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71" r:id="rId9"/>
    <p:sldId id="267" r:id="rId10"/>
    <p:sldId id="263" r:id="rId11"/>
    <p:sldId id="264" r:id="rId12"/>
    <p:sldId id="265" r:id="rId13"/>
    <p:sldId id="266" r:id="rId14"/>
    <p:sldId id="268" r:id="rId15"/>
    <p:sldId id="272" r:id="rId16"/>
    <p:sldId id="273" r:id="rId17"/>
    <p:sldId id="269" r:id="rId18"/>
    <p:sldId id="270"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674" autoAdjust="0"/>
    <p:restoredTop sz="94660"/>
  </p:normalViewPr>
  <p:slideViewPr>
    <p:cSldViewPr snapToGrid="0">
      <p:cViewPr varScale="1">
        <p:scale>
          <a:sx n="72" d="100"/>
          <a:sy n="72" d="100"/>
        </p:scale>
        <p:origin x="21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7/28/2017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7/28/2017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7/28/2017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CEF3B-A037-46D0-B02C-1428F07E9383}" type="datetimeFigureOut">
              <a:rPr lang="en-US" dirty="0"/>
              <a:pPr/>
              <a:t>7/28/2017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E482DC-2269-4F26-9D2A-7E44B1A4CD8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pPr/>
              <a:t>7/28/2017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pPr/>
              <a:t>7/28/2017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pPr/>
              <a:t>7/28/2017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pPr/>
              <a:t>7/28/2017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7/28/2017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6DFF08F-DC6B-4601-B491-B0F83F6DD2DA}" type="datetimeFigureOut">
              <a:rPr lang="en-US" dirty="0"/>
              <a:pPr/>
              <a:t>7/28/2017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pPr/>
              <a:t>7/28/2017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7/28/2017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601249"/>
            <a:ext cx="10058400" cy="3723863"/>
          </a:xfrm>
        </p:spPr>
        <p:txBody>
          <a:bodyPr>
            <a:normAutofit fontScale="90000"/>
          </a:bodyPr>
          <a:lstStyle/>
          <a:p>
            <a:r>
              <a:rPr lang="en-US" sz="4900" b="1" dirty="0">
                <a:solidFill>
                  <a:srgbClr val="C00000"/>
                </a:solidFill>
                <a:latin typeface="Times New Roman" panose="02020603050405020304" pitchFamily="18" charset="0"/>
                <a:cs typeface="Times New Roman" panose="02020603050405020304" pitchFamily="18" charset="0"/>
              </a:rPr>
              <a:t>IMPLEMENTING  RABIES  CONTROL STRATEGY  IN  A DEVOLVED GOVERNMENT, ADOPTION   OF ONE  HEALTH  APPROACH</a:t>
            </a:r>
            <a:r>
              <a:rPr lang="en-US" b="1" dirty="0">
                <a:solidFill>
                  <a:srgbClr val="C00000"/>
                </a:solidFill>
                <a:latin typeface="Times New Roman" panose="02020603050405020304" pitchFamily="18" charset="0"/>
                <a:cs typeface="Times New Roman" panose="02020603050405020304" pitchFamily="18" charset="0"/>
              </a:rPr>
              <a:t>.</a:t>
            </a:r>
            <a:br>
              <a:rPr lang="en-GB" dirty="0"/>
            </a:br>
            <a:endParaRPr lang="en-GB" dirty="0"/>
          </a:p>
        </p:txBody>
      </p:sp>
      <p:sp>
        <p:nvSpPr>
          <p:cNvPr id="3" name="Subtitle 2"/>
          <p:cNvSpPr>
            <a:spLocks noGrp="1"/>
          </p:cNvSpPr>
          <p:nvPr>
            <p:ph type="subTitle" idx="1"/>
          </p:nvPr>
        </p:nvSpPr>
        <p:spPr/>
        <p:txBody>
          <a:bodyPr/>
          <a:lstStyle/>
          <a:p>
            <a:r>
              <a:rPr lang="en-US" dirty="0">
                <a:solidFill>
                  <a:srgbClr val="C00000"/>
                </a:solidFill>
              </a:rPr>
              <a:t>RABIES ELIMINATION STRATEGY.</a:t>
            </a:r>
          </a:p>
          <a:p>
            <a:r>
              <a:rPr lang="en-US" dirty="0"/>
              <a:t>Brighton Marienga</a:t>
            </a:r>
            <a:endParaRPr lang="en-GB" dirty="0"/>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63" y="4763"/>
            <a:ext cx="9715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1136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STRATEGY IMPLEMENTATION PLAN</a:t>
            </a:r>
            <a:endParaRPr lang="en-GB" dirty="0">
              <a:solidFill>
                <a:srgbClr val="C00000"/>
              </a:solidFill>
            </a:endParaRPr>
          </a:p>
        </p:txBody>
      </p:sp>
      <p:sp>
        <p:nvSpPr>
          <p:cNvPr id="3" name="Content Placeholder 2"/>
          <p:cNvSpPr>
            <a:spLocks noGrp="1"/>
          </p:cNvSpPr>
          <p:nvPr>
            <p:ph idx="1"/>
          </p:nvPr>
        </p:nvSpPr>
        <p:spPr/>
        <p:txBody>
          <a:bodyPr/>
          <a:lstStyle/>
          <a:p>
            <a:pPr>
              <a:buFont typeface="Wingdings" panose="05000000000000000000" pitchFamily="2" charset="2"/>
              <a:buChar char="q"/>
            </a:pPr>
            <a:r>
              <a:rPr lang="en-GB" dirty="0"/>
              <a:t> This strategy is based on activities planned in accordance with the Stepwise Approach to Rabies Elimination (SARE) for the country to move from an endemic state to a disease free status. </a:t>
            </a:r>
          </a:p>
          <a:p>
            <a:pPr>
              <a:buFont typeface="Wingdings" panose="05000000000000000000" pitchFamily="2" charset="2"/>
              <a:buChar char="q"/>
            </a:pPr>
            <a:r>
              <a:rPr lang="en-GB" dirty="0"/>
              <a:t>Successful implementation of this strategy requires a multi-</a:t>
            </a:r>
            <a:r>
              <a:rPr lang="en-GB" dirty="0" err="1"/>
              <a:t>sectoral</a:t>
            </a:r>
            <a:r>
              <a:rPr lang="en-GB" dirty="0"/>
              <a:t> collaborative approach with involvement and support of many stakeholders. </a:t>
            </a:r>
          </a:p>
          <a:p>
            <a:pPr>
              <a:buFont typeface="Wingdings" panose="05000000000000000000" pitchFamily="2" charset="2"/>
              <a:buChar char="q"/>
            </a:pPr>
            <a:r>
              <a:rPr lang="en-US" dirty="0"/>
              <a:t>Some of the key stakeholders include relevant ZDU,various universities, national  government ministries,county governments,FAO,world animal protection, CDC local NGOs,community groups and many more organizations.</a:t>
            </a:r>
          </a:p>
          <a:p>
            <a:pPr>
              <a:buFont typeface="Wingdings" panose="05000000000000000000" pitchFamily="2" charset="2"/>
              <a:buChar char="q"/>
            </a:pPr>
            <a:r>
              <a:rPr lang="en-US" dirty="0"/>
              <a:t>The strategy aims at eliminating dog mediated rabies by 2030.</a:t>
            </a:r>
            <a:endParaRPr lang="en-GB" dirty="0"/>
          </a:p>
        </p:txBody>
      </p:sp>
      <p:pic>
        <p:nvPicPr>
          <p:cNvPr id="9218"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63" y="4763"/>
            <a:ext cx="9715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511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STRATEGY IMPLEMENTATION PLAN…..</a:t>
            </a:r>
            <a:endParaRPr lang="en-GB" dirty="0">
              <a:solidFill>
                <a:srgbClr val="C00000"/>
              </a:solidFill>
            </a:endParaRPr>
          </a:p>
        </p:txBody>
      </p:sp>
      <p:sp>
        <p:nvSpPr>
          <p:cNvPr id="3" name="Content Placeholder 2"/>
          <p:cNvSpPr>
            <a:spLocks noGrp="1"/>
          </p:cNvSpPr>
          <p:nvPr>
            <p:ph idx="1"/>
          </p:nvPr>
        </p:nvSpPr>
        <p:spPr/>
        <p:txBody>
          <a:bodyPr/>
          <a:lstStyle/>
          <a:p>
            <a:pPr>
              <a:buFont typeface="Wingdings" panose="05000000000000000000" pitchFamily="2" charset="2"/>
              <a:buChar char="q"/>
            </a:pPr>
            <a:r>
              <a:rPr lang="en-GB" dirty="0"/>
              <a:t> The current efforts for rabies prevention and control in Kenya are restricted to human post-exposure prophylaxis (PEP), voluntary and ad hoc dog vaccinations.</a:t>
            </a:r>
          </a:p>
          <a:p>
            <a:pPr marL="0" indent="0">
              <a:buNone/>
            </a:pPr>
            <a:endParaRPr lang="en-GB" dirty="0"/>
          </a:p>
          <a:p>
            <a:pPr>
              <a:buFont typeface="Wingdings" panose="05000000000000000000" pitchFamily="2" charset="2"/>
              <a:buChar char="q"/>
            </a:pPr>
            <a:r>
              <a:rPr lang="en-GB" dirty="0"/>
              <a:t> This approach has not been successful in bringing down the cases of rabies in animals and humans, owing to inadequate  vaccination coverage and unavailable or unaffordable PEP for most of the affected individuals.</a:t>
            </a:r>
          </a:p>
          <a:p>
            <a:pPr>
              <a:buFont typeface="Wingdings" panose="05000000000000000000" pitchFamily="2" charset="2"/>
              <a:buChar char="q"/>
            </a:pPr>
            <a:r>
              <a:rPr lang="en-GB" dirty="0"/>
              <a:t>Rabies control is a public good (for the benefit or well-being of the public); elimination of human rabies in Kenya requires a multi-sectorial collaborative approach.</a:t>
            </a:r>
          </a:p>
          <a:p>
            <a:pPr>
              <a:buFont typeface="Wingdings" panose="05000000000000000000" pitchFamily="2" charset="2"/>
              <a:buChar char="q"/>
            </a:pPr>
            <a:endParaRPr lang="en-GB" dirty="0"/>
          </a:p>
          <a:p>
            <a:pPr>
              <a:buFont typeface="Wingdings" panose="05000000000000000000" pitchFamily="2" charset="2"/>
              <a:buChar char="q"/>
            </a:pPr>
            <a:endParaRPr lang="en-GB" dirty="0"/>
          </a:p>
          <a:p>
            <a:pPr>
              <a:buFont typeface="Wingdings" panose="05000000000000000000" pitchFamily="2" charset="2"/>
              <a:buChar char="q"/>
            </a:pPr>
            <a:endParaRPr lang="en-GB" dirty="0"/>
          </a:p>
        </p:txBody>
      </p:sp>
      <p:pic>
        <p:nvPicPr>
          <p:cNvPr id="10242"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63" y="4763"/>
            <a:ext cx="9715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9207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C00000"/>
                </a:solidFill>
              </a:rPr>
              <a:t>STRATEGY IMPLEMENTATION PLAN…..</a:t>
            </a:r>
            <a:endParaRPr lang="en-GB" dirty="0">
              <a:solidFill>
                <a:srgbClr val="C00000"/>
              </a:solidFill>
            </a:endParaRPr>
          </a:p>
        </p:txBody>
      </p:sp>
      <p:sp>
        <p:nvSpPr>
          <p:cNvPr id="3" name="Content Placeholder 2"/>
          <p:cNvSpPr>
            <a:spLocks noGrp="1"/>
          </p:cNvSpPr>
          <p:nvPr>
            <p:ph idx="1"/>
          </p:nvPr>
        </p:nvSpPr>
        <p:spPr/>
        <p:txBody>
          <a:bodyPr>
            <a:normAutofit/>
          </a:bodyPr>
          <a:lstStyle/>
          <a:p>
            <a:r>
              <a:rPr lang="en-GB" sz="3200" dirty="0">
                <a:solidFill>
                  <a:srgbClr val="C00000"/>
                </a:solidFill>
              </a:rPr>
              <a:t>The 3 main strategies for the control of rabies include;</a:t>
            </a:r>
            <a:endParaRPr lang="en-GB" sz="3200" dirty="0"/>
          </a:p>
          <a:p>
            <a:pPr>
              <a:buFont typeface="Wingdings" panose="05000000000000000000" pitchFamily="2" charset="2"/>
              <a:buChar char="q"/>
            </a:pPr>
            <a:r>
              <a:rPr lang="en-GB" sz="3200" dirty="0"/>
              <a:t> Prevention in human through intensified post-exposure treatment.</a:t>
            </a:r>
          </a:p>
          <a:p>
            <a:pPr>
              <a:buFont typeface="Wingdings" panose="05000000000000000000" pitchFamily="2" charset="2"/>
              <a:buChar char="q"/>
            </a:pPr>
            <a:r>
              <a:rPr lang="en-GB" sz="3200" dirty="0"/>
              <a:t> Controlling the disease in the reservoir host.</a:t>
            </a:r>
          </a:p>
          <a:p>
            <a:pPr>
              <a:buFont typeface="Wingdings" panose="05000000000000000000" pitchFamily="2" charset="2"/>
              <a:buChar char="q"/>
            </a:pPr>
            <a:r>
              <a:rPr lang="en-GB" sz="3200" dirty="0"/>
              <a:t> Combination of the two.</a:t>
            </a:r>
          </a:p>
        </p:txBody>
      </p:sp>
      <p:pic>
        <p:nvPicPr>
          <p:cNvPr id="1126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63" y="4763"/>
            <a:ext cx="9715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7918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C00000"/>
                </a:solidFill>
              </a:rPr>
              <a:t>STRATEGY IMPLEMENTATION PLAN-GUIDING PRINCIPLES.</a:t>
            </a:r>
            <a:endParaRPr lang="en-GB" dirty="0">
              <a:solidFill>
                <a:srgbClr val="C00000"/>
              </a:solidFill>
            </a:endParaRPr>
          </a:p>
        </p:txBody>
      </p:sp>
      <p:sp>
        <p:nvSpPr>
          <p:cNvPr id="3" name="Content Placeholder 2"/>
          <p:cNvSpPr>
            <a:spLocks noGrp="1"/>
          </p:cNvSpPr>
          <p:nvPr>
            <p:ph idx="1"/>
          </p:nvPr>
        </p:nvSpPr>
        <p:spPr/>
        <p:txBody>
          <a:bodyPr/>
          <a:lstStyle/>
          <a:p>
            <a:pPr>
              <a:buFont typeface="Wingdings" panose="05000000000000000000" pitchFamily="2" charset="2"/>
              <a:buChar char="q"/>
            </a:pPr>
            <a:r>
              <a:rPr lang="en-GB" dirty="0"/>
              <a:t>Rabies control is a public good (for the benefit or well-being of the public); elimination of human rabies in Kenya requires a multi-sectorial collaborative approach.</a:t>
            </a:r>
          </a:p>
          <a:p>
            <a:pPr>
              <a:buFont typeface="Wingdings" panose="05000000000000000000" pitchFamily="2" charset="2"/>
              <a:buChar char="q"/>
            </a:pPr>
            <a:r>
              <a:rPr lang="en-GB" dirty="0"/>
              <a:t>Sustained annual mass dog vaccination (for at least three consecutive years) of greater than 70% of dog population eliminates rabies in domestic dogs, and subsequently in humans and other domestic animals</a:t>
            </a:r>
          </a:p>
          <a:p>
            <a:pPr>
              <a:buFont typeface="Wingdings" panose="05000000000000000000" pitchFamily="2" charset="2"/>
              <a:buChar char="q"/>
            </a:pPr>
            <a:r>
              <a:rPr lang="en-GB" dirty="0"/>
              <a:t> More than 80% of dogs in Kenya are owned and are accessible for parenteral (by injection) vaccination.</a:t>
            </a:r>
          </a:p>
          <a:p>
            <a:pPr>
              <a:buFont typeface="Wingdings" panose="05000000000000000000" pitchFamily="2" charset="2"/>
              <a:buChar char="q"/>
            </a:pPr>
            <a:r>
              <a:rPr lang="en-GB" dirty="0"/>
              <a:t>Rabies elimination through mass dog vaccination is a cost-effective strategy, saves lives and results in decline in the use of costly human post exposure prophylaxis  (PEP).</a:t>
            </a:r>
          </a:p>
          <a:p>
            <a:endParaRPr lang="en-GB" dirty="0"/>
          </a:p>
          <a:p>
            <a:endParaRPr lang="en-GB" dirty="0"/>
          </a:p>
        </p:txBody>
      </p:sp>
      <p:pic>
        <p:nvPicPr>
          <p:cNvPr id="1229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63" y="4763"/>
            <a:ext cx="9715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4146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srgbClr val="C00000"/>
                </a:solidFill>
              </a:rPr>
              <a:t>STRATEGY IMPLEMENTATION -ACTUAL STEPS.</a:t>
            </a:r>
            <a:endParaRPr lang="en-GB" sz="4000" dirty="0">
              <a:solidFill>
                <a:srgbClr val="C00000"/>
              </a:solidFill>
            </a:endParaRPr>
          </a:p>
        </p:txBody>
      </p:sp>
      <p:sp>
        <p:nvSpPr>
          <p:cNvPr id="3" name="Content Placeholder 2"/>
          <p:cNvSpPr>
            <a:spLocks noGrp="1"/>
          </p:cNvSpPr>
          <p:nvPr>
            <p:ph idx="1"/>
          </p:nvPr>
        </p:nvSpPr>
        <p:spPr>
          <a:xfrm>
            <a:off x="976313" y="1845734"/>
            <a:ext cx="10179367" cy="4023360"/>
          </a:xfrm>
        </p:spPr>
        <p:txBody>
          <a:bodyPr/>
          <a:lstStyle/>
          <a:p>
            <a:pPr marL="0" indent="0">
              <a:buNone/>
            </a:pPr>
            <a:r>
              <a:rPr lang="en-GB" b="1" dirty="0">
                <a:solidFill>
                  <a:srgbClr val="0070C0"/>
                </a:solidFill>
              </a:rPr>
              <a:t>1.Elimination of rabies in dogs</a:t>
            </a:r>
          </a:p>
          <a:p>
            <a:pPr>
              <a:buFont typeface="Wingdings" panose="05000000000000000000" pitchFamily="2" charset="2"/>
              <a:buChar char="Ø"/>
            </a:pPr>
            <a:r>
              <a:rPr lang="en-GB" dirty="0"/>
              <a:t> By conducting mass dog vaccination targeting greater than 70% of dog population coverage annually for three consecutive years.</a:t>
            </a:r>
          </a:p>
          <a:p>
            <a:pPr>
              <a:buFont typeface="Wingdings" panose="05000000000000000000" pitchFamily="2" charset="2"/>
              <a:buChar char="Ø"/>
            </a:pPr>
            <a:r>
              <a:rPr lang="en-GB" dirty="0"/>
              <a:t>Dog population  management comprising education,  legislation, registration, sterilization, holding facilities, euthanasia and controlling access to garbage and left overs.</a:t>
            </a:r>
          </a:p>
          <a:p>
            <a:pPr marL="0" indent="0">
              <a:buNone/>
            </a:pPr>
            <a:r>
              <a:rPr lang="en-GB" b="1" dirty="0">
                <a:solidFill>
                  <a:srgbClr val="0070C0"/>
                </a:solidFill>
              </a:rPr>
              <a:t>2.Prevention of rabies in humans</a:t>
            </a:r>
          </a:p>
          <a:p>
            <a:r>
              <a:rPr lang="en-GB" dirty="0"/>
              <a:t>By Providing  timely access to appropriate Post Exposure Treatment</a:t>
            </a:r>
          </a:p>
          <a:p>
            <a:r>
              <a:rPr lang="en-GB" dirty="0"/>
              <a:t>By Increasing knowledge and skills among  animal and human health workers on rabies in general and post-exposure management.</a:t>
            </a:r>
          </a:p>
          <a:p>
            <a:endParaRPr lang="en-GB" dirty="0">
              <a:solidFill>
                <a:srgbClr val="0070C0"/>
              </a:solidFill>
            </a:endParaRPr>
          </a:p>
        </p:txBody>
      </p:sp>
      <p:pic>
        <p:nvPicPr>
          <p:cNvPr id="1331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63" y="4763"/>
            <a:ext cx="9715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7397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srgbClr val="C00000"/>
                </a:solidFill>
              </a:rPr>
              <a:t>STRATEGY IMPLEMENTATION -ACTUAL STEPS……</a:t>
            </a:r>
            <a:endParaRPr lang="en-GB" sz="4000" dirty="0">
              <a:solidFill>
                <a:srgbClr val="C00000"/>
              </a:solidFill>
            </a:endParaRPr>
          </a:p>
        </p:txBody>
      </p:sp>
      <p:sp>
        <p:nvSpPr>
          <p:cNvPr id="3" name="Content Placeholder 2"/>
          <p:cNvSpPr>
            <a:spLocks noGrp="1"/>
          </p:cNvSpPr>
          <p:nvPr>
            <p:ph idx="1"/>
          </p:nvPr>
        </p:nvSpPr>
        <p:spPr/>
        <p:txBody>
          <a:bodyPr/>
          <a:lstStyle/>
          <a:p>
            <a:pPr marL="0" indent="0">
              <a:buNone/>
            </a:pPr>
            <a:r>
              <a:rPr lang="en-GB" b="1" dirty="0">
                <a:solidFill>
                  <a:schemeClr val="accent1"/>
                </a:solidFill>
              </a:rPr>
              <a:t>3.Strengthen Surveillance and response to outbreaks.</a:t>
            </a:r>
          </a:p>
          <a:p>
            <a:pPr marL="0" indent="0">
              <a:buNone/>
            </a:pPr>
            <a:r>
              <a:rPr lang="en-GB" b="1" dirty="0">
                <a:solidFill>
                  <a:schemeClr val="accent1"/>
                </a:solidFill>
              </a:rPr>
              <a:t>4.Conduct and promote operational research.</a:t>
            </a:r>
          </a:p>
          <a:p>
            <a:pPr marL="0" indent="0">
              <a:buNone/>
            </a:pPr>
            <a:r>
              <a:rPr lang="en-GB" b="1" dirty="0">
                <a:solidFill>
                  <a:schemeClr val="accent1"/>
                </a:solidFill>
              </a:rPr>
              <a:t>5.Advocacy, communication and social mobilization</a:t>
            </a:r>
          </a:p>
          <a:p>
            <a:pPr marL="0" indent="0">
              <a:buNone/>
            </a:pPr>
            <a:r>
              <a:rPr lang="en-GB" b="1" dirty="0">
                <a:solidFill>
                  <a:schemeClr val="accent1"/>
                </a:solidFill>
              </a:rPr>
              <a:t>6.Enhance partnerships and coordination.</a:t>
            </a:r>
          </a:p>
          <a:p>
            <a:pPr marL="0" indent="0">
              <a:buNone/>
            </a:pPr>
            <a:r>
              <a:rPr lang="en-GB" b="1" dirty="0">
                <a:solidFill>
                  <a:schemeClr val="accent1"/>
                </a:solidFill>
              </a:rPr>
              <a:t>7. Resource mobilisation.</a:t>
            </a:r>
          </a:p>
          <a:p>
            <a:pPr>
              <a:buFont typeface="Wingdings" panose="05000000000000000000" pitchFamily="2" charset="2"/>
              <a:buChar char="q"/>
            </a:pPr>
            <a:endParaRPr lang="en-GB" dirty="0">
              <a:solidFill>
                <a:srgbClr val="0070C0"/>
              </a:solidFill>
            </a:endParaRPr>
          </a:p>
        </p:txBody>
      </p:sp>
      <p:pic>
        <p:nvPicPr>
          <p:cNvPr id="1331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63" y="4763"/>
            <a:ext cx="9715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0827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016104"/>
          </a:xfrm>
        </p:spPr>
        <p:txBody>
          <a:bodyPr>
            <a:noAutofit/>
          </a:bodyPr>
          <a:lstStyle/>
          <a:p>
            <a:r>
              <a:rPr lang="en-US" sz="4000" dirty="0">
                <a:solidFill>
                  <a:srgbClr val="C00000"/>
                </a:solidFill>
              </a:rPr>
              <a:t>STRATEGY IMPLEMENTATION -ACTUAL STEPS.</a:t>
            </a:r>
            <a:endParaRPr lang="en-GB" sz="4000" dirty="0">
              <a:solidFill>
                <a:srgbClr val="C00000"/>
              </a:solidFill>
            </a:endParaRPr>
          </a:p>
        </p:txBody>
      </p:sp>
      <p:graphicFrame>
        <p:nvGraphicFramePr>
          <p:cNvPr id="13316" name="Content Placeholder 13315"/>
          <p:cNvGraphicFramePr>
            <a:graphicFrameLocks noGrp="1"/>
          </p:cNvGraphicFramePr>
          <p:nvPr>
            <p:ph idx="1"/>
            <p:extLst>
              <p:ext uri="{D42A27DB-BD31-4B8C-83A1-F6EECF244321}">
                <p14:modId xmlns:p14="http://schemas.microsoft.com/office/powerpoint/2010/main" val="2521253078"/>
              </p:ext>
            </p:extLst>
          </p:nvPr>
        </p:nvGraphicFramePr>
        <p:xfrm>
          <a:off x="1097279" y="1402915"/>
          <a:ext cx="9862996" cy="4722311"/>
        </p:xfrm>
        <a:graphic>
          <a:graphicData uri="http://schemas.openxmlformats.org/drawingml/2006/table">
            <a:tbl>
              <a:tblPr firstRow="1" bandRow="1">
                <a:tableStyleId>{5C22544A-7EE6-4342-B048-85BDC9FD1C3A}</a:tableStyleId>
              </a:tblPr>
              <a:tblGrid>
                <a:gridCol w="1896758">
                  <a:extLst>
                    <a:ext uri="{9D8B030D-6E8A-4147-A177-3AD203B41FA5}">
                      <a16:colId xmlns:a16="http://schemas.microsoft.com/office/drawing/2014/main" val="20000"/>
                    </a:ext>
                  </a:extLst>
                </a:gridCol>
                <a:gridCol w="945767">
                  <a:extLst>
                    <a:ext uri="{9D8B030D-6E8A-4147-A177-3AD203B41FA5}">
                      <a16:colId xmlns:a16="http://schemas.microsoft.com/office/drawing/2014/main" val="20001"/>
                    </a:ext>
                  </a:extLst>
                </a:gridCol>
                <a:gridCol w="7020471">
                  <a:extLst>
                    <a:ext uri="{9D8B030D-6E8A-4147-A177-3AD203B41FA5}">
                      <a16:colId xmlns:a16="http://schemas.microsoft.com/office/drawing/2014/main" val="20002"/>
                    </a:ext>
                  </a:extLst>
                </a:gridCol>
              </a:tblGrid>
              <a:tr h="5381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lt1"/>
                          </a:solidFill>
                          <a:effectLst/>
                          <a:latin typeface="+mn-lt"/>
                          <a:ea typeface="+mn-ea"/>
                          <a:cs typeface="+mn-cs"/>
                        </a:rPr>
                        <a:t>Timelines</a:t>
                      </a:r>
                    </a:p>
                    <a:p>
                      <a:endParaRPr lang="en-GB" sz="1400" dirty="0"/>
                    </a:p>
                  </a:txBody>
                  <a:tcPr/>
                </a:tc>
                <a:tc>
                  <a:txBody>
                    <a:bodyPr/>
                    <a:lstStyle/>
                    <a:p>
                      <a:r>
                        <a:rPr lang="en-US" sz="1400" dirty="0"/>
                        <a:t>STAGES</a:t>
                      </a:r>
                      <a:endParaRPr lang="en-GB" sz="1400" dirty="0"/>
                    </a:p>
                  </a:txBody>
                  <a:tcPr/>
                </a:tc>
                <a:tc>
                  <a:txBody>
                    <a:bodyPr/>
                    <a:lstStyle/>
                    <a:p>
                      <a:r>
                        <a:rPr lang="en-US" sz="1400" dirty="0"/>
                        <a:t>SESCRIPTION</a:t>
                      </a:r>
                      <a:endParaRPr lang="en-GB" sz="1400" dirty="0"/>
                    </a:p>
                  </a:txBody>
                  <a:tcPr/>
                </a:tc>
                <a:extLst>
                  <a:ext uri="{0D108BD9-81ED-4DB2-BD59-A6C34878D82A}">
                    <a16:rowId xmlns:a16="http://schemas.microsoft.com/office/drawing/2014/main" val="10000"/>
                  </a:ext>
                </a:extLst>
              </a:tr>
              <a:tr h="385171">
                <a:tc>
                  <a:txBody>
                    <a:bodyPr/>
                    <a:lstStyle/>
                    <a:p>
                      <a:r>
                        <a:rPr lang="en-US" sz="1400" dirty="0"/>
                        <a:t>2030</a:t>
                      </a:r>
                      <a:endParaRPr lang="en-GB" sz="1400" dirty="0"/>
                    </a:p>
                  </a:txBody>
                  <a:tcPr/>
                </a:tc>
                <a:tc>
                  <a:txBody>
                    <a:bodyPr/>
                    <a:lstStyle/>
                    <a:p>
                      <a:r>
                        <a:rPr lang="en-GB" sz="1400" b="1" kern="1200" dirty="0">
                          <a:solidFill>
                            <a:schemeClr val="dk1"/>
                          </a:solidFill>
                          <a:effectLst/>
                          <a:latin typeface="+mn-lt"/>
                          <a:ea typeface="+mn-ea"/>
                          <a:cs typeface="+mn-cs"/>
                        </a:rPr>
                        <a:t>STAGE 5</a:t>
                      </a:r>
                      <a:endParaRPr lang="en-GB" sz="1400" dirty="0"/>
                    </a:p>
                  </a:txBody>
                  <a:tcPr/>
                </a:tc>
                <a:tc>
                  <a:txBody>
                    <a:bodyPr/>
                    <a:lstStyle/>
                    <a:p>
                      <a:r>
                        <a:rPr lang="en-GB" sz="1400" b="1" kern="1200" dirty="0">
                          <a:solidFill>
                            <a:schemeClr val="dk1"/>
                          </a:solidFill>
                          <a:effectLst/>
                          <a:latin typeface="+mn-lt"/>
                          <a:ea typeface="+mn-ea"/>
                          <a:cs typeface="+mn-cs"/>
                        </a:rPr>
                        <a:t>Maintain freedom-from-rabies status in humans and dogs</a:t>
                      </a:r>
                      <a:endParaRPr lang="en-GB" sz="1400" dirty="0"/>
                    </a:p>
                  </a:txBody>
                  <a:tcPr/>
                </a:tc>
                <a:extLst>
                  <a:ext uri="{0D108BD9-81ED-4DB2-BD59-A6C34878D82A}">
                    <a16:rowId xmlns:a16="http://schemas.microsoft.com/office/drawing/2014/main" val="10001"/>
                  </a:ext>
                </a:extLst>
              </a:tr>
              <a:tr h="7597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dk1"/>
                          </a:solidFill>
                          <a:effectLst/>
                          <a:latin typeface="+mn-lt"/>
                          <a:ea typeface="+mn-ea"/>
                          <a:cs typeface="+mn-cs"/>
                        </a:rPr>
                        <a:t>2028-2029</a:t>
                      </a:r>
                      <a:endParaRPr lang="en-GB" sz="1400" kern="1200" dirty="0">
                        <a:solidFill>
                          <a:schemeClr val="dk1"/>
                        </a:solidFill>
                        <a:effectLst/>
                        <a:latin typeface="+mn-lt"/>
                        <a:ea typeface="+mn-ea"/>
                        <a:cs typeface="+mn-cs"/>
                      </a:endParaRPr>
                    </a:p>
                    <a:p>
                      <a:endParaRPr lang="en-GB" sz="1400" dirty="0"/>
                    </a:p>
                  </a:txBody>
                  <a:tcPr/>
                </a:tc>
                <a:tc>
                  <a:txBody>
                    <a:bodyPr/>
                    <a:lstStyle/>
                    <a:p>
                      <a:r>
                        <a:rPr lang="en-GB" sz="1400" b="1" kern="1200" dirty="0">
                          <a:solidFill>
                            <a:schemeClr val="dk1"/>
                          </a:solidFill>
                          <a:effectLst/>
                          <a:latin typeface="+mn-lt"/>
                          <a:ea typeface="+mn-ea"/>
                          <a:cs typeface="+mn-cs"/>
                        </a:rPr>
                        <a:t>STAGE 4</a:t>
                      </a:r>
                      <a:endParaRPr lang="en-GB" sz="1400" dirty="0"/>
                    </a:p>
                  </a:txBody>
                  <a:tcPr/>
                </a:tc>
                <a:tc>
                  <a:txBody>
                    <a:bodyPr/>
                    <a:lstStyle/>
                    <a:p>
                      <a:r>
                        <a:rPr lang="en-GB" sz="1400" b="1" kern="1200" dirty="0">
                          <a:solidFill>
                            <a:schemeClr val="dk1"/>
                          </a:solidFill>
                          <a:effectLst/>
                          <a:latin typeface="+mn-lt"/>
                          <a:ea typeface="+mn-ea"/>
                          <a:cs typeface="+mn-cs"/>
                        </a:rPr>
                        <a:t>Maintain freedom-from-mediated human rabies</a:t>
                      </a:r>
                      <a:endParaRPr lang="en-GB" sz="1400" kern="1200" dirty="0">
                        <a:solidFill>
                          <a:schemeClr val="dk1"/>
                        </a:solidFill>
                        <a:effectLst/>
                        <a:latin typeface="+mn-lt"/>
                        <a:ea typeface="+mn-ea"/>
                        <a:cs typeface="+mn-cs"/>
                      </a:endParaRPr>
                    </a:p>
                    <a:p>
                      <a:r>
                        <a:rPr lang="en-GB" sz="1400" b="1" kern="1200" dirty="0">
                          <a:solidFill>
                            <a:schemeClr val="dk1"/>
                          </a:solidFill>
                          <a:effectLst/>
                          <a:latin typeface="+mn-lt"/>
                          <a:ea typeface="+mn-ea"/>
                          <a:cs typeface="+mn-cs"/>
                        </a:rPr>
                        <a:t>- Elimination of dog rabies</a:t>
                      </a:r>
                      <a:endParaRPr lang="en-GB" sz="1400" kern="1200" dirty="0">
                        <a:solidFill>
                          <a:schemeClr val="dk1"/>
                        </a:solidFill>
                        <a:effectLst/>
                        <a:latin typeface="+mn-lt"/>
                        <a:ea typeface="+mn-ea"/>
                        <a:cs typeface="+mn-cs"/>
                      </a:endParaRPr>
                    </a:p>
                    <a:p>
                      <a:endParaRPr lang="en-GB" sz="1400" dirty="0"/>
                    </a:p>
                  </a:txBody>
                  <a:tcPr/>
                </a:tc>
                <a:extLst>
                  <a:ext uri="{0D108BD9-81ED-4DB2-BD59-A6C34878D82A}">
                    <a16:rowId xmlns:a16="http://schemas.microsoft.com/office/drawing/2014/main" val="10002"/>
                  </a:ext>
                </a:extLst>
              </a:tr>
              <a:tr h="7597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dk1"/>
                          </a:solidFill>
                          <a:effectLst/>
                          <a:latin typeface="+mn-lt"/>
                          <a:ea typeface="+mn-ea"/>
                          <a:cs typeface="+mn-cs"/>
                        </a:rPr>
                        <a:t>2017-2027</a:t>
                      </a:r>
                      <a:endParaRPr lang="en-GB" sz="1400" kern="1200" dirty="0">
                        <a:solidFill>
                          <a:schemeClr val="dk1"/>
                        </a:solidFill>
                        <a:effectLst/>
                        <a:latin typeface="+mn-lt"/>
                        <a:ea typeface="+mn-ea"/>
                        <a:cs typeface="+mn-cs"/>
                      </a:endParaRPr>
                    </a:p>
                    <a:p>
                      <a:endParaRPr lang="en-GB" sz="1400" dirty="0"/>
                    </a:p>
                  </a:txBody>
                  <a:tcPr/>
                </a:tc>
                <a:tc>
                  <a:txBody>
                    <a:bodyPr/>
                    <a:lstStyle/>
                    <a:p>
                      <a:r>
                        <a:rPr lang="en-GB" sz="1400" b="1" kern="1200" dirty="0">
                          <a:solidFill>
                            <a:schemeClr val="dk1"/>
                          </a:solidFill>
                          <a:effectLst/>
                          <a:latin typeface="+mn-lt"/>
                          <a:ea typeface="+mn-ea"/>
                          <a:cs typeface="+mn-cs"/>
                        </a:rPr>
                        <a:t>STAGE 3</a:t>
                      </a:r>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dk1"/>
                          </a:solidFill>
                          <a:effectLst/>
                          <a:latin typeface="+mn-lt"/>
                          <a:ea typeface="+mn-ea"/>
                          <a:cs typeface="+mn-cs"/>
                        </a:rPr>
                        <a:t>Rabies risk reduction through full-scale</a:t>
                      </a:r>
                      <a:endParaRPr lang="en-GB" sz="1400" kern="1200" dirty="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 I</a:t>
                      </a:r>
                      <a:r>
                        <a:rPr lang="en-GB" sz="1400" b="1" kern="1200" dirty="0">
                          <a:solidFill>
                            <a:schemeClr val="dk1"/>
                          </a:solidFill>
                          <a:effectLst/>
                          <a:latin typeface="+mn-lt"/>
                          <a:ea typeface="+mn-ea"/>
                          <a:cs typeface="+mn-cs"/>
                        </a:rPr>
                        <a:t>mplementation of the control strategy</a:t>
                      </a:r>
                      <a:endParaRPr lang="en-GB" sz="1400" kern="1200" dirty="0">
                        <a:solidFill>
                          <a:schemeClr val="dk1"/>
                        </a:solidFill>
                        <a:effectLst/>
                        <a:latin typeface="+mn-lt"/>
                        <a:ea typeface="+mn-ea"/>
                        <a:cs typeface="+mn-cs"/>
                      </a:endParaRPr>
                    </a:p>
                    <a:p>
                      <a:endParaRPr lang="en-GB" sz="1400" kern="1200" dirty="0">
                        <a:solidFill>
                          <a:schemeClr val="dk1"/>
                        </a:solidFill>
                        <a:effectLst/>
                        <a:latin typeface="+mn-lt"/>
                        <a:ea typeface="+mn-ea"/>
                        <a:cs typeface="+mn-cs"/>
                      </a:endParaRPr>
                    </a:p>
                  </a:txBody>
                  <a:tcPr/>
                </a:tc>
                <a:extLst>
                  <a:ext uri="{0D108BD9-81ED-4DB2-BD59-A6C34878D82A}">
                    <a16:rowId xmlns:a16="http://schemas.microsoft.com/office/drawing/2014/main" val="10003"/>
                  </a:ext>
                </a:extLst>
              </a:tr>
              <a:tr h="5381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dk1"/>
                          </a:solidFill>
                          <a:effectLst/>
                          <a:latin typeface="+mn-lt"/>
                          <a:ea typeface="+mn-ea"/>
                          <a:cs typeface="+mn-cs"/>
                        </a:rPr>
                        <a:t>2014-2019</a:t>
                      </a:r>
                      <a:endParaRPr lang="en-GB" sz="1400" kern="1200" dirty="0">
                        <a:solidFill>
                          <a:schemeClr val="dk1"/>
                        </a:solidFill>
                        <a:effectLst/>
                        <a:latin typeface="+mn-lt"/>
                        <a:ea typeface="+mn-ea"/>
                        <a:cs typeface="+mn-cs"/>
                      </a:endParaRPr>
                    </a:p>
                    <a:p>
                      <a:endParaRPr lang="en-GB" sz="1400" dirty="0"/>
                    </a:p>
                  </a:txBody>
                  <a:tcPr/>
                </a:tc>
                <a:tc>
                  <a:txBody>
                    <a:bodyPr/>
                    <a:lstStyle/>
                    <a:p>
                      <a:r>
                        <a:rPr lang="en-GB" sz="1400" b="1" kern="1200" dirty="0">
                          <a:solidFill>
                            <a:schemeClr val="dk1"/>
                          </a:solidFill>
                          <a:effectLst/>
                          <a:latin typeface="+mn-lt"/>
                          <a:ea typeface="+mn-ea"/>
                          <a:cs typeface="+mn-cs"/>
                        </a:rPr>
                        <a:t>STAGE 2</a:t>
                      </a:r>
                      <a:endParaRPr lang="en-GB" sz="1400" dirty="0"/>
                    </a:p>
                  </a:txBody>
                  <a:tcPr/>
                </a:tc>
                <a:tc>
                  <a:txBody>
                    <a:bodyPr/>
                    <a:lstStyle/>
                    <a:p>
                      <a:r>
                        <a:rPr lang="en-GB" sz="1400" b="1" kern="1200" dirty="0">
                          <a:solidFill>
                            <a:schemeClr val="dk1"/>
                          </a:solidFill>
                          <a:effectLst/>
                          <a:latin typeface="+mn-lt"/>
                          <a:ea typeface="+mn-ea"/>
                          <a:cs typeface="+mn-cs"/>
                        </a:rPr>
                        <a:t>Implementation of the National Rabies control strategy in pilot districts</a:t>
                      </a:r>
                      <a:endParaRPr lang="en-GB" sz="1400" dirty="0"/>
                    </a:p>
                  </a:txBody>
                  <a:tcPr/>
                </a:tc>
                <a:extLst>
                  <a:ext uri="{0D108BD9-81ED-4DB2-BD59-A6C34878D82A}">
                    <a16:rowId xmlns:a16="http://schemas.microsoft.com/office/drawing/2014/main" val="10004"/>
                  </a:ext>
                </a:extLst>
              </a:tr>
              <a:tr h="9813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dk1"/>
                          </a:solidFill>
                          <a:effectLst/>
                          <a:latin typeface="+mn-lt"/>
                          <a:ea typeface="+mn-ea"/>
                          <a:cs typeface="+mn-cs"/>
                        </a:rPr>
                        <a:t>2013-2014</a:t>
                      </a:r>
                      <a:endParaRPr lang="en-GB" sz="1400" kern="1200" dirty="0">
                        <a:solidFill>
                          <a:schemeClr val="dk1"/>
                        </a:solidFill>
                        <a:effectLst/>
                        <a:latin typeface="+mn-lt"/>
                        <a:ea typeface="+mn-ea"/>
                        <a:cs typeface="+mn-cs"/>
                      </a:endParaRPr>
                    </a:p>
                    <a:p>
                      <a:endParaRPr lang="en-GB" sz="1400" dirty="0"/>
                    </a:p>
                  </a:txBody>
                  <a:tcPr/>
                </a:tc>
                <a:tc>
                  <a:txBody>
                    <a:bodyPr/>
                    <a:lstStyle/>
                    <a:p>
                      <a:r>
                        <a:rPr lang="en-GB" sz="1400" b="1" kern="1200" dirty="0">
                          <a:solidFill>
                            <a:schemeClr val="dk1"/>
                          </a:solidFill>
                          <a:effectLst/>
                          <a:latin typeface="+mn-lt"/>
                          <a:ea typeface="+mn-ea"/>
                          <a:cs typeface="+mn-cs"/>
                        </a:rPr>
                        <a:t>STAGE 1</a:t>
                      </a:r>
                      <a:endParaRPr lang="en-GB" sz="1400" dirty="0"/>
                    </a:p>
                  </a:txBody>
                  <a:tcPr/>
                </a:tc>
                <a:tc>
                  <a:txBody>
                    <a:bodyPr/>
                    <a:lstStyle/>
                    <a:p>
                      <a:r>
                        <a:rPr lang="en-GB" sz="1400" b="1" kern="1200" dirty="0">
                          <a:solidFill>
                            <a:schemeClr val="dk1"/>
                          </a:solidFill>
                          <a:effectLst/>
                          <a:latin typeface="+mn-lt"/>
                          <a:ea typeface="+mn-ea"/>
                          <a:cs typeface="+mn-cs"/>
                        </a:rPr>
                        <a:t>Development and adoption of the National</a:t>
                      </a:r>
                      <a:endParaRPr lang="en-GB" sz="1400" kern="1200" dirty="0">
                        <a:solidFill>
                          <a:schemeClr val="dk1"/>
                        </a:solidFill>
                        <a:effectLst/>
                        <a:latin typeface="+mn-lt"/>
                        <a:ea typeface="+mn-ea"/>
                        <a:cs typeface="+mn-cs"/>
                      </a:endParaRPr>
                    </a:p>
                    <a:p>
                      <a:r>
                        <a:rPr lang="en-GB" sz="1400" b="1" kern="1200" dirty="0">
                          <a:solidFill>
                            <a:schemeClr val="dk1"/>
                          </a:solidFill>
                          <a:effectLst/>
                          <a:latin typeface="+mn-lt"/>
                          <a:ea typeface="+mn-ea"/>
                          <a:cs typeface="+mn-cs"/>
                        </a:rPr>
                        <a:t>Rabies control strategy</a:t>
                      </a:r>
                      <a:endParaRPr lang="en-GB" sz="1400" kern="1200" dirty="0">
                        <a:solidFill>
                          <a:schemeClr val="dk1"/>
                        </a:solidFill>
                        <a:effectLst/>
                        <a:latin typeface="+mn-lt"/>
                        <a:ea typeface="+mn-ea"/>
                        <a:cs typeface="+mn-cs"/>
                      </a:endParaRPr>
                    </a:p>
                    <a:p>
                      <a:r>
                        <a:rPr lang="en-GB" sz="1400" b="1" kern="1200" dirty="0">
                          <a:solidFill>
                            <a:schemeClr val="dk1"/>
                          </a:solidFill>
                          <a:effectLst/>
                          <a:latin typeface="+mn-lt"/>
                          <a:ea typeface="+mn-ea"/>
                          <a:cs typeface="+mn-cs"/>
                        </a:rPr>
                        <a:t>-Preparation of its Implementation</a:t>
                      </a:r>
                      <a:endParaRPr lang="en-GB" sz="1400" kern="1200" dirty="0">
                        <a:solidFill>
                          <a:schemeClr val="dk1"/>
                        </a:solidFill>
                        <a:effectLst/>
                        <a:latin typeface="+mn-lt"/>
                        <a:ea typeface="+mn-ea"/>
                        <a:cs typeface="+mn-cs"/>
                      </a:endParaRPr>
                    </a:p>
                    <a:p>
                      <a:endParaRPr lang="en-GB" sz="1400" dirty="0"/>
                    </a:p>
                  </a:txBody>
                  <a:tcPr/>
                </a:tc>
                <a:extLst>
                  <a:ext uri="{0D108BD9-81ED-4DB2-BD59-A6C34878D82A}">
                    <a16:rowId xmlns:a16="http://schemas.microsoft.com/office/drawing/2014/main" val="10005"/>
                  </a:ext>
                </a:extLst>
              </a:tr>
              <a:tr h="759791">
                <a:tc>
                  <a:txBody>
                    <a:bodyPr/>
                    <a:lstStyle/>
                    <a:p>
                      <a:r>
                        <a:rPr lang="en-GB" sz="1400" b="1" kern="1200" dirty="0">
                          <a:solidFill>
                            <a:schemeClr val="dk1"/>
                          </a:solidFill>
                          <a:effectLst/>
                          <a:latin typeface="+mn-lt"/>
                          <a:ea typeface="+mn-ea"/>
                          <a:cs typeface="+mn-cs"/>
                        </a:rPr>
                        <a:t>-2013 </a:t>
                      </a:r>
                      <a:endParaRPr lang="en-GB" sz="1400" dirty="0"/>
                    </a:p>
                  </a:txBody>
                  <a:tcPr/>
                </a:tc>
                <a:tc>
                  <a:txBody>
                    <a:bodyPr/>
                    <a:lstStyle/>
                    <a:p>
                      <a:r>
                        <a:rPr lang="en-GB" sz="1400" b="1" kern="1200" dirty="0">
                          <a:solidFill>
                            <a:schemeClr val="dk1"/>
                          </a:solidFill>
                          <a:effectLst/>
                          <a:latin typeface="+mn-lt"/>
                          <a:ea typeface="+mn-ea"/>
                          <a:cs typeface="+mn-cs"/>
                        </a:rPr>
                        <a:t>STAGE 0</a:t>
                      </a:r>
                      <a:endParaRPr lang="en-GB" sz="1400" dirty="0"/>
                    </a:p>
                  </a:txBody>
                  <a:tcPr/>
                </a:tc>
                <a:tc>
                  <a:txBody>
                    <a:bodyPr/>
                    <a:lstStyle/>
                    <a:p>
                      <a:r>
                        <a:rPr lang="en-GB" sz="1400" b="1" kern="1200" dirty="0">
                          <a:solidFill>
                            <a:schemeClr val="dk1"/>
                          </a:solidFill>
                          <a:effectLst/>
                          <a:latin typeface="+mn-lt"/>
                          <a:ea typeface="+mn-ea"/>
                          <a:cs typeface="+mn-cs"/>
                        </a:rPr>
                        <a:t>Rabies suspected to be present</a:t>
                      </a:r>
                      <a:endParaRPr lang="en-GB" sz="1400" kern="1200" dirty="0">
                        <a:solidFill>
                          <a:schemeClr val="dk1"/>
                        </a:solidFill>
                        <a:effectLst/>
                        <a:latin typeface="+mn-lt"/>
                        <a:ea typeface="+mn-ea"/>
                        <a:cs typeface="+mn-cs"/>
                      </a:endParaRPr>
                    </a:p>
                    <a:p>
                      <a:r>
                        <a:rPr lang="en-GB" sz="1400" b="1" kern="1200" dirty="0">
                          <a:solidFill>
                            <a:schemeClr val="dk1"/>
                          </a:solidFill>
                          <a:effectLst/>
                          <a:latin typeface="+mn-lt"/>
                          <a:ea typeface="+mn-ea"/>
                          <a:cs typeface="+mn-cs"/>
                        </a:rPr>
                        <a:t>-Scanty information available</a:t>
                      </a:r>
                      <a:endParaRPr lang="en-GB" sz="1400" kern="1200" dirty="0">
                        <a:solidFill>
                          <a:schemeClr val="dk1"/>
                        </a:solidFill>
                        <a:effectLst/>
                        <a:latin typeface="+mn-lt"/>
                        <a:ea typeface="+mn-ea"/>
                        <a:cs typeface="+mn-cs"/>
                      </a:endParaRPr>
                    </a:p>
                    <a:p>
                      <a:endParaRPr lang="en-GB" sz="1400" dirty="0"/>
                    </a:p>
                  </a:txBody>
                  <a:tcPr/>
                </a:tc>
                <a:extLst>
                  <a:ext uri="{0D108BD9-81ED-4DB2-BD59-A6C34878D82A}">
                    <a16:rowId xmlns:a16="http://schemas.microsoft.com/office/drawing/2014/main" val="10006"/>
                  </a:ext>
                </a:extLst>
              </a:tr>
            </a:tbl>
          </a:graphicData>
        </a:graphic>
      </p:graphicFrame>
      <p:pic>
        <p:nvPicPr>
          <p:cNvPr id="1331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63" y="4763"/>
            <a:ext cx="9715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0006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NAIROBI RABIES CONTROL CASE STUDIES </a:t>
            </a:r>
            <a:endParaRPr lang="en-GB"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q"/>
            </a:pPr>
            <a:r>
              <a:rPr lang="en-US" sz="1800" dirty="0"/>
              <a:t>Nairobi is one of the counties in Kenya. The city is characterized by informal settlements  which harbor huge stray dog populations.</a:t>
            </a:r>
          </a:p>
          <a:p>
            <a:pPr>
              <a:buFont typeface="Wingdings" panose="05000000000000000000" pitchFamily="2" charset="2"/>
              <a:buChar char="q"/>
            </a:pPr>
            <a:r>
              <a:rPr lang="en-US" sz="1800" dirty="0"/>
              <a:t>Vicinity to Nairobi national park also implies that </a:t>
            </a:r>
            <a:r>
              <a:rPr lang="en-GB" sz="1800" dirty="0"/>
              <a:t>Wildlife including wild carnivores plays a role  (although insignificant ) in maintenance of the virus.</a:t>
            </a:r>
            <a:r>
              <a:rPr lang="en-US" sz="1800" dirty="0"/>
              <a:t> </a:t>
            </a:r>
          </a:p>
          <a:p>
            <a:pPr>
              <a:buFont typeface="Wingdings" panose="05000000000000000000" pitchFamily="2" charset="2"/>
              <a:buChar char="q"/>
            </a:pPr>
            <a:r>
              <a:rPr lang="en-US" sz="1800" dirty="0"/>
              <a:t>There are recurrent programmes done by the county government, supplemented by private practitioners of rabies control capaighns.These occur on a quarterly basis or on a need to basis.</a:t>
            </a:r>
            <a:endParaRPr lang="en-GB" sz="1800" dirty="0"/>
          </a:p>
          <a:p>
            <a:pPr>
              <a:buFont typeface="Wingdings" panose="05000000000000000000" pitchFamily="2" charset="2"/>
              <a:buChar char="q"/>
            </a:pPr>
            <a:r>
              <a:rPr lang="en-GB" sz="1800" dirty="0"/>
              <a:t> Consequently, comprehensive and sustained dog vaccination is sufficient intervention in reduction and eventual elimination of human rabies in a region.</a:t>
            </a:r>
          </a:p>
          <a:p>
            <a:pPr>
              <a:buFont typeface="Wingdings" panose="05000000000000000000" pitchFamily="2" charset="2"/>
              <a:buChar char="q"/>
            </a:pPr>
            <a:r>
              <a:rPr lang="en-US" sz="1800" dirty="0"/>
              <a:t>Traditional approach involves culling(Baiting of dogs) using strychnine by the sub-county veterinary officers, neutering , public awareness and vaccination against a disease .</a:t>
            </a:r>
          </a:p>
          <a:p>
            <a:pPr>
              <a:buFont typeface="Wingdings" panose="05000000000000000000" pitchFamily="2" charset="2"/>
              <a:buChar char="q"/>
            </a:pPr>
            <a:r>
              <a:rPr lang="en-US" sz="1800" dirty="0"/>
              <a:t>The county is now in the process of adopting the devolved strategy by formulating the </a:t>
            </a:r>
            <a:r>
              <a:rPr lang="en-GB" sz="1800" dirty="0"/>
              <a:t>Establishment of County Rabies Elimination Coordination Committee</a:t>
            </a:r>
          </a:p>
          <a:p>
            <a:r>
              <a:rPr lang="en-GB" sz="1800" dirty="0"/>
              <a:t>(CRECC).</a:t>
            </a:r>
          </a:p>
          <a:p>
            <a:pPr marL="0" indent="0">
              <a:buNone/>
            </a:pPr>
            <a:endParaRPr lang="en-US" sz="1800" dirty="0"/>
          </a:p>
          <a:p>
            <a:pPr>
              <a:buFont typeface="Wingdings" panose="05000000000000000000" pitchFamily="2" charset="2"/>
              <a:buChar char="q"/>
            </a:pPr>
            <a:endParaRPr lang="en-GB" dirty="0"/>
          </a:p>
        </p:txBody>
      </p:sp>
      <p:pic>
        <p:nvPicPr>
          <p:cNvPr id="14338"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63" y="4763"/>
            <a:ext cx="9715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3340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DEVOLUTION OF THE STRATEGY</a:t>
            </a:r>
            <a:endParaRPr lang="en-GB" dirty="0">
              <a:solidFill>
                <a:srgbClr val="C00000"/>
              </a:solidFill>
            </a:endParaRPr>
          </a:p>
        </p:txBody>
      </p:sp>
      <p:sp>
        <p:nvSpPr>
          <p:cNvPr id="3" name="Content Placeholder 2"/>
          <p:cNvSpPr>
            <a:spLocks noGrp="1"/>
          </p:cNvSpPr>
          <p:nvPr>
            <p:ph idx="1"/>
          </p:nvPr>
        </p:nvSpPr>
        <p:spPr/>
        <p:txBody>
          <a:bodyPr/>
          <a:lstStyle/>
          <a:p>
            <a:pPr>
              <a:buFont typeface="Wingdings" panose="05000000000000000000" pitchFamily="2" charset="2"/>
              <a:buChar char="q"/>
            </a:pPr>
            <a:r>
              <a:rPr lang="en-GB" dirty="0"/>
              <a:t>Establishment of a National Rabies Elimination Coordination Committee</a:t>
            </a:r>
          </a:p>
          <a:p>
            <a:r>
              <a:rPr lang="en-GB" dirty="0"/>
              <a:t>(NRECC).</a:t>
            </a:r>
          </a:p>
          <a:p>
            <a:pPr>
              <a:buFont typeface="Wingdings" panose="05000000000000000000" pitchFamily="2" charset="2"/>
              <a:buChar char="q"/>
            </a:pPr>
            <a:r>
              <a:rPr lang="en-GB" dirty="0"/>
              <a:t>Establishment of County Rabies Elimination Coordination Committee</a:t>
            </a:r>
          </a:p>
          <a:p>
            <a:r>
              <a:rPr lang="en-GB" dirty="0"/>
              <a:t>(CRECC).</a:t>
            </a:r>
          </a:p>
          <a:p>
            <a:pPr>
              <a:buFont typeface="Wingdings" panose="05000000000000000000" pitchFamily="2" charset="2"/>
              <a:buChar char="q"/>
            </a:pPr>
            <a:r>
              <a:rPr lang="en-GB" dirty="0"/>
              <a:t>Establishment of Sub-County Rabies Elimination Coordination</a:t>
            </a:r>
          </a:p>
          <a:p>
            <a:r>
              <a:rPr lang="en-GB" dirty="0"/>
              <a:t>Committee (SCRECC).</a:t>
            </a:r>
          </a:p>
          <a:p>
            <a:endParaRPr lang="en-GB" dirty="0"/>
          </a:p>
          <a:p>
            <a:endParaRPr lang="en-GB" dirty="0"/>
          </a:p>
          <a:p>
            <a:endParaRPr lang="en-GB" dirty="0"/>
          </a:p>
        </p:txBody>
      </p:sp>
      <p:pic>
        <p:nvPicPr>
          <p:cNvPr id="15362"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63" y="4763"/>
            <a:ext cx="9715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3509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DEVOLUTION OF THE STRATEGY-NAIROBI COUNTY</a:t>
            </a:r>
            <a:endParaRPr lang="en-GB" dirty="0">
              <a:solidFill>
                <a:srgbClr val="C00000"/>
              </a:solidFill>
            </a:endParaRPr>
          </a:p>
        </p:txBody>
      </p:sp>
      <p:sp>
        <p:nvSpPr>
          <p:cNvPr id="3" name="Content Placeholder 2"/>
          <p:cNvSpPr>
            <a:spLocks noGrp="1"/>
          </p:cNvSpPr>
          <p:nvPr>
            <p:ph idx="1"/>
          </p:nvPr>
        </p:nvSpPr>
        <p:spPr/>
        <p:txBody>
          <a:bodyPr>
            <a:normAutofit fontScale="77500" lnSpcReduction="20000"/>
          </a:bodyPr>
          <a:lstStyle/>
          <a:p>
            <a:pPr>
              <a:lnSpc>
                <a:spcPct val="120000"/>
              </a:lnSpc>
            </a:pPr>
            <a:r>
              <a:rPr lang="en-GB" sz="2600" b="1" dirty="0"/>
              <a:t>COMPOSITION OF THE CRECC</a:t>
            </a:r>
          </a:p>
          <a:p>
            <a:pPr>
              <a:lnSpc>
                <a:spcPct val="120000"/>
              </a:lnSpc>
              <a:buFont typeface="Wingdings" panose="05000000000000000000" pitchFamily="2" charset="2"/>
              <a:buChar char="q"/>
            </a:pPr>
            <a:r>
              <a:rPr lang="en-GB" sz="2900" dirty="0"/>
              <a:t>County Executive Committee member for Health.</a:t>
            </a:r>
          </a:p>
          <a:p>
            <a:pPr>
              <a:lnSpc>
                <a:spcPct val="120000"/>
              </a:lnSpc>
              <a:buFont typeface="Wingdings" panose="05000000000000000000" pitchFamily="2" charset="2"/>
              <a:buChar char="q"/>
            </a:pPr>
            <a:r>
              <a:rPr lang="en-GB" sz="2900" dirty="0"/>
              <a:t> County Executive Committee member for Agriculture, Livestock and Fisheries.</a:t>
            </a:r>
          </a:p>
          <a:p>
            <a:pPr>
              <a:lnSpc>
                <a:spcPct val="120000"/>
              </a:lnSpc>
              <a:buFont typeface="Wingdings" panose="05000000000000000000" pitchFamily="2" charset="2"/>
              <a:buChar char="q"/>
            </a:pPr>
            <a:r>
              <a:rPr lang="en-GB" sz="2900" dirty="0"/>
              <a:t> County Secretary.</a:t>
            </a:r>
          </a:p>
          <a:p>
            <a:pPr>
              <a:lnSpc>
                <a:spcPct val="120000"/>
              </a:lnSpc>
              <a:buFont typeface="Wingdings" panose="05000000000000000000" pitchFamily="2" charset="2"/>
              <a:buChar char="q"/>
            </a:pPr>
            <a:r>
              <a:rPr lang="en-GB" sz="2900" dirty="0"/>
              <a:t> County Director for Health Services.</a:t>
            </a:r>
          </a:p>
          <a:p>
            <a:pPr>
              <a:lnSpc>
                <a:spcPct val="120000"/>
              </a:lnSpc>
              <a:buFont typeface="Wingdings" panose="05000000000000000000" pitchFamily="2" charset="2"/>
              <a:buChar char="q"/>
            </a:pPr>
            <a:r>
              <a:rPr lang="en-GB" sz="2900" dirty="0"/>
              <a:t> County Director for Veterinary Services.</a:t>
            </a:r>
          </a:p>
          <a:p>
            <a:pPr>
              <a:lnSpc>
                <a:spcPct val="120000"/>
              </a:lnSpc>
              <a:buFont typeface="Wingdings" panose="05000000000000000000" pitchFamily="2" charset="2"/>
              <a:buChar char="q"/>
            </a:pPr>
            <a:r>
              <a:rPr lang="en-GB" sz="2900" dirty="0"/>
              <a:t> County Commissioner.</a:t>
            </a:r>
          </a:p>
          <a:p>
            <a:pPr>
              <a:lnSpc>
                <a:spcPct val="120000"/>
              </a:lnSpc>
              <a:buFont typeface="Wingdings" panose="05000000000000000000" pitchFamily="2" charset="2"/>
              <a:buChar char="q"/>
            </a:pPr>
            <a:r>
              <a:rPr lang="en-GB" sz="2900" dirty="0"/>
              <a:t> County Director of Education.</a:t>
            </a:r>
          </a:p>
          <a:p>
            <a:endParaRPr lang="en-GB" dirty="0"/>
          </a:p>
          <a:p>
            <a:endParaRPr lang="en-GB" dirty="0"/>
          </a:p>
          <a:p>
            <a:endParaRPr lang="en-GB" dirty="0"/>
          </a:p>
        </p:txBody>
      </p:sp>
      <p:pic>
        <p:nvPicPr>
          <p:cNvPr id="15362"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63" y="4763"/>
            <a:ext cx="9715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8561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BACKGROUND INFORMATION.</a:t>
            </a:r>
            <a:endParaRPr lang="en-GB" dirty="0">
              <a:solidFill>
                <a:srgbClr val="C00000"/>
              </a:solidFill>
            </a:endParaRPr>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415441" y="1929008"/>
            <a:ext cx="8931058" cy="4146115"/>
          </a:xfrm>
        </p:spPr>
      </p:pic>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63" y="4763"/>
            <a:ext cx="9715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7489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788218"/>
          </a:xfrm>
        </p:spPr>
        <p:txBody>
          <a:bodyPr/>
          <a:lstStyle/>
          <a:p>
            <a:r>
              <a:rPr lang="en-US" sz="3200" dirty="0">
                <a:solidFill>
                  <a:srgbClr val="C00000"/>
                </a:solidFill>
              </a:rPr>
              <a:t>CONCLUSION</a:t>
            </a:r>
            <a:r>
              <a:rPr lang="en-US" dirty="0"/>
              <a:t> </a:t>
            </a:r>
            <a:endParaRPr lang="en-GB" dirty="0"/>
          </a:p>
        </p:txBody>
      </p:sp>
      <p:sp>
        <p:nvSpPr>
          <p:cNvPr id="3" name="Content Placeholder 2"/>
          <p:cNvSpPr>
            <a:spLocks noGrp="1"/>
          </p:cNvSpPr>
          <p:nvPr>
            <p:ph idx="1"/>
          </p:nvPr>
        </p:nvSpPr>
        <p:spPr>
          <a:xfrm>
            <a:off x="1097280" y="1973178"/>
            <a:ext cx="10058400" cy="3895915"/>
          </a:xfrm>
        </p:spPr>
        <p:txBody>
          <a:bodyPr/>
          <a:lstStyle/>
          <a:p>
            <a:r>
              <a:rPr lang="en-US" dirty="0"/>
              <a:t>Join and support Kenya and its current partners in rabies elimination through implementation of the Rabies elimination strategy.</a:t>
            </a:r>
          </a:p>
          <a:p>
            <a:r>
              <a:rPr lang="en-US" dirty="0"/>
              <a:t>We want to be free of rabies by 2030,yes vision 2030?</a:t>
            </a:r>
          </a:p>
          <a:p>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2645551" y="2498858"/>
            <a:ext cx="2805051" cy="3935424"/>
          </a:xfrm>
          <a:prstGeom prst="rect">
            <a:avLst/>
          </a:prstGeom>
        </p:spPr>
      </p:pic>
      <p:pic>
        <p:nvPicPr>
          <p:cNvPr id="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63" y="4763"/>
            <a:ext cx="9715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7019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BACKGROUND INFORMATION……..</a:t>
            </a:r>
            <a:endParaRPr lang="en-GB" dirty="0">
              <a:solidFill>
                <a:srgbClr val="C00000"/>
              </a:solidFill>
            </a:endParaRPr>
          </a:p>
        </p:txBody>
      </p:sp>
      <p:sp>
        <p:nvSpPr>
          <p:cNvPr id="3" name="Content Placeholder 2"/>
          <p:cNvSpPr>
            <a:spLocks noGrp="1"/>
          </p:cNvSpPr>
          <p:nvPr>
            <p:ph idx="1"/>
          </p:nvPr>
        </p:nvSpPr>
        <p:spPr/>
        <p:txBody>
          <a:bodyPr>
            <a:normAutofit fontScale="92500"/>
          </a:bodyPr>
          <a:lstStyle/>
          <a:p>
            <a:pPr>
              <a:buFont typeface="Wingdings" panose="05000000000000000000" pitchFamily="2" charset="2"/>
              <a:buChar char="q"/>
            </a:pPr>
            <a:r>
              <a:rPr lang="en-GB" sz="2400" dirty="0"/>
              <a:t>Rabies is among the top five priority zoonotic diseases in Kenya. Currently estimated to be killing 2000 people in Kenya.</a:t>
            </a:r>
          </a:p>
          <a:p>
            <a:pPr>
              <a:buFont typeface="Courier New" panose="02070309020205020404" pitchFamily="49" charset="0"/>
              <a:buChar char="o"/>
            </a:pPr>
            <a:endParaRPr lang="en-GB" sz="2400" dirty="0"/>
          </a:p>
          <a:p>
            <a:pPr>
              <a:buFont typeface="Wingdings" panose="05000000000000000000" pitchFamily="2" charset="2"/>
              <a:buChar char="q"/>
            </a:pPr>
            <a:r>
              <a:rPr lang="en-GB" sz="2400" dirty="0"/>
              <a:t>The profile of zoonotic diseases has risen following implementation the WHO International Health Regulations 2005 (IHR) and more so after the establishment of a National One Health office (referred to as Zoonotic Disease Unit).</a:t>
            </a:r>
          </a:p>
          <a:p>
            <a:pPr>
              <a:buFont typeface="Courier New" panose="02070309020205020404" pitchFamily="49" charset="0"/>
              <a:buChar char="o"/>
            </a:pPr>
            <a:endParaRPr lang="en-GB" sz="2400" dirty="0"/>
          </a:p>
          <a:p>
            <a:pPr>
              <a:buFont typeface="Wingdings" panose="05000000000000000000" pitchFamily="2" charset="2"/>
              <a:buChar char="q"/>
            </a:pPr>
            <a:r>
              <a:rPr lang="en-GB" sz="2400" dirty="0"/>
              <a:t>The  rabies elimination strategy  has been developed (2014) to guide  systematic reduction  of the  disease  risk through sustained  mass dog  vaccinations, pre  and  post-exposure  prophylaxis in humans  and  public education. </a:t>
            </a:r>
          </a:p>
          <a:p>
            <a:endParaRPr lang="en-GB" sz="2400" dirty="0"/>
          </a:p>
        </p:txBody>
      </p:sp>
      <p:pic>
        <p:nvPicPr>
          <p:cNvPr id="307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63" y="4763"/>
            <a:ext cx="9715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1201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RABIES SITUATION IN KENYA</a:t>
            </a:r>
            <a:endParaRPr lang="en-GB" dirty="0">
              <a:solidFill>
                <a:srgbClr val="C00000"/>
              </a:solidFill>
            </a:endParaRP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q"/>
            </a:pPr>
            <a:r>
              <a:rPr lang="en-US" sz="2800" dirty="0"/>
              <a:t>Kenya has become the first country in Africa to launch a national strategy for controlling and eliminating rabies.</a:t>
            </a:r>
          </a:p>
          <a:p>
            <a:pPr>
              <a:buFont typeface="Wingdings" panose="05000000000000000000" pitchFamily="2" charset="2"/>
              <a:buChar char="q"/>
            </a:pPr>
            <a:r>
              <a:rPr lang="en-US" sz="2800" dirty="0"/>
              <a:t>Rabies in Kenya is 98% associated to uncontrolled dog populations within the country.</a:t>
            </a:r>
          </a:p>
          <a:p>
            <a:pPr>
              <a:buFont typeface="Wingdings" panose="05000000000000000000" pitchFamily="2" charset="2"/>
              <a:buChar char="q"/>
            </a:pPr>
            <a:r>
              <a:rPr lang="en-US" sz="2800" dirty="0"/>
              <a:t>Rabies has been endemic in Kenya since the first reported case in 1912 in the outskirts of Nairobi city.</a:t>
            </a:r>
          </a:p>
          <a:p>
            <a:pPr>
              <a:buFont typeface="Wingdings" panose="05000000000000000000" pitchFamily="2" charset="2"/>
              <a:buChar char="q"/>
            </a:pPr>
            <a:r>
              <a:rPr lang="en-US" sz="2800" dirty="0"/>
              <a:t>In 2012,the government of Kenya set up a zoonotic disease unit to improve the surveillance, prevention and control on zoonotic diseases in the county. Rabies was given the highest priority.</a:t>
            </a:r>
          </a:p>
          <a:p>
            <a:endParaRPr lang="en-GB" dirty="0"/>
          </a:p>
        </p:txBody>
      </p:sp>
      <p:pic>
        <p:nvPicPr>
          <p:cNvPr id="4098"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63" y="4763"/>
            <a:ext cx="9715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2983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RABIES SITUATION IN KENYA……..</a:t>
            </a:r>
            <a:endParaRPr lang="en-GB" dirty="0">
              <a:solidFill>
                <a:srgbClr val="C00000"/>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GB" sz="2800" dirty="0"/>
              <a:t>Most of the rabies cases in animals and humans in the country  are caused by canine rabies virus, transmitted by domestic dogs. </a:t>
            </a:r>
            <a:r>
              <a:rPr lang="en-US" sz="2800" dirty="0"/>
              <a:t> </a:t>
            </a:r>
          </a:p>
          <a:p>
            <a:pPr>
              <a:buFont typeface="Wingdings" panose="05000000000000000000" pitchFamily="2" charset="2"/>
              <a:buChar char="q"/>
            </a:pPr>
            <a:r>
              <a:rPr lang="en-GB" sz="2800" dirty="0"/>
              <a:t>In Kenya, domestic dogs maintain the rabies cycles; there is no documented evidence that wildlife maintain rabies virus.</a:t>
            </a:r>
          </a:p>
          <a:p>
            <a:pPr>
              <a:buFont typeface="Wingdings" panose="05000000000000000000" pitchFamily="2" charset="2"/>
              <a:buChar char="q"/>
            </a:pPr>
            <a:r>
              <a:rPr lang="en-US" sz="2800" dirty="0"/>
              <a:t>The country is currently divided into 47 counties. The veterinary services(majority) were recently devolved  to the county system, other than policy and regulatory framework. </a:t>
            </a:r>
          </a:p>
          <a:p>
            <a:pPr>
              <a:buFont typeface="Wingdings" panose="05000000000000000000" pitchFamily="2" charset="2"/>
              <a:buChar char="q"/>
            </a:pPr>
            <a:endParaRPr lang="en-GB" sz="2800" dirty="0"/>
          </a:p>
        </p:txBody>
      </p:sp>
      <p:pic>
        <p:nvPicPr>
          <p:cNvPr id="5122"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63" y="4763"/>
            <a:ext cx="9715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5802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CURRENT RABIES CONTROL APPROACHES.</a:t>
            </a:r>
            <a:endParaRPr lang="en-GB" dirty="0">
              <a:solidFill>
                <a:srgbClr val="C00000"/>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GB" sz="2400" dirty="0"/>
              <a:t>Rabies control in animals is under the mandate of the DVS and various methods have been put in place to control the disease. The </a:t>
            </a:r>
          </a:p>
          <a:p>
            <a:pPr>
              <a:buFont typeface="Wingdings" panose="05000000000000000000" pitchFamily="2" charset="2"/>
              <a:buChar char="q"/>
            </a:pPr>
            <a:r>
              <a:rPr lang="en-GB" sz="2400" dirty="0"/>
              <a:t>Limited dog vaccinations and issuance of certificates  is conducted by the SCVOs. </a:t>
            </a:r>
          </a:p>
          <a:p>
            <a:pPr>
              <a:buFont typeface="Wingdings" panose="05000000000000000000" pitchFamily="2" charset="2"/>
              <a:buChar char="q"/>
            </a:pPr>
            <a:r>
              <a:rPr lang="en-GB" sz="2400" dirty="0"/>
              <a:t>Dog vaccinations are also conducted by private Animal Health Service Provider (AHSPs) at a fee and by animal welfare organizations.</a:t>
            </a:r>
          </a:p>
          <a:p>
            <a:pPr>
              <a:buFont typeface="Wingdings" panose="05000000000000000000" pitchFamily="2" charset="2"/>
              <a:buChar char="q"/>
            </a:pPr>
            <a:r>
              <a:rPr lang="en-GB" sz="2400" dirty="0"/>
              <a:t>However, these efforts are largely uncoordinated and disjointed and have minimal impact on rabies control.</a:t>
            </a:r>
          </a:p>
        </p:txBody>
      </p:sp>
      <p:pic>
        <p:nvPicPr>
          <p:cNvPr id="614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63" y="4763"/>
            <a:ext cx="9715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3099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CURRENT RABIES CONTROL APPROACHES.</a:t>
            </a:r>
            <a:endParaRPr lang="en-GB" dirty="0">
              <a:solidFill>
                <a:srgbClr val="C00000"/>
              </a:solidFill>
            </a:endParaRPr>
          </a:p>
        </p:txBody>
      </p:sp>
      <p:sp>
        <p:nvSpPr>
          <p:cNvPr id="3" name="Content Placeholder 2"/>
          <p:cNvSpPr>
            <a:spLocks noGrp="1"/>
          </p:cNvSpPr>
          <p:nvPr>
            <p:ph idx="1"/>
          </p:nvPr>
        </p:nvSpPr>
        <p:spPr/>
        <p:txBody>
          <a:bodyPr/>
          <a:lstStyle/>
          <a:p>
            <a:pPr>
              <a:buFont typeface="Wingdings" panose="05000000000000000000" pitchFamily="2" charset="2"/>
              <a:buChar char="q"/>
            </a:pPr>
            <a:r>
              <a:rPr lang="en-GB" sz="2400" dirty="0"/>
              <a:t>There are ongoing efforts to control dog populations through neutering, carried out by the private and public veterinarians. </a:t>
            </a:r>
          </a:p>
          <a:p>
            <a:pPr>
              <a:buFont typeface="Wingdings" panose="05000000000000000000" pitchFamily="2" charset="2"/>
              <a:buChar char="q"/>
            </a:pPr>
            <a:r>
              <a:rPr lang="en-GB" sz="2400" dirty="0"/>
              <a:t>Culling usually conducted  by the  SCVOs also reduces the  stray dog populations.</a:t>
            </a:r>
          </a:p>
          <a:p>
            <a:pPr>
              <a:buFont typeface="Wingdings" panose="05000000000000000000" pitchFamily="2" charset="2"/>
              <a:buChar char="q"/>
            </a:pPr>
            <a:r>
              <a:rPr lang="en-GB" sz="2400" dirty="0"/>
              <a:t>However, these efforts are minimal and have little impact on rabies elimination.</a:t>
            </a:r>
          </a:p>
          <a:p>
            <a:pPr>
              <a:buFont typeface="Wingdings" panose="05000000000000000000" pitchFamily="2" charset="2"/>
              <a:buChar char="q"/>
            </a:pPr>
            <a:r>
              <a:rPr lang="en-GB" sz="2400" dirty="0"/>
              <a:t>In Humans, the MOH through  the Unit of Vaccines and Immunization Services (UVIS) provides limited anti-rabies vaccines to health facilities and is in the process of developing guidelines on the management of dog bites and administration of PET.</a:t>
            </a:r>
          </a:p>
          <a:p>
            <a:pPr>
              <a:buFont typeface="Wingdings" panose="05000000000000000000" pitchFamily="2" charset="2"/>
              <a:buChar char="q"/>
            </a:pPr>
            <a:endParaRPr lang="en-GB" sz="2400" dirty="0"/>
          </a:p>
          <a:p>
            <a:pPr>
              <a:buFont typeface="Wingdings" panose="05000000000000000000" pitchFamily="2" charset="2"/>
              <a:buChar char="q"/>
            </a:pPr>
            <a:endParaRPr lang="en-GB" dirty="0"/>
          </a:p>
        </p:txBody>
      </p:sp>
      <p:pic>
        <p:nvPicPr>
          <p:cNvPr id="717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63" y="4763"/>
            <a:ext cx="9715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8517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CURRENT  CHALLANGES</a:t>
            </a:r>
            <a:endParaRPr lang="en-GB" dirty="0">
              <a:solidFill>
                <a:srgbClr val="C00000"/>
              </a:solidFill>
            </a:endParaRPr>
          </a:p>
        </p:txBody>
      </p:sp>
      <p:sp>
        <p:nvSpPr>
          <p:cNvPr id="3" name="Content Placeholder 2"/>
          <p:cNvSpPr>
            <a:spLocks noGrp="1"/>
          </p:cNvSpPr>
          <p:nvPr>
            <p:ph idx="1"/>
          </p:nvPr>
        </p:nvSpPr>
        <p:spPr/>
        <p:txBody>
          <a:bodyPr>
            <a:normAutofit fontScale="92500"/>
          </a:bodyPr>
          <a:lstStyle/>
          <a:p>
            <a:pPr>
              <a:buFont typeface="Wingdings" panose="05000000000000000000" pitchFamily="2" charset="2"/>
              <a:buChar char="q"/>
            </a:pPr>
            <a:r>
              <a:rPr lang="en-GB" sz="2400" dirty="0"/>
              <a:t>Inadequate laboratory capacity.</a:t>
            </a:r>
          </a:p>
          <a:p>
            <a:pPr>
              <a:buFont typeface="Wingdings" panose="05000000000000000000" pitchFamily="2" charset="2"/>
              <a:buChar char="q"/>
            </a:pPr>
            <a:r>
              <a:rPr lang="en-GB" sz="2400" dirty="0"/>
              <a:t>Inadequate Surveillance.</a:t>
            </a:r>
          </a:p>
          <a:p>
            <a:pPr>
              <a:buFont typeface="Wingdings" panose="05000000000000000000" pitchFamily="2" charset="2"/>
              <a:buChar char="q"/>
            </a:pPr>
            <a:r>
              <a:rPr lang="en-GB" sz="2400" dirty="0"/>
              <a:t>Inadequate inter-</a:t>
            </a:r>
            <a:r>
              <a:rPr lang="en-GB" sz="2400" dirty="0" err="1"/>
              <a:t>sectoral</a:t>
            </a:r>
            <a:r>
              <a:rPr lang="en-GB" sz="2400" dirty="0"/>
              <a:t> collaboration and  partnerships.</a:t>
            </a:r>
          </a:p>
          <a:p>
            <a:pPr>
              <a:buFont typeface="Wingdings" panose="05000000000000000000" pitchFamily="2" charset="2"/>
              <a:buChar char="q"/>
            </a:pPr>
            <a:r>
              <a:rPr lang="en-GB" sz="2400" dirty="0"/>
              <a:t>Low awareness on rabies prevention and  control.</a:t>
            </a:r>
          </a:p>
          <a:p>
            <a:pPr>
              <a:buFont typeface="Wingdings" panose="05000000000000000000" pitchFamily="2" charset="2"/>
              <a:buChar char="q"/>
            </a:pPr>
            <a:r>
              <a:rPr lang="en-GB" sz="2400" dirty="0"/>
              <a:t>Inadequate Research on Rabies.</a:t>
            </a:r>
          </a:p>
          <a:p>
            <a:pPr>
              <a:buFont typeface="Wingdings" panose="05000000000000000000" pitchFamily="2" charset="2"/>
              <a:buChar char="q"/>
            </a:pPr>
            <a:r>
              <a:rPr lang="en-GB" sz="2400" dirty="0"/>
              <a:t>Limited supply of anti-rabies vaccine.</a:t>
            </a:r>
          </a:p>
          <a:p>
            <a:pPr>
              <a:buFont typeface="Wingdings" panose="05000000000000000000" pitchFamily="2" charset="2"/>
              <a:buChar char="q"/>
            </a:pPr>
            <a:r>
              <a:rPr lang="en-GB" sz="2400" dirty="0"/>
              <a:t>Funding Constraints.</a:t>
            </a:r>
          </a:p>
          <a:p>
            <a:pPr>
              <a:buFont typeface="Wingdings" panose="05000000000000000000" pitchFamily="2" charset="2"/>
              <a:buChar char="q"/>
            </a:pPr>
            <a:r>
              <a:rPr lang="en-GB" sz="2800" dirty="0"/>
              <a:t>Lack of Integrated National Guidelines on Rabies Prevention and  Control</a:t>
            </a:r>
          </a:p>
          <a:p>
            <a:pPr marL="0" indent="0">
              <a:buNone/>
            </a:pPr>
            <a:endParaRPr lang="en-GB" sz="2800" dirty="0"/>
          </a:p>
          <a:p>
            <a:endParaRPr lang="en-GB" dirty="0"/>
          </a:p>
        </p:txBody>
      </p:sp>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63" y="29815"/>
            <a:ext cx="9715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3304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65422"/>
          </a:xfrm>
        </p:spPr>
        <p:txBody>
          <a:bodyPr/>
          <a:lstStyle/>
          <a:p>
            <a:r>
              <a:rPr lang="en-US" dirty="0"/>
              <a:t> </a:t>
            </a:r>
            <a:endParaRPr lang="en-GB" dirty="0"/>
          </a:p>
        </p:txBody>
      </p:sp>
      <p:pic>
        <p:nvPicPr>
          <p:cNvPr id="819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63" y="4763"/>
            <a:ext cx="9715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idx="1"/>
          </p:nvPr>
        </p:nvSpPr>
        <p:spPr/>
        <p:txBody>
          <a:bodyPr/>
          <a:lstStyle/>
          <a:p>
            <a:pPr marL="0" indent="0">
              <a:buNone/>
            </a:pPr>
            <a:endParaRPr lang="en-US" dirty="0"/>
          </a:p>
          <a:p>
            <a:endParaRPr lang="en-GB"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2176765" y="2077708"/>
            <a:ext cx="3756074" cy="3826701"/>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286604"/>
            <a:ext cx="12192000" cy="6566692"/>
          </a:xfrm>
          <a:prstGeom prst="rect">
            <a:avLst/>
          </a:prstGeom>
        </p:spPr>
      </p:pic>
    </p:spTree>
    <p:extLst>
      <p:ext uri="{BB962C8B-B14F-4D97-AF65-F5344CB8AC3E}">
        <p14:creationId xmlns:p14="http://schemas.microsoft.com/office/powerpoint/2010/main" val="87333470"/>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823</TotalTime>
  <Words>1228</Words>
  <Application>Microsoft Office PowerPoint</Application>
  <PresentationFormat>Widescreen</PresentationFormat>
  <Paragraphs>129</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Calibri</vt:lpstr>
      <vt:lpstr>Calibri Light</vt:lpstr>
      <vt:lpstr>Courier New</vt:lpstr>
      <vt:lpstr>Times New Roman</vt:lpstr>
      <vt:lpstr>Wingdings</vt:lpstr>
      <vt:lpstr>Retrospect</vt:lpstr>
      <vt:lpstr>IMPLEMENTING  RABIES  CONTROL STRATEGY  IN  A DEVOLVED GOVERNMENT, ADOPTION   OF ONE  HEALTH  APPROACH. </vt:lpstr>
      <vt:lpstr>BACKGROUND INFORMATION.</vt:lpstr>
      <vt:lpstr>BACKGROUND INFORMATION……..</vt:lpstr>
      <vt:lpstr>RABIES SITUATION IN KENYA</vt:lpstr>
      <vt:lpstr>RABIES SITUATION IN KENYA……..</vt:lpstr>
      <vt:lpstr>CURRENT RABIES CONTROL APPROACHES.</vt:lpstr>
      <vt:lpstr>CURRENT RABIES CONTROL APPROACHES.</vt:lpstr>
      <vt:lpstr>CURRENT  CHALLANGES</vt:lpstr>
      <vt:lpstr> </vt:lpstr>
      <vt:lpstr>STRATEGY IMPLEMENTATION PLAN</vt:lpstr>
      <vt:lpstr>STRATEGY IMPLEMENTATION PLAN…..</vt:lpstr>
      <vt:lpstr>STRATEGY IMPLEMENTATION PLAN…..</vt:lpstr>
      <vt:lpstr>STRATEGY IMPLEMENTATION PLAN-GUIDING PRINCIPLES.</vt:lpstr>
      <vt:lpstr>STRATEGY IMPLEMENTATION -ACTUAL STEPS.</vt:lpstr>
      <vt:lpstr>STRATEGY IMPLEMENTATION -ACTUAL STEPS……</vt:lpstr>
      <vt:lpstr>STRATEGY IMPLEMENTATION -ACTUAL STEPS.</vt:lpstr>
      <vt:lpstr>NAIROBI RABIES CONTROL CASE STUDIES </vt:lpstr>
      <vt:lpstr>DEVOLUTION OF THE STRATEGY</vt:lpstr>
      <vt:lpstr>DEVOLUTION OF THE STRATEGY-NAIROBI COUNTY</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Brighton Marienga</dc:creator>
  <cp:lastModifiedBy>Ellie Parravani</cp:lastModifiedBy>
  <cp:revision>38</cp:revision>
  <dcterms:created xsi:type="dcterms:W3CDTF">2015-02-22T06:22:03Z</dcterms:created>
  <dcterms:modified xsi:type="dcterms:W3CDTF">2017-07-28T15:31:00Z</dcterms:modified>
</cp:coreProperties>
</file>