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4"/>
  </p:notesMasterIdLst>
  <p:sldIdLst>
    <p:sldId id="355" r:id="rId2"/>
    <p:sldId id="307" r:id="rId3"/>
    <p:sldId id="272" r:id="rId4"/>
    <p:sldId id="357" r:id="rId5"/>
    <p:sldId id="343" r:id="rId6"/>
    <p:sldId id="329" r:id="rId7"/>
    <p:sldId id="286" r:id="rId8"/>
    <p:sldId id="311" r:id="rId9"/>
    <p:sldId id="285" r:id="rId10"/>
    <p:sldId id="305" r:id="rId11"/>
    <p:sldId id="313" r:id="rId12"/>
    <p:sldId id="349" r:id="rId13"/>
    <p:sldId id="340" r:id="rId14"/>
    <p:sldId id="316" r:id="rId15"/>
    <p:sldId id="348" r:id="rId16"/>
    <p:sldId id="358" r:id="rId17"/>
    <p:sldId id="268" r:id="rId18"/>
    <p:sldId id="331" r:id="rId19"/>
    <p:sldId id="350" r:id="rId20"/>
    <p:sldId id="344" r:id="rId21"/>
    <p:sldId id="294" r:id="rId22"/>
    <p:sldId id="296" r:id="rId23"/>
    <p:sldId id="283" r:id="rId24"/>
    <p:sldId id="353" r:id="rId25"/>
    <p:sldId id="332" r:id="rId26"/>
    <p:sldId id="338" r:id="rId27"/>
    <p:sldId id="341" r:id="rId28"/>
    <p:sldId id="334" r:id="rId29"/>
    <p:sldId id="339" r:id="rId30"/>
    <p:sldId id="259" r:id="rId31"/>
    <p:sldId id="336" r:id="rId32"/>
    <p:sldId id="346"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864101-2F72-4EE7-9117-CE70DD209539}">
          <p14:sldIdLst>
            <p14:sldId id="355"/>
            <p14:sldId id="307"/>
            <p14:sldId id="272"/>
            <p14:sldId id="357"/>
            <p14:sldId id="343"/>
            <p14:sldId id="329"/>
            <p14:sldId id="286"/>
            <p14:sldId id="311"/>
            <p14:sldId id="285"/>
            <p14:sldId id="305"/>
            <p14:sldId id="313"/>
            <p14:sldId id="349"/>
            <p14:sldId id="340"/>
            <p14:sldId id="316"/>
            <p14:sldId id="348"/>
            <p14:sldId id="358"/>
            <p14:sldId id="268"/>
            <p14:sldId id="331"/>
            <p14:sldId id="350"/>
            <p14:sldId id="344"/>
            <p14:sldId id="294"/>
            <p14:sldId id="296"/>
            <p14:sldId id="283"/>
            <p14:sldId id="353"/>
            <p14:sldId id="332"/>
            <p14:sldId id="338"/>
            <p14:sldId id="341"/>
            <p14:sldId id="334"/>
            <p14:sldId id="339"/>
            <p14:sldId id="259"/>
            <p14:sldId id="336"/>
            <p14:sldId id="3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faust" initials="ljf"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00"/>
    <a:srgbClr val="008000"/>
    <a:srgbClr val="009900"/>
    <a:srgbClr val="800000"/>
    <a:srgbClr val="CC99FF"/>
    <a:srgbClr val="CC66FF"/>
    <a:srgbClr val="CC00CC"/>
    <a:srgbClr val="FF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3304" autoAdjust="0"/>
  </p:normalViewPr>
  <p:slideViewPr>
    <p:cSldViewPr>
      <p:cViewPr varScale="1">
        <p:scale>
          <a:sx n="79" d="100"/>
          <a:sy n="79" d="100"/>
        </p:scale>
        <p:origin x="1092" y="84"/>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815258888093534"/>
          <c:y val="7.1693100862392195E-2"/>
          <c:w val="0.81924242424242433"/>
          <c:h val="0.76549991390241234"/>
        </c:manualLayout>
      </c:layout>
      <c:barChart>
        <c:barDir val="bar"/>
        <c:grouping val="stacked"/>
        <c:varyColors val="0"/>
        <c:ser>
          <c:idx val="1"/>
          <c:order val="0"/>
          <c:tx>
            <c:v>Males</c:v>
          </c:tx>
          <c:spPr>
            <a:solidFill>
              <a:srgbClr val="002060"/>
            </a:solidFill>
            <a:ln>
              <a:solidFill>
                <a:schemeClr val="tx1"/>
              </a:solidFill>
            </a:ln>
          </c:spPr>
          <c:invertIfNegative val="0"/>
          <c:cat>
            <c:strRef>
              <c:f>'[Chart in Microsoft PowerPoint]Age distmarked'!$L$15:$L$21</c:f>
              <c:strCache>
                <c:ptCount val="7"/>
                <c:pt idx="0">
                  <c:v>&lt;6mo</c:v>
                </c:pt>
                <c:pt idx="1">
                  <c:v>12</c:v>
                </c:pt>
                <c:pt idx="2">
                  <c:v>24</c:v>
                </c:pt>
                <c:pt idx="3">
                  <c:v>36</c:v>
                </c:pt>
                <c:pt idx="4">
                  <c:v>48</c:v>
                </c:pt>
                <c:pt idx="5">
                  <c:v>60</c:v>
                </c:pt>
                <c:pt idx="6">
                  <c:v>72</c:v>
                </c:pt>
              </c:strCache>
            </c:strRef>
          </c:cat>
          <c:val>
            <c:numRef>
              <c:f>'[Chart in Microsoft PowerPoint]Age distmarked'!$M$15:$M$21</c:f>
              <c:numCache>
                <c:formatCode>General</c:formatCode>
                <c:ptCount val="7"/>
                <c:pt idx="0">
                  <c:v>-290</c:v>
                </c:pt>
                <c:pt idx="1">
                  <c:v>-111</c:v>
                </c:pt>
                <c:pt idx="2">
                  <c:v>-95</c:v>
                </c:pt>
                <c:pt idx="3">
                  <c:v>-63</c:v>
                </c:pt>
                <c:pt idx="4">
                  <c:v>-43</c:v>
                </c:pt>
                <c:pt idx="5">
                  <c:v>-19</c:v>
                </c:pt>
                <c:pt idx="6">
                  <c:v>-30</c:v>
                </c:pt>
              </c:numCache>
            </c:numRef>
          </c:val>
          <c:extLst>
            <c:ext xmlns:c16="http://schemas.microsoft.com/office/drawing/2014/chart" uri="{C3380CC4-5D6E-409C-BE32-E72D297353CC}">
              <c16:uniqueId val="{00000000-3650-45D9-A2FD-D2123F5532E1}"/>
            </c:ext>
          </c:extLst>
        </c:ser>
        <c:ser>
          <c:idx val="2"/>
          <c:order val="1"/>
          <c:tx>
            <c:v>Females</c:v>
          </c:tx>
          <c:spPr>
            <a:pattFill prst="dkDnDiag">
              <a:fgClr>
                <a:srgbClr val="002060"/>
              </a:fgClr>
              <a:bgClr>
                <a:schemeClr val="bg1"/>
              </a:bgClr>
            </a:pattFill>
            <a:ln>
              <a:solidFill>
                <a:schemeClr val="tx1"/>
              </a:solidFill>
            </a:ln>
          </c:spPr>
          <c:invertIfNegative val="0"/>
          <c:cat>
            <c:strRef>
              <c:f>'[Chart in Microsoft PowerPoint]Age distmarked'!$L$15:$L$21</c:f>
              <c:strCache>
                <c:ptCount val="7"/>
                <c:pt idx="0">
                  <c:v>&lt;6mo</c:v>
                </c:pt>
                <c:pt idx="1">
                  <c:v>12</c:v>
                </c:pt>
                <c:pt idx="2">
                  <c:v>24</c:v>
                </c:pt>
                <c:pt idx="3">
                  <c:v>36</c:v>
                </c:pt>
                <c:pt idx="4">
                  <c:v>48</c:v>
                </c:pt>
                <c:pt idx="5">
                  <c:v>60</c:v>
                </c:pt>
                <c:pt idx="6">
                  <c:v>72</c:v>
                </c:pt>
              </c:strCache>
            </c:strRef>
          </c:cat>
          <c:val>
            <c:numRef>
              <c:f>'[Chart in Microsoft PowerPoint]Age distmarked'!$N$15:$N$21</c:f>
              <c:numCache>
                <c:formatCode>General</c:formatCode>
                <c:ptCount val="7"/>
                <c:pt idx="0">
                  <c:v>193</c:v>
                </c:pt>
                <c:pt idx="1">
                  <c:v>84</c:v>
                </c:pt>
                <c:pt idx="2">
                  <c:v>76</c:v>
                </c:pt>
                <c:pt idx="3">
                  <c:v>15</c:v>
                </c:pt>
                <c:pt idx="4">
                  <c:v>11</c:v>
                </c:pt>
                <c:pt idx="5">
                  <c:v>3</c:v>
                </c:pt>
                <c:pt idx="6">
                  <c:v>3</c:v>
                </c:pt>
              </c:numCache>
            </c:numRef>
          </c:val>
          <c:extLst>
            <c:ext xmlns:c16="http://schemas.microsoft.com/office/drawing/2014/chart" uri="{C3380CC4-5D6E-409C-BE32-E72D297353CC}">
              <c16:uniqueId val="{00000001-3650-45D9-A2FD-D2123F5532E1}"/>
            </c:ext>
          </c:extLst>
        </c:ser>
        <c:dLbls>
          <c:showLegendKey val="0"/>
          <c:showVal val="0"/>
          <c:showCatName val="0"/>
          <c:showSerName val="0"/>
          <c:showPercent val="0"/>
          <c:showBubbleSize val="0"/>
        </c:dLbls>
        <c:gapWidth val="9"/>
        <c:overlap val="100"/>
        <c:axId val="221913000"/>
        <c:axId val="221916136"/>
      </c:barChart>
      <c:catAx>
        <c:axId val="221913000"/>
        <c:scaling>
          <c:orientation val="minMax"/>
        </c:scaling>
        <c:delete val="0"/>
        <c:axPos val="l"/>
        <c:title>
          <c:tx>
            <c:rich>
              <a:bodyPr rot="-5400000" vert="horz"/>
              <a:lstStyle/>
              <a:p>
                <a:pPr>
                  <a:defRPr sz="2000"/>
                </a:pPr>
                <a:r>
                  <a:rPr lang="en-US" sz="2000"/>
                  <a:t>Age class in months</a:t>
                </a:r>
              </a:p>
            </c:rich>
          </c:tx>
          <c:overlay val="0"/>
        </c:title>
        <c:numFmt formatCode="General" sourceLinked="0"/>
        <c:majorTickMark val="out"/>
        <c:minorTickMark val="none"/>
        <c:tickLblPos val="nextTo"/>
        <c:txPr>
          <a:bodyPr rot="0" anchor="ctr" anchorCtr="1"/>
          <a:lstStyle/>
          <a:p>
            <a:pPr>
              <a:defRPr sz="2000" b="1"/>
            </a:pPr>
            <a:endParaRPr lang="en-US"/>
          </a:p>
        </c:txPr>
        <c:crossAx val="221916136"/>
        <c:crossesAt val="-300"/>
        <c:auto val="1"/>
        <c:lblAlgn val="ctr"/>
        <c:lblOffset val="100"/>
        <c:tickLblSkip val="1"/>
        <c:noMultiLvlLbl val="0"/>
      </c:catAx>
      <c:valAx>
        <c:axId val="221916136"/>
        <c:scaling>
          <c:orientation val="minMax"/>
          <c:max val="300"/>
          <c:min val="-300"/>
        </c:scaling>
        <c:delete val="0"/>
        <c:axPos val="b"/>
        <c:title>
          <c:tx>
            <c:rich>
              <a:bodyPr/>
              <a:lstStyle/>
              <a:p>
                <a:pPr>
                  <a:defRPr sz="2000"/>
                </a:pPr>
                <a:r>
                  <a:rPr lang="en-US" sz="2000"/>
                  <a:t>Number</a:t>
                </a:r>
                <a:r>
                  <a:rPr lang="en-US" sz="2000" baseline="0"/>
                  <a:t> of Dogs</a:t>
                </a:r>
              </a:p>
            </c:rich>
          </c:tx>
          <c:overlay val="0"/>
        </c:title>
        <c:numFmt formatCode="General" sourceLinked="1"/>
        <c:majorTickMark val="out"/>
        <c:minorTickMark val="none"/>
        <c:tickLblPos val="nextTo"/>
        <c:txPr>
          <a:bodyPr/>
          <a:lstStyle/>
          <a:p>
            <a:pPr>
              <a:defRPr sz="2000" b="1"/>
            </a:pPr>
            <a:endParaRPr lang="en-US"/>
          </a:p>
        </c:txPr>
        <c:crossAx val="221913000"/>
        <c:crosses val="autoZero"/>
        <c:crossBetween val="between"/>
        <c:majorUnit val="50"/>
        <c:minorUnit val="5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mean litter</c:v>
          </c:tx>
          <c:spPr>
            <a:solidFill>
              <a:srgbClr val="002060"/>
            </a:solidFill>
          </c:spPr>
          <c:invertIfNegative val="0"/>
          <c:cat>
            <c:strRef>
              <c:f>Seasons!$B$5:$B$16</c:f>
              <c:strCache>
                <c:ptCount val="12"/>
                <c:pt idx="0">
                  <c:v>January </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Seasons!$H$5:$H$16</c:f>
              <c:numCache>
                <c:formatCode>General</c:formatCode>
                <c:ptCount val="12"/>
                <c:pt idx="0">
                  <c:v>8.25</c:v>
                </c:pt>
                <c:pt idx="1">
                  <c:v>10</c:v>
                </c:pt>
                <c:pt idx="2">
                  <c:v>11</c:v>
                </c:pt>
                <c:pt idx="3">
                  <c:v>15.75</c:v>
                </c:pt>
                <c:pt idx="4">
                  <c:v>18.75</c:v>
                </c:pt>
                <c:pt idx="5">
                  <c:v>21.5</c:v>
                </c:pt>
                <c:pt idx="6">
                  <c:v>23.5</c:v>
                </c:pt>
                <c:pt idx="7">
                  <c:v>23.75</c:v>
                </c:pt>
                <c:pt idx="8">
                  <c:v>17</c:v>
                </c:pt>
                <c:pt idx="9">
                  <c:v>19</c:v>
                </c:pt>
                <c:pt idx="10">
                  <c:v>6.5</c:v>
                </c:pt>
                <c:pt idx="11">
                  <c:v>4</c:v>
                </c:pt>
              </c:numCache>
            </c:numRef>
          </c:val>
          <c:extLst>
            <c:ext xmlns:c16="http://schemas.microsoft.com/office/drawing/2014/chart" uri="{C3380CC4-5D6E-409C-BE32-E72D297353CC}">
              <c16:uniqueId val="{00000000-4230-4C34-9135-FD333B893FEA}"/>
            </c:ext>
          </c:extLst>
        </c:ser>
        <c:dLbls>
          <c:showLegendKey val="0"/>
          <c:showVal val="0"/>
          <c:showCatName val="0"/>
          <c:showSerName val="0"/>
          <c:showPercent val="0"/>
          <c:showBubbleSize val="0"/>
        </c:dLbls>
        <c:gapWidth val="150"/>
        <c:axId val="223814840"/>
        <c:axId val="219366624"/>
      </c:barChart>
      <c:catAx>
        <c:axId val="223814840"/>
        <c:scaling>
          <c:orientation val="minMax"/>
        </c:scaling>
        <c:delete val="0"/>
        <c:axPos val="b"/>
        <c:numFmt formatCode="General" sourceLinked="0"/>
        <c:majorTickMark val="out"/>
        <c:minorTickMark val="none"/>
        <c:tickLblPos val="nextTo"/>
        <c:txPr>
          <a:bodyPr/>
          <a:lstStyle/>
          <a:p>
            <a:pPr>
              <a:defRPr sz="1400"/>
            </a:pPr>
            <a:endParaRPr lang="en-US"/>
          </a:p>
        </c:txPr>
        <c:crossAx val="219366624"/>
        <c:crosses val="autoZero"/>
        <c:auto val="1"/>
        <c:lblAlgn val="ctr"/>
        <c:lblOffset val="100"/>
        <c:noMultiLvlLbl val="0"/>
      </c:catAx>
      <c:valAx>
        <c:axId val="21936662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238148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Puppy</c:v>
          </c:tx>
          <c:spPr>
            <a:pattFill prst="dkDnDiag">
              <a:fgClr>
                <a:srgbClr val="660066"/>
              </a:fgClr>
              <a:bgClr>
                <a:schemeClr val="bg1"/>
              </a:bgClr>
            </a:pattFill>
            <a:ln>
              <a:solidFill>
                <a:schemeClr val="tx1"/>
              </a:solidFill>
            </a:ln>
          </c:spPr>
          <c:invertIfNegative val="0"/>
          <c:val>
            <c:numRef>
              <c:f>'survival graphs'!$E$4:$E$7</c:f>
              <c:numCache>
                <c:formatCode>General</c:formatCode>
                <c:ptCount val="4"/>
                <c:pt idx="0">
                  <c:v>47</c:v>
                </c:pt>
                <c:pt idx="1">
                  <c:v>19</c:v>
                </c:pt>
                <c:pt idx="2">
                  <c:v>49</c:v>
                </c:pt>
                <c:pt idx="3">
                  <c:v>50</c:v>
                </c:pt>
              </c:numCache>
            </c:numRef>
          </c:val>
          <c:extLst>
            <c:ext xmlns:c16="http://schemas.microsoft.com/office/drawing/2014/chart" uri="{C3380CC4-5D6E-409C-BE32-E72D297353CC}">
              <c16:uniqueId val="{00000000-9FC5-4D13-B691-FA8C55FF33DD}"/>
            </c:ext>
          </c:extLst>
        </c:ser>
        <c:ser>
          <c:idx val="0"/>
          <c:order val="1"/>
          <c:tx>
            <c:strRef>
              <c:f>'survival graphs'!$D$3</c:f>
              <c:strCache>
                <c:ptCount val="1"/>
                <c:pt idx="0">
                  <c:v>Adult</c:v>
                </c:pt>
              </c:strCache>
            </c:strRef>
          </c:tx>
          <c:spPr>
            <a:solidFill>
              <a:srgbClr val="660066"/>
            </a:solidFill>
            <a:ln>
              <a:solidFill>
                <a:schemeClr val="tx1"/>
              </a:solidFill>
            </a:ln>
          </c:spPr>
          <c:invertIfNegative val="0"/>
          <c:cat>
            <c:strRef>
              <c:f>'survival graphs'!$C$4:$C$7</c:f>
              <c:strCache>
                <c:ptCount val="4"/>
                <c:pt idx="0">
                  <c:v>Buyubi</c:v>
                </c:pt>
                <c:pt idx="1">
                  <c:v>Iyogelo</c:v>
                </c:pt>
                <c:pt idx="2">
                  <c:v>Nangale</c:v>
                </c:pt>
                <c:pt idx="3">
                  <c:v>Sanungu</c:v>
                </c:pt>
              </c:strCache>
            </c:strRef>
          </c:cat>
          <c:val>
            <c:numRef>
              <c:f>'survival graphs'!$D$4:$D$7</c:f>
              <c:numCache>
                <c:formatCode>General</c:formatCode>
                <c:ptCount val="4"/>
                <c:pt idx="0">
                  <c:v>72</c:v>
                </c:pt>
                <c:pt idx="1">
                  <c:v>60</c:v>
                </c:pt>
                <c:pt idx="2">
                  <c:v>70</c:v>
                </c:pt>
                <c:pt idx="3">
                  <c:v>76</c:v>
                </c:pt>
              </c:numCache>
            </c:numRef>
          </c:val>
          <c:extLst>
            <c:ext xmlns:c16="http://schemas.microsoft.com/office/drawing/2014/chart" uri="{C3380CC4-5D6E-409C-BE32-E72D297353CC}">
              <c16:uniqueId val="{00000001-9FC5-4D13-B691-FA8C55FF33DD}"/>
            </c:ext>
          </c:extLst>
        </c:ser>
        <c:dLbls>
          <c:showLegendKey val="0"/>
          <c:showVal val="0"/>
          <c:showCatName val="0"/>
          <c:showSerName val="0"/>
          <c:showPercent val="0"/>
          <c:showBubbleSize val="0"/>
        </c:dLbls>
        <c:gapWidth val="59"/>
        <c:axId val="219937056"/>
        <c:axId val="221005664"/>
      </c:barChart>
      <c:catAx>
        <c:axId val="219937056"/>
        <c:scaling>
          <c:orientation val="minMax"/>
        </c:scaling>
        <c:delete val="0"/>
        <c:axPos val="b"/>
        <c:majorTickMark val="out"/>
        <c:minorTickMark val="none"/>
        <c:tickLblPos val="nextTo"/>
        <c:txPr>
          <a:bodyPr/>
          <a:lstStyle/>
          <a:p>
            <a:pPr>
              <a:defRPr sz="2000" b="1"/>
            </a:pPr>
            <a:endParaRPr lang="en-US"/>
          </a:p>
        </c:txPr>
        <c:crossAx val="221005664"/>
        <c:crosses val="autoZero"/>
        <c:auto val="1"/>
        <c:lblAlgn val="ctr"/>
        <c:lblOffset val="100"/>
        <c:noMultiLvlLbl val="0"/>
      </c:catAx>
      <c:valAx>
        <c:axId val="221005664"/>
        <c:scaling>
          <c:orientation val="minMax"/>
        </c:scaling>
        <c:delete val="0"/>
        <c:axPos val="l"/>
        <c:majorGridlines/>
        <c:title>
          <c:tx>
            <c:rich>
              <a:bodyPr rot="-5400000" vert="horz"/>
              <a:lstStyle/>
              <a:p>
                <a:pPr>
                  <a:defRPr sz="2000"/>
                </a:pPr>
                <a:r>
                  <a:rPr lang="en-US" sz="2000" dirty="0"/>
                  <a:t>Percent Survival</a:t>
                </a:r>
              </a:p>
            </c:rich>
          </c:tx>
          <c:overlay val="0"/>
        </c:title>
        <c:numFmt formatCode="General" sourceLinked="1"/>
        <c:majorTickMark val="out"/>
        <c:minorTickMark val="none"/>
        <c:tickLblPos val="nextTo"/>
        <c:txPr>
          <a:bodyPr/>
          <a:lstStyle/>
          <a:p>
            <a:pPr>
              <a:defRPr sz="2000" b="1"/>
            </a:pPr>
            <a:endParaRPr lang="en-US"/>
          </a:p>
        </c:txPr>
        <c:crossAx val="219937056"/>
        <c:crosses val="autoZero"/>
        <c:crossBetween val="between"/>
      </c:valAx>
    </c:plotArea>
    <c:legend>
      <c:legendPos val="r"/>
      <c:overlay val="0"/>
      <c:txPr>
        <a:bodyPr/>
        <a:lstStyle/>
        <a:p>
          <a:pPr>
            <a:defRPr sz="2000" b="1"/>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5361361079866"/>
          <c:y val="3.6501096609499156E-2"/>
          <c:w val="0.77330193100862377"/>
          <c:h val="0.86392873835975981"/>
        </c:manualLayout>
      </c:layout>
      <c:barChart>
        <c:barDir val="col"/>
        <c:grouping val="clustered"/>
        <c:varyColors val="0"/>
        <c:ser>
          <c:idx val="0"/>
          <c:order val="0"/>
          <c:tx>
            <c:v>Puppy</c:v>
          </c:tx>
          <c:spPr>
            <a:pattFill prst="dkDnDiag">
              <a:fgClr>
                <a:srgbClr val="660066"/>
              </a:fgClr>
              <a:bgClr>
                <a:schemeClr val="bg1"/>
              </a:bgClr>
            </a:pattFill>
            <a:ln>
              <a:solidFill>
                <a:schemeClr val="tx1"/>
              </a:solidFill>
            </a:ln>
          </c:spPr>
          <c:invertIfNegative val="0"/>
          <c:cat>
            <c:strRef>
              <c:f>survival!$L$5:$L$8</c:f>
              <c:strCache>
                <c:ptCount val="4"/>
                <c:pt idx="0">
                  <c:v>Buyubi</c:v>
                </c:pt>
                <c:pt idx="1">
                  <c:v>Iyogelo</c:v>
                </c:pt>
                <c:pt idx="2">
                  <c:v>Nangale</c:v>
                </c:pt>
                <c:pt idx="3">
                  <c:v>Sanungu</c:v>
                </c:pt>
              </c:strCache>
            </c:strRef>
          </c:cat>
          <c:val>
            <c:numRef>
              <c:f>survival!$P$5:$P$8</c:f>
              <c:numCache>
                <c:formatCode>General</c:formatCode>
                <c:ptCount val="4"/>
                <c:pt idx="0">
                  <c:v>25</c:v>
                </c:pt>
                <c:pt idx="1">
                  <c:v>23.255813953488371</c:v>
                </c:pt>
                <c:pt idx="2">
                  <c:v>40.384615384615387</c:v>
                </c:pt>
                <c:pt idx="3">
                  <c:v>42</c:v>
                </c:pt>
              </c:numCache>
            </c:numRef>
          </c:val>
          <c:extLst>
            <c:ext xmlns:c16="http://schemas.microsoft.com/office/drawing/2014/chart" uri="{C3380CC4-5D6E-409C-BE32-E72D297353CC}">
              <c16:uniqueId val="{00000000-FEE5-47E0-9CFC-FF98AA15A46B}"/>
            </c:ext>
          </c:extLst>
        </c:ser>
        <c:ser>
          <c:idx val="1"/>
          <c:order val="1"/>
          <c:tx>
            <c:v>Adult</c:v>
          </c:tx>
          <c:spPr>
            <a:solidFill>
              <a:srgbClr val="660066"/>
            </a:solidFill>
            <a:ln>
              <a:solidFill>
                <a:schemeClr val="tx1"/>
              </a:solidFill>
            </a:ln>
          </c:spPr>
          <c:invertIfNegative val="0"/>
          <c:cat>
            <c:strRef>
              <c:f>survival!$L$5:$L$8</c:f>
              <c:strCache>
                <c:ptCount val="4"/>
                <c:pt idx="0">
                  <c:v>Buyubi</c:v>
                </c:pt>
                <c:pt idx="1">
                  <c:v>Iyogelo</c:v>
                </c:pt>
                <c:pt idx="2">
                  <c:v>Nangale</c:v>
                </c:pt>
                <c:pt idx="3">
                  <c:v>Sanungu</c:v>
                </c:pt>
              </c:strCache>
            </c:strRef>
          </c:cat>
          <c:val>
            <c:numRef>
              <c:f>survival!$T$5:$T$8</c:f>
              <c:numCache>
                <c:formatCode>General</c:formatCode>
                <c:ptCount val="4"/>
                <c:pt idx="0">
                  <c:v>69.172932330827066</c:v>
                </c:pt>
                <c:pt idx="1">
                  <c:v>71.084337349397586</c:v>
                </c:pt>
                <c:pt idx="2">
                  <c:v>82.35294117647058</c:v>
                </c:pt>
                <c:pt idx="3">
                  <c:v>71.32352941176471</c:v>
                </c:pt>
              </c:numCache>
            </c:numRef>
          </c:val>
          <c:extLst>
            <c:ext xmlns:c16="http://schemas.microsoft.com/office/drawing/2014/chart" uri="{C3380CC4-5D6E-409C-BE32-E72D297353CC}">
              <c16:uniqueId val="{00000001-FEE5-47E0-9CFC-FF98AA15A46B}"/>
            </c:ext>
          </c:extLst>
        </c:ser>
        <c:dLbls>
          <c:showLegendKey val="0"/>
          <c:showVal val="0"/>
          <c:showCatName val="0"/>
          <c:showSerName val="0"/>
          <c:showPercent val="0"/>
          <c:showBubbleSize val="0"/>
        </c:dLbls>
        <c:gapWidth val="79"/>
        <c:axId val="167284576"/>
        <c:axId val="167284968"/>
      </c:barChart>
      <c:catAx>
        <c:axId val="167284576"/>
        <c:scaling>
          <c:orientation val="minMax"/>
        </c:scaling>
        <c:delete val="0"/>
        <c:axPos val="b"/>
        <c:numFmt formatCode="General" sourceLinked="0"/>
        <c:majorTickMark val="out"/>
        <c:minorTickMark val="none"/>
        <c:tickLblPos val="nextTo"/>
        <c:txPr>
          <a:bodyPr/>
          <a:lstStyle/>
          <a:p>
            <a:pPr>
              <a:defRPr sz="2000" b="1"/>
            </a:pPr>
            <a:endParaRPr lang="en-US"/>
          </a:p>
        </c:txPr>
        <c:crossAx val="167284968"/>
        <c:crosses val="autoZero"/>
        <c:auto val="1"/>
        <c:lblAlgn val="ctr"/>
        <c:lblOffset val="100"/>
        <c:noMultiLvlLbl val="0"/>
      </c:catAx>
      <c:valAx>
        <c:axId val="167284968"/>
        <c:scaling>
          <c:orientation val="minMax"/>
        </c:scaling>
        <c:delete val="0"/>
        <c:axPos val="l"/>
        <c:majorGridlines/>
        <c:title>
          <c:tx>
            <c:rich>
              <a:bodyPr rot="-5400000" vert="horz"/>
              <a:lstStyle/>
              <a:p>
                <a:pPr>
                  <a:defRPr sz="2400"/>
                </a:pPr>
                <a:r>
                  <a:rPr lang="en-US" sz="2400" dirty="0"/>
                  <a:t>Percent</a:t>
                </a:r>
                <a:r>
                  <a:rPr lang="en-US" sz="2400" baseline="0" dirty="0"/>
                  <a:t> Survival</a:t>
                </a:r>
              </a:p>
            </c:rich>
          </c:tx>
          <c:layout>
            <c:manualLayout>
              <c:xMode val="edge"/>
              <c:yMode val="edge"/>
              <c:x val="3.6864923134608172E-3"/>
              <c:y val="0.3092645525473699"/>
            </c:manualLayout>
          </c:layout>
          <c:overlay val="0"/>
        </c:title>
        <c:numFmt formatCode="General" sourceLinked="1"/>
        <c:majorTickMark val="out"/>
        <c:minorTickMark val="none"/>
        <c:tickLblPos val="nextTo"/>
        <c:txPr>
          <a:bodyPr/>
          <a:lstStyle/>
          <a:p>
            <a:pPr>
              <a:defRPr sz="1800" b="1"/>
            </a:pPr>
            <a:endParaRPr lang="en-US"/>
          </a:p>
        </c:txPr>
        <c:crossAx val="167284576"/>
        <c:crosses val="autoZero"/>
        <c:crossBetween val="between"/>
      </c:valAx>
    </c:plotArea>
    <c:legend>
      <c:legendPos val="r"/>
      <c:overlay val="0"/>
      <c:txPr>
        <a:bodyPr/>
        <a:lstStyle/>
        <a:p>
          <a:pPr>
            <a:defRPr sz="2000" b="1"/>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30433070866141"/>
          <c:y val="3.3437880934339276E-2"/>
          <c:w val="0.84720104986876643"/>
          <c:h val="0.82695299451204962"/>
        </c:manualLayout>
      </c:layout>
      <c:barChart>
        <c:barDir val="col"/>
        <c:grouping val="clustered"/>
        <c:varyColors val="0"/>
        <c:ser>
          <c:idx val="0"/>
          <c:order val="0"/>
          <c:tx>
            <c:v>Control</c:v>
          </c:tx>
          <c:spPr>
            <a:pattFill prst="dkDnDiag">
              <a:fgClr>
                <a:schemeClr val="accent1"/>
              </a:fgClr>
              <a:bgClr>
                <a:schemeClr val="bg1"/>
              </a:bgClr>
            </a:pattFill>
            <a:ln>
              <a:solidFill>
                <a:schemeClr val="tx1"/>
              </a:solidFill>
            </a:ln>
          </c:spPr>
          <c:invertIfNegative val="0"/>
          <c:cat>
            <c:numRef>
              <c:f>'BCS graph'!$B$5:$B$13</c:f>
              <c:numCache>
                <c:formatCode>General</c:formatCode>
                <c:ptCount val="9"/>
                <c:pt idx="0">
                  <c:v>1</c:v>
                </c:pt>
                <c:pt idx="1">
                  <c:v>2</c:v>
                </c:pt>
                <c:pt idx="2">
                  <c:v>3</c:v>
                </c:pt>
                <c:pt idx="3">
                  <c:v>4</c:v>
                </c:pt>
                <c:pt idx="4">
                  <c:v>5</c:v>
                </c:pt>
                <c:pt idx="5">
                  <c:v>6</c:v>
                </c:pt>
                <c:pt idx="6">
                  <c:v>7</c:v>
                </c:pt>
                <c:pt idx="7">
                  <c:v>8</c:v>
                </c:pt>
                <c:pt idx="8">
                  <c:v>9</c:v>
                </c:pt>
              </c:numCache>
            </c:numRef>
          </c:cat>
          <c:val>
            <c:numRef>
              <c:f>'BCS graph'!$D$5:$D$13</c:f>
              <c:numCache>
                <c:formatCode>General</c:formatCode>
                <c:ptCount val="9"/>
                <c:pt idx="0">
                  <c:v>1.6203703703703703E-2</c:v>
                </c:pt>
                <c:pt idx="1">
                  <c:v>0.23148148148148148</c:v>
                </c:pt>
                <c:pt idx="2">
                  <c:v>0.42129629629629628</c:v>
                </c:pt>
                <c:pt idx="3">
                  <c:v>0.25231481481481483</c:v>
                </c:pt>
                <c:pt idx="4">
                  <c:v>7.6388888888888895E-2</c:v>
                </c:pt>
                <c:pt idx="5">
                  <c:v>2.3148148148148147E-3</c:v>
                </c:pt>
                <c:pt idx="6">
                  <c:v>0</c:v>
                </c:pt>
                <c:pt idx="7">
                  <c:v>0</c:v>
                </c:pt>
                <c:pt idx="8">
                  <c:v>0</c:v>
                </c:pt>
              </c:numCache>
            </c:numRef>
          </c:val>
          <c:extLst>
            <c:ext xmlns:c16="http://schemas.microsoft.com/office/drawing/2014/chart" uri="{C3380CC4-5D6E-409C-BE32-E72D297353CC}">
              <c16:uniqueId val="{00000000-7F23-4B41-9F1B-DDEEC7A9F750}"/>
            </c:ext>
          </c:extLst>
        </c:ser>
        <c:ser>
          <c:idx val="1"/>
          <c:order val="1"/>
          <c:tx>
            <c:v>Vaccination</c:v>
          </c:tx>
          <c:spPr>
            <a:solidFill>
              <a:schemeClr val="accent1"/>
            </a:solidFill>
            <a:ln>
              <a:solidFill>
                <a:schemeClr val="tx1"/>
              </a:solidFill>
            </a:ln>
          </c:spPr>
          <c:invertIfNegative val="0"/>
          <c:cat>
            <c:numRef>
              <c:f>'BCS graph'!$B$5:$B$13</c:f>
              <c:numCache>
                <c:formatCode>General</c:formatCode>
                <c:ptCount val="9"/>
                <c:pt idx="0">
                  <c:v>1</c:v>
                </c:pt>
                <c:pt idx="1">
                  <c:v>2</c:v>
                </c:pt>
                <c:pt idx="2">
                  <c:v>3</c:v>
                </c:pt>
                <c:pt idx="3">
                  <c:v>4</c:v>
                </c:pt>
                <c:pt idx="4">
                  <c:v>5</c:v>
                </c:pt>
                <c:pt idx="5">
                  <c:v>6</c:v>
                </c:pt>
                <c:pt idx="6">
                  <c:v>7</c:v>
                </c:pt>
                <c:pt idx="7">
                  <c:v>8</c:v>
                </c:pt>
                <c:pt idx="8">
                  <c:v>9</c:v>
                </c:pt>
              </c:numCache>
            </c:numRef>
          </c:cat>
          <c:val>
            <c:numRef>
              <c:f>'BCS graph'!$F$5:$F$13</c:f>
              <c:numCache>
                <c:formatCode>General</c:formatCode>
                <c:ptCount val="9"/>
                <c:pt idx="0">
                  <c:v>1.1857707509881422E-2</c:v>
                </c:pt>
                <c:pt idx="1">
                  <c:v>0.19367588932806323</c:v>
                </c:pt>
                <c:pt idx="2">
                  <c:v>0.47233201581027667</c:v>
                </c:pt>
                <c:pt idx="3">
                  <c:v>0.24110671936758893</c:v>
                </c:pt>
                <c:pt idx="4">
                  <c:v>7.7075098814229248E-2</c:v>
                </c:pt>
                <c:pt idx="5">
                  <c:v>1.976284584980237E-3</c:v>
                </c:pt>
                <c:pt idx="6">
                  <c:v>1.976284584980237E-3</c:v>
                </c:pt>
                <c:pt idx="7">
                  <c:v>0</c:v>
                </c:pt>
                <c:pt idx="8">
                  <c:v>0</c:v>
                </c:pt>
              </c:numCache>
            </c:numRef>
          </c:val>
          <c:extLst>
            <c:ext xmlns:c16="http://schemas.microsoft.com/office/drawing/2014/chart" uri="{C3380CC4-5D6E-409C-BE32-E72D297353CC}">
              <c16:uniqueId val="{00000001-7F23-4B41-9F1B-DDEEC7A9F750}"/>
            </c:ext>
          </c:extLst>
        </c:ser>
        <c:dLbls>
          <c:showLegendKey val="0"/>
          <c:showVal val="0"/>
          <c:showCatName val="0"/>
          <c:showSerName val="0"/>
          <c:showPercent val="0"/>
          <c:showBubbleSize val="0"/>
        </c:dLbls>
        <c:gapWidth val="70"/>
        <c:axId val="167285360"/>
        <c:axId val="167285752"/>
      </c:barChart>
      <c:catAx>
        <c:axId val="167285360"/>
        <c:scaling>
          <c:orientation val="minMax"/>
        </c:scaling>
        <c:delete val="0"/>
        <c:axPos val="b"/>
        <c:title>
          <c:tx>
            <c:rich>
              <a:bodyPr/>
              <a:lstStyle/>
              <a:p>
                <a:pPr>
                  <a:defRPr sz="2000"/>
                </a:pPr>
                <a:r>
                  <a:rPr lang="en-US" sz="2000" dirty="0"/>
                  <a:t>Body Condition Score</a:t>
                </a:r>
              </a:p>
            </c:rich>
          </c:tx>
          <c:layout>
            <c:manualLayout>
              <c:xMode val="edge"/>
              <c:yMode val="edge"/>
              <c:x val="0.38762829215313599"/>
              <c:y val="0.93549333471473961"/>
            </c:manualLayout>
          </c:layout>
          <c:overlay val="0"/>
        </c:title>
        <c:numFmt formatCode="General" sourceLinked="1"/>
        <c:majorTickMark val="out"/>
        <c:minorTickMark val="none"/>
        <c:tickLblPos val="nextTo"/>
        <c:txPr>
          <a:bodyPr/>
          <a:lstStyle/>
          <a:p>
            <a:pPr>
              <a:defRPr sz="1800" b="1"/>
            </a:pPr>
            <a:endParaRPr lang="en-US"/>
          </a:p>
        </c:txPr>
        <c:crossAx val="167285752"/>
        <c:crosses val="autoZero"/>
        <c:auto val="1"/>
        <c:lblAlgn val="ctr"/>
        <c:lblOffset val="100"/>
        <c:noMultiLvlLbl val="0"/>
      </c:catAx>
      <c:valAx>
        <c:axId val="167285752"/>
        <c:scaling>
          <c:orientation val="minMax"/>
        </c:scaling>
        <c:delete val="0"/>
        <c:axPos val="l"/>
        <c:majorGridlines/>
        <c:title>
          <c:tx>
            <c:rich>
              <a:bodyPr rot="-5400000" vert="horz"/>
              <a:lstStyle/>
              <a:p>
                <a:pPr>
                  <a:defRPr sz="2000" b="1"/>
                </a:pPr>
                <a:r>
                  <a:rPr lang="en-US" sz="2000" b="1"/>
                  <a:t>Frequency</a:t>
                </a:r>
              </a:p>
            </c:rich>
          </c:tx>
          <c:layout>
            <c:manualLayout>
              <c:xMode val="edge"/>
              <c:yMode val="edge"/>
              <c:x val="0"/>
              <c:y val="0.37552685621410298"/>
            </c:manualLayout>
          </c:layout>
          <c:overlay val="0"/>
        </c:title>
        <c:numFmt formatCode="General" sourceLinked="1"/>
        <c:majorTickMark val="out"/>
        <c:minorTickMark val="none"/>
        <c:tickLblPos val="nextTo"/>
        <c:txPr>
          <a:bodyPr/>
          <a:lstStyle/>
          <a:p>
            <a:pPr>
              <a:defRPr sz="1600" b="1"/>
            </a:pPr>
            <a:endParaRPr lang="en-US"/>
          </a:p>
        </c:txPr>
        <c:crossAx val="167285360"/>
        <c:crosses val="autoZero"/>
        <c:crossBetween val="between"/>
      </c:valAx>
    </c:plotArea>
    <c:legend>
      <c:legendPos val="r"/>
      <c:layout>
        <c:manualLayout>
          <c:xMode val="edge"/>
          <c:yMode val="edge"/>
          <c:x val="0.76851196940899624"/>
          <c:y val="0.37001674955104297"/>
          <c:w val="0.2142466512806589"/>
          <c:h val="0.15766687947790309"/>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42215124052889"/>
          <c:y val="4.2706399999032703E-2"/>
          <c:w val="0.74567362452334962"/>
          <c:h val="0.79627249718785142"/>
        </c:manualLayout>
      </c:layout>
      <c:barChart>
        <c:barDir val="col"/>
        <c:grouping val="clustered"/>
        <c:varyColors val="0"/>
        <c:ser>
          <c:idx val="1"/>
          <c:order val="0"/>
          <c:tx>
            <c:v>Puppy</c:v>
          </c:tx>
          <c:spPr>
            <a:pattFill prst="dkDnDiag">
              <a:fgClr>
                <a:srgbClr val="660066"/>
              </a:fgClr>
              <a:bgClr>
                <a:schemeClr val="bg1"/>
              </a:bgClr>
            </a:pattFill>
            <a:ln>
              <a:solidFill>
                <a:schemeClr val="tx1"/>
              </a:solidFill>
            </a:ln>
          </c:spPr>
          <c:invertIfNegative val="0"/>
          <c:errBars>
            <c:errBarType val="both"/>
            <c:errValType val="cust"/>
            <c:noEndCap val="0"/>
            <c:plus>
              <c:numRef>
                <c:f>Sheet1!$K$6:$K$10</c:f>
                <c:numCache>
                  <c:formatCode>General</c:formatCode>
                  <c:ptCount val="5"/>
                  <c:pt idx="0">
                    <c:v>0</c:v>
                  </c:pt>
                  <c:pt idx="1">
                    <c:v>5.826397127013113</c:v>
                  </c:pt>
                  <c:pt idx="2">
                    <c:v>3.4279514589900923</c:v>
                  </c:pt>
                  <c:pt idx="3">
                    <c:v>4.8826368731724408</c:v>
                  </c:pt>
                  <c:pt idx="4">
                    <c:v>9.4639000000000006</c:v>
                  </c:pt>
                </c:numCache>
              </c:numRef>
            </c:plus>
            <c:minus>
              <c:numRef>
                <c:f>Sheet1!$K$6:$K$10</c:f>
                <c:numCache>
                  <c:formatCode>General</c:formatCode>
                  <c:ptCount val="5"/>
                  <c:pt idx="0">
                    <c:v>0</c:v>
                  </c:pt>
                  <c:pt idx="1">
                    <c:v>5.826397127013113</c:v>
                  </c:pt>
                  <c:pt idx="2">
                    <c:v>3.4279514589900923</c:v>
                  </c:pt>
                  <c:pt idx="3">
                    <c:v>4.8826368731724408</c:v>
                  </c:pt>
                  <c:pt idx="4">
                    <c:v>9.4639000000000006</c:v>
                  </c:pt>
                </c:numCache>
              </c:numRef>
            </c:minus>
            <c:spPr>
              <a:ln w="25400"/>
            </c:spPr>
          </c:errBars>
          <c:val>
            <c:numRef>
              <c:f>Sheet1!$C$15:$C$19</c:f>
              <c:numCache>
                <c:formatCode>General</c:formatCode>
                <c:ptCount val="5"/>
                <c:pt idx="0">
                  <c:v>0</c:v>
                </c:pt>
                <c:pt idx="1">
                  <c:v>43</c:v>
                </c:pt>
                <c:pt idx="2">
                  <c:v>43</c:v>
                </c:pt>
                <c:pt idx="3">
                  <c:v>37</c:v>
                </c:pt>
                <c:pt idx="4">
                  <c:v>38</c:v>
                </c:pt>
              </c:numCache>
            </c:numRef>
          </c:val>
          <c:extLst>
            <c:ext xmlns:c16="http://schemas.microsoft.com/office/drawing/2014/chart" uri="{C3380CC4-5D6E-409C-BE32-E72D297353CC}">
              <c16:uniqueId val="{00000000-B4D6-4D29-A2AB-694D3B6723FE}"/>
            </c:ext>
          </c:extLst>
        </c:ser>
        <c:ser>
          <c:idx val="0"/>
          <c:order val="1"/>
          <c:tx>
            <c:v>Adult</c:v>
          </c:tx>
          <c:spPr>
            <a:solidFill>
              <a:srgbClr val="660066"/>
            </a:solidFill>
            <a:ln>
              <a:solidFill>
                <a:schemeClr val="tx1"/>
              </a:solidFill>
            </a:ln>
          </c:spPr>
          <c:invertIfNegative val="0"/>
          <c:errBars>
            <c:errBarType val="both"/>
            <c:errValType val="cust"/>
            <c:noEndCap val="0"/>
            <c:plus>
              <c:numRef>
                <c:f>Sheet1!$P$6:$P$10</c:f>
                <c:numCache>
                  <c:formatCode>General</c:formatCode>
                  <c:ptCount val="5"/>
                  <c:pt idx="0">
                    <c:v>13.43</c:v>
                  </c:pt>
                  <c:pt idx="1">
                    <c:v>6.14</c:v>
                  </c:pt>
                  <c:pt idx="2">
                    <c:v>4.26</c:v>
                  </c:pt>
                  <c:pt idx="3">
                    <c:v>5.56</c:v>
                  </c:pt>
                  <c:pt idx="4">
                    <c:v>9.86</c:v>
                  </c:pt>
                </c:numCache>
              </c:numRef>
            </c:plus>
            <c:minus>
              <c:numRef>
                <c:f>Sheet1!$P$6:$P$10</c:f>
                <c:numCache>
                  <c:formatCode>General</c:formatCode>
                  <c:ptCount val="5"/>
                  <c:pt idx="0">
                    <c:v>13.43</c:v>
                  </c:pt>
                  <c:pt idx="1">
                    <c:v>6.14</c:v>
                  </c:pt>
                  <c:pt idx="2">
                    <c:v>4.26</c:v>
                  </c:pt>
                  <c:pt idx="3">
                    <c:v>5.56</c:v>
                  </c:pt>
                  <c:pt idx="4">
                    <c:v>9.86</c:v>
                  </c:pt>
                </c:numCache>
              </c:numRef>
            </c:minus>
            <c:spPr>
              <a:ln w="25400">
                <a:solidFill>
                  <a:schemeClr val="tx1"/>
                </a:solidFill>
              </a:ln>
            </c:spPr>
          </c:errBars>
          <c:val>
            <c:numRef>
              <c:f>Sheet1!$B$15:$B$19</c:f>
              <c:numCache>
                <c:formatCode>General</c:formatCode>
                <c:ptCount val="5"/>
                <c:pt idx="0">
                  <c:v>33</c:v>
                </c:pt>
                <c:pt idx="1">
                  <c:v>52</c:v>
                </c:pt>
                <c:pt idx="2">
                  <c:v>67</c:v>
                </c:pt>
                <c:pt idx="3">
                  <c:v>75</c:v>
                </c:pt>
                <c:pt idx="4">
                  <c:v>85</c:v>
                </c:pt>
              </c:numCache>
            </c:numRef>
          </c:val>
          <c:extLst>
            <c:ext xmlns:c16="http://schemas.microsoft.com/office/drawing/2014/chart" uri="{C3380CC4-5D6E-409C-BE32-E72D297353CC}">
              <c16:uniqueId val="{00000001-B4D6-4D29-A2AB-694D3B6723FE}"/>
            </c:ext>
          </c:extLst>
        </c:ser>
        <c:dLbls>
          <c:showLegendKey val="0"/>
          <c:showVal val="0"/>
          <c:showCatName val="0"/>
          <c:showSerName val="0"/>
          <c:showPercent val="0"/>
          <c:showBubbleSize val="0"/>
        </c:dLbls>
        <c:gapWidth val="67"/>
        <c:axId val="167286536"/>
        <c:axId val="167286928"/>
      </c:barChart>
      <c:catAx>
        <c:axId val="167286536"/>
        <c:scaling>
          <c:orientation val="minMax"/>
        </c:scaling>
        <c:delete val="0"/>
        <c:axPos val="b"/>
        <c:title>
          <c:tx>
            <c:rich>
              <a:bodyPr/>
              <a:lstStyle/>
              <a:p>
                <a:pPr>
                  <a:defRPr sz="2000"/>
                </a:pPr>
                <a:r>
                  <a:rPr lang="en-US" sz="2000"/>
                  <a:t>Body</a:t>
                </a:r>
                <a:r>
                  <a:rPr lang="en-US" sz="2000" baseline="0"/>
                  <a:t> Condition Score</a:t>
                </a:r>
                <a:endParaRPr lang="en-US" sz="2000"/>
              </a:p>
            </c:rich>
          </c:tx>
          <c:overlay val="0"/>
        </c:title>
        <c:majorTickMark val="out"/>
        <c:minorTickMark val="none"/>
        <c:tickLblPos val="nextTo"/>
        <c:txPr>
          <a:bodyPr/>
          <a:lstStyle/>
          <a:p>
            <a:pPr>
              <a:defRPr sz="1800" b="1"/>
            </a:pPr>
            <a:endParaRPr lang="en-US"/>
          </a:p>
        </c:txPr>
        <c:crossAx val="167286928"/>
        <c:crosses val="autoZero"/>
        <c:auto val="1"/>
        <c:lblAlgn val="ctr"/>
        <c:lblOffset val="100"/>
        <c:noMultiLvlLbl val="0"/>
      </c:catAx>
      <c:valAx>
        <c:axId val="167286928"/>
        <c:scaling>
          <c:orientation val="minMax"/>
          <c:max val="100"/>
        </c:scaling>
        <c:delete val="0"/>
        <c:axPos val="l"/>
        <c:majorGridlines/>
        <c:title>
          <c:tx>
            <c:rich>
              <a:bodyPr rot="-5400000" vert="horz"/>
              <a:lstStyle/>
              <a:p>
                <a:pPr>
                  <a:defRPr sz="1800"/>
                </a:pPr>
                <a:r>
                  <a:rPr lang="en-US" sz="1800" dirty="0"/>
                  <a:t> Percent Survival into</a:t>
                </a:r>
                <a:r>
                  <a:rPr lang="en-US" sz="1800" baseline="0" dirty="0"/>
                  <a:t> 2011</a:t>
                </a:r>
              </a:p>
            </c:rich>
          </c:tx>
          <c:layout>
            <c:manualLayout>
              <c:xMode val="edge"/>
              <c:yMode val="edge"/>
              <c:x val="9.643564601594613E-3"/>
              <c:y val="0.21790518372703413"/>
            </c:manualLayout>
          </c:layout>
          <c:overlay val="0"/>
        </c:title>
        <c:numFmt formatCode="General" sourceLinked="1"/>
        <c:majorTickMark val="out"/>
        <c:minorTickMark val="none"/>
        <c:tickLblPos val="nextTo"/>
        <c:txPr>
          <a:bodyPr/>
          <a:lstStyle/>
          <a:p>
            <a:pPr>
              <a:defRPr sz="2000" b="1"/>
            </a:pPr>
            <a:endParaRPr lang="en-US"/>
          </a:p>
        </c:txPr>
        <c:crossAx val="167286536"/>
        <c:crosses val="autoZero"/>
        <c:crossBetween val="between"/>
      </c:valAx>
    </c:plotArea>
    <c:legend>
      <c:legendPos val="r"/>
      <c:overlay val="0"/>
      <c:txPr>
        <a:bodyPr/>
        <a:lstStyle/>
        <a:p>
          <a:pPr>
            <a:defRPr sz="20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66761697891216E-2"/>
          <c:y val="2.8481316480176821E-2"/>
          <c:w val="0.91592745949859711"/>
          <c:h val="0.86929997237187462"/>
        </c:manualLayout>
      </c:layout>
      <c:barChart>
        <c:barDir val="col"/>
        <c:grouping val="clustered"/>
        <c:varyColors val="0"/>
        <c:ser>
          <c:idx val="0"/>
          <c:order val="0"/>
          <c:tx>
            <c:v>Control</c:v>
          </c:tx>
          <c:spPr>
            <a:pattFill prst="dkDnDiag">
              <a:fgClr>
                <a:schemeClr val="accent1"/>
              </a:fgClr>
              <a:bgClr>
                <a:schemeClr val="bg1"/>
              </a:bgClr>
            </a:pattFill>
            <a:ln>
              <a:solidFill>
                <a:schemeClr val="tx1"/>
              </a:solidFill>
            </a:ln>
          </c:spPr>
          <c:invertIfNegative val="0"/>
          <c:dLbls>
            <c:dLbl>
              <c:idx val="0"/>
              <c:layout>
                <c:manualLayout>
                  <c:x val="-1.4749262536873156E-3"/>
                  <c:y val="4.267509324492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35-4F77-8B4A-6F2F464E94A9}"/>
                </c:ext>
              </c:extLst>
            </c:dLbl>
            <c:numFmt formatCode="#,##0.00" sourceLinked="0"/>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'BCS graph'!$D$25:$D$30</c:f>
              <c:numCache>
                <c:formatCode>General</c:formatCode>
                <c:ptCount val="6"/>
                <c:pt idx="0">
                  <c:v>0.57187017001545593</c:v>
                </c:pt>
                <c:pt idx="1">
                  <c:v>0.25038639876352398</c:v>
                </c:pt>
                <c:pt idx="2">
                  <c:v>1.7001545595054096E-2</c:v>
                </c:pt>
                <c:pt idx="3">
                  <c:v>2.9366306027820709E-2</c:v>
                </c:pt>
                <c:pt idx="4">
                  <c:v>7.7279752704791345E-3</c:v>
                </c:pt>
                <c:pt idx="5">
                  <c:v>0.12364760432766615</c:v>
                </c:pt>
              </c:numCache>
            </c:numRef>
          </c:val>
          <c:extLst>
            <c:ext xmlns:c16="http://schemas.microsoft.com/office/drawing/2014/chart" uri="{C3380CC4-5D6E-409C-BE32-E72D297353CC}">
              <c16:uniqueId val="{00000001-7335-4F77-8B4A-6F2F464E94A9}"/>
            </c:ext>
          </c:extLst>
        </c:ser>
        <c:ser>
          <c:idx val="1"/>
          <c:order val="1"/>
          <c:tx>
            <c:v>Vaccination</c:v>
          </c:tx>
          <c:spPr>
            <a:solidFill>
              <a:schemeClr val="accent1"/>
            </a:solidFill>
            <a:ln>
              <a:solidFill>
                <a:schemeClr val="tx1"/>
              </a:solidFill>
            </a:ln>
          </c:spPr>
          <c:invertIfNegative val="0"/>
          <c:dLbls>
            <c:dLbl>
              <c:idx val="0"/>
              <c:layout>
                <c:manualLayout>
                  <c:x val="2.9498525073746312E-3"/>
                  <c:y val="-2.9279279279279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35-4F77-8B4A-6F2F464E94A9}"/>
                </c:ext>
              </c:extLst>
            </c:dLbl>
            <c:numFmt formatCode="#,##0.00" sourceLinked="0"/>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'BCS graph'!$B$25:$B$30</c:f>
              <c:strCache>
                <c:ptCount val="6"/>
                <c:pt idx="0">
                  <c:v>Sick</c:v>
                </c:pt>
                <c:pt idx="1">
                  <c:v>Hyena</c:v>
                </c:pt>
                <c:pt idx="2">
                  <c:v>People</c:v>
                </c:pt>
                <c:pt idx="3">
                  <c:v>Roadkill</c:v>
                </c:pt>
                <c:pt idx="4">
                  <c:v>Dogs</c:v>
                </c:pt>
                <c:pt idx="5">
                  <c:v>Other</c:v>
                </c:pt>
              </c:strCache>
            </c:strRef>
          </c:cat>
          <c:val>
            <c:numRef>
              <c:f>'BCS graph'!$F$25:$F$30</c:f>
              <c:numCache>
                <c:formatCode>General</c:formatCode>
                <c:ptCount val="6"/>
                <c:pt idx="0">
                  <c:v>0.27586206896551724</c:v>
                </c:pt>
                <c:pt idx="1">
                  <c:v>0.51395730706075538</c:v>
                </c:pt>
                <c:pt idx="2">
                  <c:v>4.7619047619047616E-2</c:v>
                </c:pt>
                <c:pt idx="3">
                  <c:v>1.9704433497536946E-2</c:v>
                </c:pt>
                <c:pt idx="4">
                  <c:v>9.852216748768473E-3</c:v>
                </c:pt>
                <c:pt idx="5">
                  <c:v>0.13300492610837439</c:v>
                </c:pt>
              </c:numCache>
            </c:numRef>
          </c:val>
          <c:extLst>
            <c:ext xmlns:c16="http://schemas.microsoft.com/office/drawing/2014/chart" uri="{C3380CC4-5D6E-409C-BE32-E72D297353CC}">
              <c16:uniqueId val="{00000003-7335-4F77-8B4A-6F2F464E94A9}"/>
            </c:ext>
          </c:extLst>
        </c:ser>
        <c:dLbls>
          <c:showLegendKey val="0"/>
          <c:showVal val="0"/>
          <c:showCatName val="0"/>
          <c:showSerName val="0"/>
          <c:showPercent val="0"/>
          <c:showBubbleSize val="0"/>
        </c:dLbls>
        <c:gapWidth val="34"/>
        <c:axId val="167287712"/>
        <c:axId val="167288104"/>
      </c:barChart>
      <c:catAx>
        <c:axId val="167287712"/>
        <c:scaling>
          <c:orientation val="minMax"/>
        </c:scaling>
        <c:delete val="0"/>
        <c:axPos val="b"/>
        <c:majorTickMark val="out"/>
        <c:minorTickMark val="none"/>
        <c:tickLblPos val="nextTo"/>
        <c:txPr>
          <a:bodyPr/>
          <a:lstStyle/>
          <a:p>
            <a:pPr>
              <a:defRPr sz="2000" b="1"/>
            </a:pPr>
            <a:endParaRPr lang="en-US"/>
          </a:p>
        </c:txPr>
        <c:crossAx val="167288104"/>
        <c:crosses val="autoZero"/>
        <c:auto val="1"/>
        <c:lblAlgn val="ctr"/>
        <c:lblOffset val="100"/>
        <c:noMultiLvlLbl val="0"/>
      </c:catAx>
      <c:valAx>
        <c:axId val="167288104"/>
        <c:scaling>
          <c:orientation val="minMax"/>
          <c:max val="0.60000000000000009"/>
        </c:scaling>
        <c:delete val="0"/>
        <c:axPos val="l"/>
        <c:majorGridlines/>
        <c:numFmt formatCode="General" sourceLinked="1"/>
        <c:majorTickMark val="out"/>
        <c:minorTickMark val="none"/>
        <c:tickLblPos val="nextTo"/>
        <c:txPr>
          <a:bodyPr/>
          <a:lstStyle/>
          <a:p>
            <a:pPr>
              <a:defRPr sz="1800" b="1"/>
            </a:pPr>
            <a:endParaRPr lang="en-US"/>
          </a:p>
        </c:txPr>
        <c:crossAx val="167287712"/>
        <c:crosses val="autoZero"/>
        <c:crossBetween val="between"/>
      </c:valAx>
    </c:plotArea>
    <c:legend>
      <c:legendPos val="r"/>
      <c:layout>
        <c:manualLayout>
          <c:xMode val="edge"/>
          <c:yMode val="edge"/>
          <c:x val="0.70772309711286085"/>
          <c:y val="0.18622168117143251"/>
          <c:w val="0.27503552357679428"/>
          <c:h val="0.27448646221853845"/>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62670171934092"/>
          <c:y val="7.668551046503802E-2"/>
          <c:w val="0.82850216812127653"/>
          <c:h val="0.73444612231690221"/>
        </c:manualLayout>
      </c:layout>
      <c:lineChart>
        <c:grouping val="standard"/>
        <c:varyColors val="0"/>
        <c:ser>
          <c:idx val="0"/>
          <c:order val="0"/>
          <c:tx>
            <c:v>Buyubi</c:v>
          </c:tx>
          <c:spPr>
            <a:ln w="63500"/>
          </c:spPr>
          <c:dPt>
            <c:idx val="2"/>
            <c:marker>
              <c:spPr>
                <a:solidFill>
                  <a:srgbClr val="0070C0"/>
                </a:solidFill>
              </c:spPr>
            </c:marker>
            <c:bubble3D val="0"/>
            <c:extLst>
              <c:ext xmlns:c16="http://schemas.microsoft.com/office/drawing/2014/chart" uri="{C3380CC4-5D6E-409C-BE32-E72D297353CC}">
                <c16:uniqueId val="{00000000-8CBB-43B4-9451-FC3CF38863B4}"/>
              </c:ext>
            </c:extLst>
          </c:dPt>
          <c:cat>
            <c:numRef>
              <c:f>'DDDcensus info'!$K$25:$N$25</c:f>
              <c:numCache>
                <c:formatCode>General</c:formatCode>
                <c:ptCount val="4"/>
                <c:pt idx="0">
                  <c:v>2010</c:v>
                </c:pt>
                <c:pt idx="1">
                  <c:v>2011</c:v>
                </c:pt>
                <c:pt idx="2">
                  <c:v>2012</c:v>
                </c:pt>
                <c:pt idx="3">
                  <c:v>2013</c:v>
                </c:pt>
              </c:numCache>
            </c:numRef>
          </c:cat>
          <c:val>
            <c:numRef>
              <c:f>'DDDcensus info'!$K$26:$N$26</c:f>
              <c:numCache>
                <c:formatCode>General</c:formatCode>
                <c:ptCount val="4"/>
                <c:pt idx="0">
                  <c:v>520</c:v>
                </c:pt>
                <c:pt idx="1">
                  <c:v>537</c:v>
                </c:pt>
                <c:pt idx="2">
                  <c:v>512</c:v>
                </c:pt>
                <c:pt idx="3">
                  <c:v>658</c:v>
                </c:pt>
              </c:numCache>
            </c:numRef>
          </c:val>
          <c:smooth val="0"/>
          <c:extLst>
            <c:ext xmlns:c16="http://schemas.microsoft.com/office/drawing/2014/chart" uri="{C3380CC4-5D6E-409C-BE32-E72D297353CC}">
              <c16:uniqueId val="{00000001-8CBB-43B4-9451-FC3CF38863B4}"/>
            </c:ext>
          </c:extLst>
        </c:ser>
        <c:ser>
          <c:idx val="1"/>
          <c:order val="1"/>
          <c:tx>
            <c:v>Iyogelo</c:v>
          </c:tx>
          <c:spPr>
            <a:ln w="63500">
              <a:solidFill>
                <a:srgbClr val="00B0F0"/>
              </a:solidFill>
            </a:ln>
          </c:spPr>
          <c:marker>
            <c:spPr>
              <a:solidFill>
                <a:srgbClr val="00B0F0"/>
              </a:solidFill>
              <a:ln>
                <a:solidFill>
                  <a:srgbClr val="00B0F0"/>
                </a:solidFill>
              </a:ln>
            </c:spPr>
          </c:marker>
          <c:cat>
            <c:numRef>
              <c:f>'DDDcensus info'!$K$25:$N$25</c:f>
              <c:numCache>
                <c:formatCode>General</c:formatCode>
                <c:ptCount val="4"/>
                <c:pt idx="0">
                  <c:v>2010</c:v>
                </c:pt>
                <c:pt idx="1">
                  <c:v>2011</c:v>
                </c:pt>
                <c:pt idx="2">
                  <c:v>2012</c:v>
                </c:pt>
                <c:pt idx="3">
                  <c:v>2013</c:v>
                </c:pt>
              </c:numCache>
            </c:numRef>
          </c:cat>
          <c:val>
            <c:numRef>
              <c:f>'DDDcensus info'!$K$27:$N$27</c:f>
              <c:numCache>
                <c:formatCode>General</c:formatCode>
                <c:ptCount val="4"/>
                <c:pt idx="0">
                  <c:v>421</c:v>
                </c:pt>
                <c:pt idx="1">
                  <c:v>495</c:v>
                </c:pt>
                <c:pt idx="2">
                  <c:v>480</c:v>
                </c:pt>
                <c:pt idx="3">
                  <c:v>485</c:v>
                </c:pt>
              </c:numCache>
            </c:numRef>
          </c:val>
          <c:smooth val="0"/>
          <c:extLst>
            <c:ext xmlns:c16="http://schemas.microsoft.com/office/drawing/2014/chart" uri="{C3380CC4-5D6E-409C-BE32-E72D297353CC}">
              <c16:uniqueId val="{00000002-8CBB-43B4-9451-FC3CF38863B4}"/>
            </c:ext>
          </c:extLst>
        </c:ser>
        <c:ser>
          <c:idx val="2"/>
          <c:order val="2"/>
          <c:tx>
            <c:v>Nangale</c:v>
          </c:tx>
          <c:spPr>
            <a:ln w="63500">
              <a:solidFill>
                <a:srgbClr val="002060"/>
              </a:solidFill>
            </a:ln>
          </c:spPr>
          <c:marker>
            <c:spPr>
              <a:solidFill>
                <a:srgbClr val="002060"/>
              </a:solidFill>
              <a:ln>
                <a:solidFill>
                  <a:srgbClr val="002060"/>
                </a:solidFill>
              </a:ln>
            </c:spPr>
          </c:marker>
          <c:dPt>
            <c:idx val="1"/>
            <c:marker>
              <c:symbol val="triangle"/>
              <c:size val="10"/>
            </c:marker>
            <c:bubble3D val="0"/>
            <c:extLst>
              <c:ext xmlns:c16="http://schemas.microsoft.com/office/drawing/2014/chart" uri="{C3380CC4-5D6E-409C-BE32-E72D297353CC}">
                <c16:uniqueId val="{00000003-8CBB-43B4-9451-FC3CF38863B4}"/>
              </c:ext>
            </c:extLst>
          </c:dPt>
          <c:cat>
            <c:numRef>
              <c:f>'DDDcensus info'!$K$25:$N$25</c:f>
              <c:numCache>
                <c:formatCode>General</c:formatCode>
                <c:ptCount val="4"/>
                <c:pt idx="0">
                  <c:v>2010</c:v>
                </c:pt>
                <c:pt idx="1">
                  <c:v>2011</c:v>
                </c:pt>
                <c:pt idx="2">
                  <c:v>2012</c:v>
                </c:pt>
                <c:pt idx="3">
                  <c:v>2013</c:v>
                </c:pt>
              </c:numCache>
            </c:numRef>
          </c:cat>
          <c:val>
            <c:numRef>
              <c:f>'DDDcensus info'!$K$28:$N$28</c:f>
              <c:numCache>
                <c:formatCode>General</c:formatCode>
                <c:ptCount val="4"/>
                <c:pt idx="0">
                  <c:v>569</c:v>
                </c:pt>
                <c:pt idx="1">
                  <c:v>710</c:v>
                </c:pt>
                <c:pt idx="2">
                  <c:v>835</c:v>
                </c:pt>
                <c:pt idx="3">
                  <c:v>758</c:v>
                </c:pt>
              </c:numCache>
            </c:numRef>
          </c:val>
          <c:smooth val="0"/>
          <c:extLst>
            <c:ext xmlns:c16="http://schemas.microsoft.com/office/drawing/2014/chart" uri="{C3380CC4-5D6E-409C-BE32-E72D297353CC}">
              <c16:uniqueId val="{00000004-8CBB-43B4-9451-FC3CF38863B4}"/>
            </c:ext>
          </c:extLst>
        </c:ser>
        <c:ser>
          <c:idx val="3"/>
          <c:order val="3"/>
          <c:tx>
            <c:v>Sanungu</c:v>
          </c:tx>
          <c:spPr>
            <a:ln w="63500">
              <a:solidFill>
                <a:srgbClr val="660066"/>
              </a:solidFill>
            </a:ln>
          </c:spPr>
          <c:marker>
            <c:spPr>
              <a:solidFill>
                <a:srgbClr val="660066"/>
              </a:solidFill>
              <a:ln>
                <a:solidFill>
                  <a:srgbClr val="660066"/>
                </a:solidFill>
              </a:ln>
            </c:spPr>
          </c:marker>
          <c:dPt>
            <c:idx val="2"/>
            <c:bubble3D val="0"/>
            <c:extLst>
              <c:ext xmlns:c16="http://schemas.microsoft.com/office/drawing/2014/chart" uri="{C3380CC4-5D6E-409C-BE32-E72D297353CC}">
                <c16:uniqueId val="{00000005-8CBB-43B4-9451-FC3CF38863B4}"/>
              </c:ext>
            </c:extLst>
          </c:dPt>
          <c:cat>
            <c:numRef>
              <c:f>'DDDcensus info'!$K$25:$N$25</c:f>
              <c:numCache>
                <c:formatCode>General</c:formatCode>
                <c:ptCount val="4"/>
                <c:pt idx="0">
                  <c:v>2010</c:v>
                </c:pt>
                <c:pt idx="1">
                  <c:v>2011</c:v>
                </c:pt>
                <c:pt idx="2">
                  <c:v>2012</c:v>
                </c:pt>
                <c:pt idx="3">
                  <c:v>2013</c:v>
                </c:pt>
              </c:numCache>
            </c:numRef>
          </c:cat>
          <c:val>
            <c:numRef>
              <c:f>'DDDcensus info'!$K$29:$N$29</c:f>
              <c:numCache>
                <c:formatCode>General</c:formatCode>
                <c:ptCount val="4"/>
                <c:pt idx="0">
                  <c:v>506</c:v>
                </c:pt>
                <c:pt idx="1">
                  <c:v>620</c:v>
                </c:pt>
                <c:pt idx="2">
                  <c:v>724</c:v>
                </c:pt>
                <c:pt idx="3">
                  <c:v>662</c:v>
                </c:pt>
              </c:numCache>
            </c:numRef>
          </c:val>
          <c:smooth val="0"/>
          <c:extLst>
            <c:ext xmlns:c16="http://schemas.microsoft.com/office/drawing/2014/chart" uri="{C3380CC4-5D6E-409C-BE32-E72D297353CC}">
              <c16:uniqueId val="{00000006-8CBB-43B4-9451-FC3CF38863B4}"/>
            </c:ext>
          </c:extLst>
        </c:ser>
        <c:dLbls>
          <c:showLegendKey val="0"/>
          <c:showVal val="0"/>
          <c:showCatName val="0"/>
          <c:showSerName val="0"/>
          <c:showPercent val="0"/>
          <c:showBubbleSize val="0"/>
        </c:dLbls>
        <c:marker val="1"/>
        <c:smooth val="0"/>
        <c:axId val="167288888"/>
        <c:axId val="167289280"/>
      </c:lineChart>
      <c:catAx>
        <c:axId val="167288888"/>
        <c:scaling>
          <c:orientation val="minMax"/>
        </c:scaling>
        <c:delete val="0"/>
        <c:axPos val="b"/>
        <c:title>
          <c:tx>
            <c:rich>
              <a:bodyPr/>
              <a:lstStyle/>
              <a:p>
                <a:pPr>
                  <a:defRPr sz="2400"/>
                </a:pPr>
                <a:r>
                  <a:rPr lang="en-US" sz="2400" dirty="0"/>
                  <a:t>Year</a:t>
                </a:r>
              </a:p>
            </c:rich>
          </c:tx>
          <c:layout>
            <c:manualLayout>
              <c:xMode val="edge"/>
              <c:yMode val="edge"/>
              <c:x val="0.51785047482466007"/>
              <c:y val="0.90779886488547901"/>
            </c:manualLayout>
          </c:layout>
          <c:overlay val="0"/>
        </c:title>
        <c:numFmt formatCode="General" sourceLinked="1"/>
        <c:majorTickMark val="out"/>
        <c:minorTickMark val="none"/>
        <c:tickLblPos val="nextTo"/>
        <c:txPr>
          <a:bodyPr/>
          <a:lstStyle/>
          <a:p>
            <a:pPr>
              <a:defRPr sz="2400" b="1"/>
            </a:pPr>
            <a:endParaRPr lang="en-US"/>
          </a:p>
        </c:txPr>
        <c:crossAx val="167289280"/>
        <c:crosses val="autoZero"/>
        <c:auto val="1"/>
        <c:lblAlgn val="ctr"/>
        <c:lblOffset val="100"/>
        <c:noMultiLvlLbl val="0"/>
      </c:catAx>
      <c:valAx>
        <c:axId val="167289280"/>
        <c:scaling>
          <c:orientation val="minMax"/>
        </c:scaling>
        <c:delete val="0"/>
        <c:axPos val="l"/>
        <c:majorGridlines/>
        <c:title>
          <c:tx>
            <c:rich>
              <a:bodyPr rot="-5400000" vert="horz"/>
              <a:lstStyle/>
              <a:p>
                <a:pPr>
                  <a:defRPr sz="2400"/>
                </a:pPr>
                <a:r>
                  <a:rPr lang="en-US" sz="2400" dirty="0"/>
                  <a:t>Total number of dogs</a:t>
                </a:r>
              </a:p>
            </c:rich>
          </c:tx>
          <c:layout>
            <c:manualLayout>
              <c:xMode val="edge"/>
              <c:yMode val="edge"/>
              <c:x val="1.91409669125789E-2"/>
              <c:y val="0.15153150727953876"/>
            </c:manualLayout>
          </c:layout>
          <c:overlay val="0"/>
        </c:title>
        <c:numFmt formatCode="General" sourceLinked="1"/>
        <c:majorTickMark val="out"/>
        <c:minorTickMark val="none"/>
        <c:tickLblPos val="nextTo"/>
        <c:txPr>
          <a:bodyPr/>
          <a:lstStyle/>
          <a:p>
            <a:pPr>
              <a:defRPr sz="2000" b="1"/>
            </a:pPr>
            <a:endParaRPr lang="en-US"/>
          </a:p>
        </c:txPr>
        <c:crossAx val="167288888"/>
        <c:crosses val="autoZero"/>
        <c:crossBetween val="between"/>
      </c:valAx>
    </c:plotArea>
    <c:legend>
      <c:legendPos val="r"/>
      <c:layout>
        <c:manualLayout>
          <c:xMode val="edge"/>
          <c:yMode val="edge"/>
          <c:x val="0.81173339284304946"/>
          <c:y val="0.51422740426677438"/>
          <c:w val="0.14650321452254791"/>
          <c:h val="0.25786997779123766"/>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7537686107818"/>
          <c:y val="5.4521361729687474E-2"/>
          <c:w val="0.767198336933547"/>
          <c:h val="0.8066133019955678"/>
        </c:manualLayout>
      </c:layout>
      <c:barChart>
        <c:barDir val="col"/>
        <c:grouping val="clustered"/>
        <c:varyColors val="0"/>
        <c:ser>
          <c:idx val="0"/>
          <c:order val="0"/>
          <c:tx>
            <c:v>2010</c:v>
          </c:tx>
          <c:spPr>
            <a:solidFill>
              <a:schemeClr val="accent5">
                <a:lumMod val="40000"/>
                <a:lumOff val="60000"/>
              </a:schemeClr>
            </a:solidFill>
          </c:spPr>
          <c:invertIfNegative val="0"/>
          <c:dLbls>
            <c:numFmt formatCode="#,##0" sourceLinked="0"/>
            <c:spPr>
              <a:noFill/>
              <a:ln>
                <a:noFill/>
              </a:ln>
              <a:effectLst/>
            </c:spPr>
            <c:txPr>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'DDDcensus info'!$B$3:$B$6</c:f>
              <c:strCache>
                <c:ptCount val="4"/>
                <c:pt idx="0">
                  <c:v>Buyubi</c:v>
                </c:pt>
                <c:pt idx="1">
                  <c:v>Iyogelo</c:v>
                </c:pt>
                <c:pt idx="2">
                  <c:v>Nangale</c:v>
                </c:pt>
                <c:pt idx="3">
                  <c:v>Sanungu</c:v>
                </c:pt>
              </c:strCache>
            </c:strRef>
          </c:cat>
          <c:val>
            <c:numRef>
              <c:f>'DDDcensus info'!$F$28:$F$31</c:f>
              <c:numCache>
                <c:formatCode>General</c:formatCode>
                <c:ptCount val="4"/>
                <c:pt idx="0">
                  <c:v>8.240384615384615</c:v>
                </c:pt>
                <c:pt idx="1">
                  <c:v>7.3087885985748215</c:v>
                </c:pt>
                <c:pt idx="2">
                  <c:v>9.0474516695957821</c:v>
                </c:pt>
                <c:pt idx="3">
                  <c:v>7.4308300395256914</c:v>
                </c:pt>
              </c:numCache>
            </c:numRef>
          </c:val>
          <c:extLst>
            <c:ext xmlns:c16="http://schemas.microsoft.com/office/drawing/2014/chart" uri="{C3380CC4-5D6E-409C-BE32-E72D297353CC}">
              <c16:uniqueId val="{00000000-3045-4B26-B26E-88551F43151F}"/>
            </c:ext>
          </c:extLst>
        </c:ser>
        <c:ser>
          <c:idx val="1"/>
          <c:order val="1"/>
          <c:tx>
            <c:v>2011</c:v>
          </c:tx>
          <c:spPr>
            <a:solidFill>
              <a:srgbClr val="0070C0"/>
            </a:solidFill>
          </c:spPr>
          <c:invertIfNegative val="0"/>
          <c:dLbls>
            <c:numFmt formatCode="#,##0" sourceLinked="0"/>
            <c:spPr>
              <a:noFill/>
              <a:ln>
                <a:noFill/>
              </a:ln>
              <a:effectLst/>
            </c:spPr>
            <c:txPr>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'DDDcensus info'!$B$3:$B$6</c:f>
              <c:strCache>
                <c:ptCount val="4"/>
                <c:pt idx="0">
                  <c:v>Buyubi</c:v>
                </c:pt>
                <c:pt idx="1">
                  <c:v>Iyogelo</c:v>
                </c:pt>
                <c:pt idx="2">
                  <c:v>Nangale</c:v>
                </c:pt>
                <c:pt idx="3">
                  <c:v>Sanungu</c:v>
                </c:pt>
              </c:strCache>
            </c:strRef>
          </c:cat>
          <c:val>
            <c:numRef>
              <c:f>'DDDcensus info'!$F$22:$F$25</c:f>
              <c:numCache>
                <c:formatCode>General</c:formatCode>
                <c:ptCount val="4"/>
                <c:pt idx="0">
                  <c:v>8.7411545623836133</c:v>
                </c:pt>
                <c:pt idx="1">
                  <c:v>6.4747474747474749</c:v>
                </c:pt>
                <c:pt idx="2">
                  <c:v>8.1323943661971825</c:v>
                </c:pt>
                <c:pt idx="3">
                  <c:v>7.0145161290322582</c:v>
                </c:pt>
              </c:numCache>
            </c:numRef>
          </c:val>
          <c:extLst>
            <c:ext xmlns:c16="http://schemas.microsoft.com/office/drawing/2014/chart" uri="{C3380CC4-5D6E-409C-BE32-E72D297353CC}">
              <c16:uniqueId val="{00000001-3045-4B26-B26E-88551F43151F}"/>
            </c:ext>
          </c:extLst>
        </c:ser>
        <c:ser>
          <c:idx val="2"/>
          <c:order val="2"/>
          <c:tx>
            <c:v>2012</c:v>
          </c:tx>
          <c:spPr>
            <a:solidFill>
              <a:schemeClr val="tx2"/>
            </a:solidFill>
          </c:spPr>
          <c:invertIfNegative val="0"/>
          <c:dLbls>
            <c:numFmt formatCode="#,##0" sourceLinked="0"/>
            <c:spPr>
              <a:noFill/>
              <a:ln>
                <a:noFill/>
              </a:ln>
              <a:effectLst/>
            </c:spPr>
            <c:txPr>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'DDDcensus info'!$B$3:$B$6</c:f>
              <c:strCache>
                <c:ptCount val="4"/>
                <c:pt idx="0">
                  <c:v>Buyubi</c:v>
                </c:pt>
                <c:pt idx="1">
                  <c:v>Iyogelo</c:v>
                </c:pt>
                <c:pt idx="2">
                  <c:v>Nangale</c:v>
                </c:pt>
                <c:pt idx="3">
                  <c:v>Sanungu</c:v>
                </c:pt>
              </c:strCache>
            </c:strRef>
          </c:cat>
          <c:val>
            <c:numRef>
              <c:f>'DDDcensus info'!$F$14:$F$17</c:f>
              <c:numCache>
                <c:formatCode>General</c:formatCode>
                <c:ptCount val="4"/>
                <c:pt idx="0">
                  <c:v>9.02734375</c:v>
                </c:pt>
                <c:pt idx="1">
                  <c:v>6.677083333333333</c:v>
                </c:pt>
                <c:pt idx="2">
                  <c:v>6.4682634730538924</c:v>
                </c:pt>
                <c:pt idx="3">
                  <c:v>6.1367403314917128</c:v>
                </c:pt>
              </c:numCache>
            </c:numRef>
          </c:val>
          <c:extLst>
            <c:ext xmlns:c16="http://schemas.microsoft.com/office/drawing/2014/chart" uri="{C3380CC4-5D6E-409C-BE32-E72D297353CC}">
              <c16:uniqueId val="{00000002-3045-4B26-B26E-88551F43151F}"/>
            </c:ext>
          </c:extLst>
        </c:ser>
        <c:ser>
          <c:idx val="3"/>
          <c:order val="3"/>
          <c:tx>
            <c:v>2013</c:v>
          </c:tx>
          <c:spPr>
            <a:solidFill>
              <a:srgbClr val="002060"/>
            </a:solidFill>
          </c:spPr>
          <c:invertIfNegative val="0"/>
          <c:dLbls>
            <c:numFmt formatCode="#,##0" sourceLinked="0"/>
            <c:spPr>
              <a:noFill/>
              <a:ln>
                <a:noFill/>
              </a:ln>
              <a:effectLst/>
            </c:spPr>
            <c:txPr>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'DDDcensus info'!$B$3:$B$6</c:f>
              <c:strCache>
                <c:ptCount val="4"/>
                <c:pt idx="0">
                  <c:v>Buyubi</c:v>
                </c:pt>
                <c:pt idx="1">
                  <c:v>Iyogelo</c:v>
                </c:pt>
                <c:pt idx="2">
                  <c:v>Nangale</c:v>
                </c:pt>
                <c:pt idx="3">
                  <c:v>Sanungu</c:v>
                </c:pt>
              </c:strCache>
            </c:strRef>
          </c:cat>
          <c:val>
            <c:numRef>
              <c:f>'DDDcensus info'!$F$3:$F$6</c:f>
              <c:numCache>
                <c:formatCode>General</c:formatCode>
                <c:ptCount val="4"/>
                <c:pt idx="0">
                  <c:v>7.0607902735562309</c:v>
                </c:pt>
                <c:pt idx="1">
                  <c:v>7.0288659793814432</c:v>
                </c:pt>
                <c:pt idx="2">
                  <c:v>7.6068601583113455</c:v>
                </c:pt>
                <c:pt idx="3">
                  <c:v>7.0196374622356492</c:v>
                </c:pt>
              </c:numCache>
            </c:numRef>
          </c:val>
          <c:extLst>
            <c:ext xmlns:c16="http://schemas.microsoft.com/office/drawing/2014/chart" uri="{C3380CC4-5D6E-409C-BE32-E72D297353CC}">
              <c16:uniqueId val="{00000003-3045-4B26-B26E-88551F43151F}"/>
            </c:ext>
          </c:extLst>
        </c:ser>
        <c:dLbls>
          <c:showLegendKey val="0"/>
          <c:showVal val="0"/>
          <c:showCatName val="0"/>
          <c:showSerName val="0"/>
          <c:showPercent val="0"/>
          <c:showBubbleSize val="0"/>
        </c:dLbls>
        <c:gapWidth val="150"/>
        <c:axId val="167290064"/>
        <c:axId val="167290456"/>
      </c:barChart>
      <c:catAx>
        <c:axId val="167290064"/>
        <c:scaling>
          <c:orientation val="minMax"/>
        </c:scaling>
        <c:delete val="0"/>
        <c:axPos val="b"/>
        <c:numFmt formatCode="General" sourceLinked="0"/>
        <c:majorTickMark val="out"/>
        <c:minorTickMark val="none"/>
        <c:tickLblPos val="nextTo"/>
        <c:txPr>
          <a:bodyPr/>
          <a:lstStyle/>
          <a:p>
            <a:pPr>
              <a:defRPr sz="2400" b="1"/>
            </a:pPr>
            <a:endParaRPr lang="en-US"/>
          </a:p>
        </c:txPr>
        <c:crossAx val="167290456"/>
        <c:crosses val="autoZero"/>
        <c:auto val="1"/>
        <c:lblAlgn val="ctr"/>
        <c:lblOffset val="100"/>
        <c:noMultiLvlLbl val="0"/>
      </c:catAx>
      <c:valAx>
        <c:axId val="167290456"/>
        <c:scaling>
          <c:orientation val="minMax"/>
        </c:scaling>
        <c:delete val="0"/>
        <c:axPos val="l"/>
        <c:majorGridlines/>
        <c:title>
          <c:tx>
            <c:rich>
              <a:bodyPr rot="-5400000" vert="horz"/>
              <a:lstStyle/>
              <a:p>
                <a:pPr>
                  <a:defRPr sz="2000"/>
                </a:pPr>
                <a:r>
                  <a:rPr lang="en-US" sz="2000" dirty="0"/>
                  <a:t>Number of people per</a:t>
                </a:r>
                <a:r>
                  <a:rPr lang="en-US" sz="2000" baseline="0" dirty="0"/>
                  <a:t> </a:t>
                </a:r>
                <a:r>
                  <a:rPr lang="en-US" sz="2000" dirty="0"/>
                  <a:t>dog                    </a:t>
                </a:r>
              </a:p>
            </c:rich>
          </c:tx>
          <c:layout>
            <c:manualLayout>
              <c:xMode val="edge"/>
              <c:yMode val="edge"/>
              <c:x val="1.4245012647215756E-2"/>
              <c:y val="0.13696400625978095"/>
            </c:manualLayout>
          </c:layout>
          <c:overlay val="0"/>
        </c:title>
        <c:numFmt formatCode="General" sourceLinked="1"/>
        <c:majorTickMark val="out"/>
        <c:minorTickMark val="none"/>
        <c:tickLblPos val="nextTo"/>
        <c:txPr>
          <a:bodyPr/>
          <a:lstStyle/>
          <a:p>
            <a:pPr>
              <a:defRPr sz="2000" b="1"/>
            </a:pPr>
            <a:endParaRPr lang="en-US"/>
          </a:p>
        </c:txPr>
        <c:crossAx val="167290064"/>
        <c:crosses val="autoZero"/>
        <c:crossBetween val="between"/>
      </c:valAx>
    </c:plotArea>
    <c:legend>
      <c:legendPos val="r"/>
      <c:overlay val="0"/>
      <c:txPr>
        <a:bodyPr/>
        <a:lstStyle/>
        <a:p>
          <a:pPr>
            <a:defRPr sz="2000" b="1"/>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cdr:x>
      <cdr:y>0.12857</cdr:y>
    </cdr:from>
    <cdr:to>
      <cdr:x>0.92727</cdr:x>
      <cdr:y>0.21512</cdr:y>
    </cdr:to>
    <cdr:sp macro="" textlink="">
      <cdr:nvSpPr>
        <cdr:cNvPr id="2" name="TextBox 2"/>
        <cdr:cNvSpPr txBox="1"/>
      </cdr:nvSpPr>
      <cdr:spPr>
        <a:xfrm xmlns:a="http://schemas.openxmlformats.org/drawingml/2006/main">
          <a:off x="5867400" y="685800"/>
          <a:ext cx="19050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t>40% Females</a:t>
          </a:r>
        </a:p>
      </cdr:txBody>
    </cdr:sp>
  </cdr:relSizeAnchor>
</c:userShapes>
</file>

<file path=ppt/drawings/drawing2.xml><?xml version="1.0" encoding="utf-8"?>
<c:userShapes xmlns:c="http://schemas.openxmlformats.org/drawingml/2006/chart">
  <cdr:relSizeAnchor xmlns:cdr="http://schemas.openxmlformats.org/drawingml/2006/chartDrawing">
    <cdr:from>
      <cdr:x>0.56637</cdr:x>
      <cdr:y>0.06359</cdr:y>
    </cdr:from>
    <cdr:to>
      <cdr:x>0.7653</cdr:x>
      <cdr:y>0.12933</cdr:y>
    </cdr:to>
    <cdr:sp macro="" textlink="">
      <cdr:nvSpPr>
        <cdr:cNvPr id="2" name="TextBox 1"/>
        <cdr:cNvSpPr txBox="1"/>
      </cdr:nvSpPr>
      <cdr:spPr>
        <a:xfrm xmlns:a="http://schemas.openxmlformats.org/drawingml/2006/main">
          <a:off x="4876799" y="251928"/>
          <a:ext cx="1712907" cy="260439"/>
        </a:xfrm>
        <a:prstGeom xmlns:a="http://schemas.openxmlformats.org/drawingml/2006/main" prst="rect">
          <a:avLst/>
        </a:prstGeom>
        <a:ln xmlns:a="http://schemas.openxmlformats.org/drawingml/2006/main">
          <a:solidFill>
            <a:schemeClr val="tx1">
              <a:shade val="95000"/>
              <a:satMod val="105000"/>
            </a:schemeClr>
          </a:solidFill>
        </a:l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t>Vaccination</a:t>
          </a:r>
        </a:p>
      </cdr:txBody>
    </cdr:sp>
  </cdr:relSizeAnchor>
</c:userShapes>
</file>

<file path=ppt/drawings/drawing3.xml><?xml version="1.0" encoding="utf-8"?>
<c:userShapes xmlns:c="http://schemas.openxmlformats.org/drawingml/2006/chart">
  <cdr:relSizeAnchor xmlns:cdr="http://schemas.openxmlformats.org/drawingml/2006/chartDrawing">
    <cdr:from>
      <cdr:x>0.59829</cdr:x>
      <cdr:y>0.02557</cdr:y>
    </cdr:from>
    <cdr:to>
      <cdr:x>0.64103</cdr:x>
      <cdr:y>0.11963</cdr:y>
    </cdr:to>
    <cdr:sp macro="" textlink="">
      <cdr:nvSpPr>
        <cdr:cNvPr id="3" name="TextBox 1"/>
        <cdr:cNvSpPr txBox="1"/>
      </cdr:nvSpPr>
      <cdr:spPr>
        <a:xfrm xmlns:a="http://schemas.openxmlformats.org/drawingml/2006/main">
          <a:off x="5334000" y="142253"/>
          <a:ext cx="3810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70651-2E28-4A6E-8C6E-6B7A7EC313C3}" type="datetimeFigureOut">
              <a:rPr lang="en-US" smtClean="0"/>
              <a:t>7/28/2017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644A4-073A-404B-9F46-B4E826355F7B}" type="slidenum">
              <a:rPr lang="en-US" smtClean="0"/>
              <a:t>‹#›</a:t>
            </a:fld>
            <a:endParaRPr lang="en-US"/>
          </a:p>
        </p:txBody>
      </p:sp>
    </p:spTree>
    <p:extLst>
      <p:ext uri="{BB962C8B-B14F-4D97-AF65-F5344CB8AC3E}">
        <p14:creationId xmlns:p14="http://schemas.microsoft.com/office/powerpoint/2010/main" val="370280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pitchFamily="34" charset="0"/>
              </a:defRPr>
            </a:lvl1pPr>
            <a:lvl2pPr marL="729057" indent="-280406" defTabSz="912879" eaLnBrk="0" hangingPunct="0">
              <a:defRPr>
                <a:solidFill>
                  <a:schemeClr val="tx1"/>
                </a:solidFill>
                <a:latin typeface="Arial" pitchFamily="34" charset="0"/>
              </a:defRPr>
            </a:lvl2pPr>
            <a:lvl3pPr marL="1121626" indent="-224325" defTabSz="912879" eaLnBrk="0" hangingPunct="0">
              <a:defRPr>
                <a:solidFill>
                  <a:schemeClr val="tx1"/>
                </a:solidFill>
                <a:latin typeface="Arial" pitchFamily="34" charset="0"/>
              </a:defRPr>
            </a:lvl3pPr>
            <a:lvl4pPr marL="1570276" indent="-224325" defTabSz="912879" eaLnBrk="0" hangingPunct="0">
              <a:defRPr>
                <a:solidFill>
                  <a:schemeClr val="tx1"/>
                </a:solidFill>
                <a:latin typeface="Arial" pitchFamily="34" charset="0"/>
              </a:defRPr>
            </a:lvl4pPr>
            <a:lvl5pPr marL="2018927" indent="-224325" defTabSz="912879" eaLnBrk="0" hangingPunct="0">
              <a:defRPr>
                <a:solidFill>
                  <a:schemeClr val="tx1"/>
                </a:solidFill>
                <a:latin typeface="Arial" pitchFamily="34" charset="0"/>
              </a:defRPr>
            </a:lvl5pPr>
            <a:lvl6pPr marL="2467577" indent="-224325" defTabSz="912879" eaLnBrk="0" fontAlgn="base" hangingPunct="0">
              <a:spcBef>
                <a:spcPct val="0"/>
              </a:spcBef>
              <a:spcAft>
                <a:spcPct val="0"/>
              </a:spcAft>
              <a:defRPr>
                <a:solidFill>
                  <a:schemeClr val="tx1"/>
                </a:solidFill>
                <a:latin typeface="Arial" pitchFamily="34" charset="0"/>
              </a:defRPr>
            </a:lvl6pPr>
            <a:lvl7pPr marL="2916227" indent="-224325" defTabSz="912879" eaLnBrk="0" fontAlgn="base" hangingPunct="0">
              <a:spcBef>
                <a:spcPct val="0"/>
              </a:spcBef>
              <a:spcAft>
                <a:spcPct val="0"/>
              </a:spcAft>
              <a:defRPr>
                <a:solidFill>
                  <a:schemeClr val="tx1"/>
                </a:solidFill>
                <a:latin typeface="Arial" pitchFamily="34" charset="0"/>
              </a:defRPr>
            </a:lvl7pPr>
            <a:lvl8pPr marL="3364878" indent="-224325" defTabSz="912879" eaLnBrk="0" fontAlgn="base" hangingPunct="0">
              <a:spcBef>
                <a:spcPct val="0"/>
              </a:spcBef>
              <a:spcAft>
                <a:spcPct val="0"/>
              </a:spcAft>
              <a:defRPr>
                <a:solidFill>
                  <a:schemeClr val="tx1"/>
                </a:solidFill>
                <a:latin typeface="Arial" pitchFamily="34" charset="0"/>
              </a:defRPr>
            </a:lvl8pPr>
            <a:lvl9pPr marL="3813528" indent="-224325" defTabSz="912879" eaLnBrk="0" fontAlgn="base" hangingPunct="0">
              <a:spcBef>
                <a:spcPct val="0"/>
              </a:spcBef>
              <a:spcAft>
                <a:spcPct val="0"/>
              </a:spcAft>
              <a:defRPr>
                <a:solidFill>
                  <a:schemeClr val="tx1"/>
                </a:solidFill>
                <a:latin typeface="Arial" pitchFamily="34" charset="0"/>
              </a:defRPr>
            </a:lvl9pPr>
          </a:lstStyle>
          <a:p>
            <a:pPr eaLnBrk="1" hangingPunct="1"/>
            <a:fld id="{72748ADD-628F-408F-8997-FF6EBDA8BD32}" type="slidenum">
              <a:rPr lang="en-US" smtClean="0"/>
              <a:pPr eaLnBrk="1" hangingPunct="1"/>
              <a:t>2</a:t>
            </a:fld>
            <a:endParaRPr lang="en-US"/>
          </a:p>
        </p:txBody>
      </p:sp>
      <p:sp>
        <p:nvSpPr>
          <p:cNvPr id="7171" name="Rectangle 2"/>
          <p:cNvSpPr>
            <a:spLocks noGrp="1" noRot="1" noChangeAspect="1" noChangeArrowheads="1" noTextEdit="1"/>
          </p:cNvSpPr>
          <p:nvPr>
            <p:ph type="sldImg"/>
          </p:nvPr>
        </p:nvSpPr>
        <p:spPr>
          <a:xfrm>
            <a:off x="381000" y="685800"/>
            <a:ext cx="6096000" cy="342900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Domestic dogs in</a:t>
            </a:r>
            <a:r>
              <a:rPr lang="en-US" baseline="0" dirty="0">
                <a:latin typeface="Arial" pitchFamily="34" charset="0"/>
              </a:rPr>
              <a:t> rural villages west of the park are free-roaming, minimally restrained, for the most part freely-breeding, and are primarily used for livestock and household protection</a:t>
            </a:r>
            <a:endParaRPr lang="en-US" dirty="0">
              <a:latin typeface="Arial" pitchFamily="34" charset="0"/>
            </a:endParaRPr>
          </a:p>
        </p:txBody>
      </p:sp>
    </p:spTree>
    <p:extLst>
      <p:ext uri="{BB962C8B-B14F-4D97-AF65-F5344CB8AC3E}">
        <p14:creationId xmlns:p14="http://schemas.microsoft.com/office/powerpoint/2010/main" val="3513990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a:t>
            </a:r>
            <a:r>
              <a:rPr lang="en-US" baseline="0" dirty="0"/>
              <a:t> we revisited the study households in 2011, we found that 476 dogs had died and 68 had unknown fate (disappeared, given away, or moved away). We marked 254 new dogs and collected data on 241 unmarked dogs we couldn’t catch at the households. </a:t>
            </a:r>
          </a:p>
          <a:p>
            <a:r>
              <a:rPr lang="en-US" baseline="0" dirty="0"/>
              <a:t>At the end of 211 we were following a population of 771 marked dogs and 417 unmarked dogs for a total of 1188 dogs</a:t>
            </a:r>
          </a:p>
          <a:p>
            <a:r>
              <a:rPr lang="en-US" baseline="0" dirty="0"/>
              <a:t>split this up……</a:t>
            </a:r>
          </a:p>
          <a:p>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13</a:t>
            </a:fld>
            <a:endParaRPr lang="en-US" dirty="0"/>
          </a:p>
        </p:txBody>
      </p:sp>
    </p:spTree>
    <p:extLst>
      <p:ext uri="{BB962C8B-B14F-4D97-AF65-F5344CB8AC3E}">
        <p14:creationId xmlns:p14="http://schemas.microsoft.com/office/powerpoint/2010/main" val="217577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proportion of males</a:t>
            </a:r>
            <a:r>
              <a:rPr lang="en-US" baseline="0" dirty="0"/>
              <a:t> to females in our original study population was 57% males and 43% females and the age distribution was similar between males and females</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14</a:t>
            </a:fld>
            <a:endParaRPr lang="en-US"/>
          </a:p>
        </p:txBody>
      </p:sp>
    </p:spTree>
    <p:extLst>
      <p:ext uri="{BB962C8B-B14F-4D97-AF65-F5344CB8AC3E}">
        <p14:creationId xmlns:p14="http://schemas.microsoft.com/office/powerpoint/2010/main" val="246977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a:t>
            </a:r>
            <a:r>
              <a:rPr lang="en-US" baseline="0" dirty="0"/>
              <a:t> m</a:t>
            </a:r>
            <a:r>
              <a:rPr lang="en-US" dirty="0"/>
              <a:t>ales</a:t>
            </a:r>
            <a:r>
              <a:rPr lang="en-US" baseline="0" dirty="0"/>
              <a:t> had an annual survival rate of about 74% whereas females had 63%</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15</a:t>
            </a:fld>
            <a:endParaRPr lang="en-US"/>
          </a:p>
        </p:txBody>
      </p:sp>
    </p:spTree>
    <p:extLst>
      <p:ext uri="{BB962C8B-B14F-4D97-AF65-F5344CB8AC3E}">
        <p14:creationId xmlns:p14="http://schemas.microsoft.com/office/powerpoint/2010/main" val="242570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observed</a:t>
            </a:r>
            <a:r>
              <a:rPr lang="en-US" baseline="0" dirty="0"/>
              <a:t> 716 total litters from 1017 total females</a:t>
            </a:r>
          </a:p>
          <a:p>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16</a:t>
            </a:fld>
            <a:endParaRPr lang="en-US"/>
          </a:p>
        </p:txBody>
      </p:sp>
    </p:spTree>
    <p:extLst>
      <p:ext uri="{BB962C8B-B14F-4D97-AF65-F5344CB8AC3E}">
        <p14:creationId xmlns:p14="http://schemas.microsoft.com/office/powerpoint/2010/main" val="13111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a:t>
            </a:r>
            <a:r>
              <a:rPr lang="en-US" baseline="0" dirty="0"/>
              <a:t> year adult dog survival was about 70%. There was a significant difference between dog survival in one our control villages-</a:t>
            </a:r>
            <a:r>
              <a:rPr lang="en-US" baseline="0" dirty="0" err="1"/>
              <a:t>Iyogelo</a:t>
            </a:r>
            <a:r>
              <a:rPr lang="en-US" baseline="0" dirty="0"/>
              <a:t> and the other 3 villages. Puppy survival, regardless of village and zone, was significantly different from adult survival. Interestingly enough, when we excluded </a:t>
            </a:r>
            <a:r>
              <a:rPr lang="en-US" baseline="0" dirty="0" err="1"/>
              <a:t>Iyogelo</a:t>
            </a:r>
            <a:r>
              <a:rPr lang="en-US" baseline="0" dirty="0"/>
              <a:t> village from the analysis, there was no difference between survival in </a:t>
            </a:r>
            <a:r>
              <a:rPr lang="en-US" baseline="0" dirty="0" err="1"/>
              <a:t>Buyubi</a:t>
            </a:r>
            <a:r>
              <a:rPr lang="en-US" baseline="0" dirty="0"/>
              <a:t>, </a:t>
            </a:r>
            <a:r>
              <a:rPr lang="en-US" baseline="0" dirty="0" err="1"/>
              <a:t>Nangale</a:t>
            </a:r>
            <a:r>
              <a:rPr lang="en-US" baseline="0" dirty="0"/>
              <a:t> and </a:t>
            </a:r>
            <a:r>
              <a:rPr lang="en-US" baseline="0" dirty="0" err="1"/>
              <a:t>Sanungu</a:t>
            </a:r>
            <a:r>
              <a:rPr lang="en-US" baseline="0" dirty="0"/>
              <a:t> villages</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17</a:t>
            </a:fld>
            <a:endParaRPr lang="en-US"/>
          </a:p>
        </p:txBody>
      </p:sp>
    </p:spTree>
    <p:extLst>
      <p:ext uri="{BB962C8B-B14F-4D97-AF65-F5344CB8AC3E}">
        <p14:creationId xmlns:p14="http://schemas.microsoft.com/office/powerpoint/2010/main" val="226489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pup survival was between 30-50% where as overall adult survival was 70%</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20</a:t>
            </a:fld>
            <a:endParaRPr lang="en-US"/>
          </a:p>
        </p:txBody>
      </p:sp>
    </p:spTree>
    <p:extLst>
      <p:ext uri="{BB962C8B-B14F-4D97-AF65-F5344CB8AC3E}">
        <p14:creationId xmlns:p14="http://schemas.microsoft.com/office/powerpoint/2010/main" val="57194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 are also scoring body condition score on a 1-9 scale. Some</a:t>
            </a:r>
            <a:r>
              <a:rPr lang="en-US" baseline="0" dirty="0"/>
              <a:t> examples include this dog on your left which has a poor bcs of 2 compared to this dog on the right which would be a 5 or ideal</a:t>
            </a:r>
          </a:p>
          <a:p>
            <a:r>
              <a:rPr lang="en-US" baseline="0" dirty="0"/>
              <a:t>And this what these guys would look like from the side</a:t>
            </a:r>
          </a:p>
          <a:p>
            <a:endParaRPr lang="en-US" dirty="0"/>
          </a:p>
          <a:p>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21</a:t>
            </a:fld>
            <a:endParaRPr lang="en-US" dirty="0"/>
          </a:p>
        </p:txBody>
      </p:sp>
    </p:spTree>
    <p:extLst>
      <p:ext uri="{BB962C8B-B14F-4D97-AF65-F5344CB8AC3E}">
        <p14:creationId xmlns:p14="http://schemas.microsoft.com/office/powerpoint/2010/main" val="165896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Body</a:t>
            </a:r>
            <a:r>
              <a:rPr lang="en-US" baseline="0" dirty="0"/>
              <a:t> condition score did not differ significantly between the villages or when pooled together between the vaccination and control zones. The mean was 3.4 and you can imagine that this distribution is a little skewed considering compared to what typical companion dogs in the US might be….</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22</a:t>
            </a:fld>
            <a:endParaRPr lang="en-US"/>
          </a:p>
        </p:txBody>
      </p:sp>
    </p:spTree>
    <p:extLst>
      <p:ext uri="{BB962C8B-B14F-4D97-AF65-F5344CB8AC3E}">
        <p14:creationId xmlns:p14="http://schemas.microsoft.com/office/powerpoint/2010/main" val="4211121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Interestingly</a:t>
            </a:r>
            <a:r>
              <a:rPr lang="en-US" baseline="0" dirty="0"/>
              <a:t> enough, Body condition matters for adult dogs! Dogs with a very poor body condition of 1 had about a 33% chance of surviving into 2011, while dogs in an ideal body condition of 5, had an 85% chance of surviving into 2011. This did not matter for pups which had an equal probability of survival regardless of body condition</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23</a:t>
            </a:fld>
            <a:endParaRPr lang="en-US"/>
          </a:p>
        </p:txBody>
      </p:sp>
    </p:spTree>
    <p:extLst>
      <p:ext uri="{BB962C8B-B14F-4D97-AF65-F5344CB8AC3E}">
        <p14:creationId xmlns:p14="http://schemas.microsoft.com/office/powerpoint/2010/main" val="50101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found that</a:t>
            </a:r>
            <a:r>
              <a:rPr lang="en-US" baseline="0" dirty="0"/>
              <a:t> causes of death differed between the control and vaccination villages, but that sickness and hyenas were the top two causes of death in both areas, followed by people, road accidents, other dogs, and other which included snakebites, a leopard, and kicked by a cow. </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25</a:t>
            </a:fld>
            <a:endParaRPr lang="en-US" dirty="0"/>
          </a:p>
        </p:txBody>
      </p:sp>
    </p:spTree>
    <p:extLst>
      <p:ext uri="{BB962C8B-B14F-4D97-AF65-F5344CB8AC3E}">
        <p14:creationId xmlns:p14="http://schemas.microsoft.com/office/powerpoint/2010/main" val="361501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a:t>
            </a:r>
            <a:r>
              <a:rPr lang="en-US" baseline="0" dirty="0"/>
              <a:t> Tanzania, domestic dogs are a disease reservoir. They are a public health concern and a conservation concern because they can transmit diseases such as Rabies and Canine distemper</a:t>
            </a:r>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3</a:t>
            </a:fld>
            <a:endParaRPr lang="en-US"/>
          </a:p>
        </p:txBody>
      </p:sp>
    </p:spTree>
    <p:extLst>
      <p:ext uri="{BB962C8B-B14F-4D97-AF65-F5344CB8AC3E}">
        <p14:creationId xmlns:p14="http://schemas.microsoft.com/office/powerpoint/2010/main" val="3243704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26</a:t>
            </a:fld>
            <a:endParaRPr lang="en-US"/>
          </a:p>
        </p:txBody>
      </p:sp>
    </p:spTree>
    <p:extLst>
      <p:ext uri="{BB962C8B-B14F-4D97-AF65-F5344CB8AC3E}">
        <p14:creationId xmlns:p14="http://schemas.microsoft.com/office/powerpoint/2010/main" val="216928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a:t>
            </a:r>
            <a:r>
              <a:rPr lang="en-US" baseline="0" dirty="0"/>
              <a:t> Dog ratio varied year to year between 6 – 9 people per dog in the village </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27</a:t>
            </a:fld>
            <a:endParaRPr lang="en-US"/>
          </a:p>
        </p:txBody>
      </p:sp>
    </p:spTree>
    <p:extLst>
      <p:ext uri="{BB962C8B-B14F-4D97-AF65-F5344CB8AC3E}">
        <p14:creationId xmlns:p14="http://schemas.microsoft.com/office/powerpoint/2010/main" val="1828355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summary, we have completed 2 field seasons and are actually in the middle of season 3 as I will be returning to Tanzania after this conference. We are following a currently living population of 1225 dogs and are noticing overall higher adult survival, higher adult male survival, hyenas frequently being cited for cause of death, and that body condition score strongly anticipated survival into 2011. </a:t>
            </a:r>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28</a:t>
            </a:fld>
            <a:endParaRPr lang="en-US" dirty="0"/>
          </a:p>
        </p:txBody>
      </p:sp>
    </p:spTree>
    <p:extLst>
      <p:ext uri="{BB962C8B-B14F-4D97-AF65-F5344CB8AC3E}">
        <p14:creationId xmlns:p14="http://schemas.microsoft.com/office/powerpoint/2010/main" val="369917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29</a:t>
            </a:fld>
            <a:endParaRPr lang="en-US" dirty="0"/>
          </a:p>
        </p:txBody>
      </p:sp>
    </p:spTree>
    <p:extLst>
      <p:ext uri="{BB962C8B-B14F-4D97-AF65-F5344CB8AC3E}">
        <p14:creationId xmlns:p14="http://schemas.microsoft.com/office/powerpoint/2010/main" val="3666343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Of course</a:t>
            </a:r>
            <a:r>
              <a:rPr lang="en-US" baseline="0" dirty="0"/>
              <a:t> none of this would be possible without help from LOTS Of people but specifically </a:t>
            </a:r>
            <a:r>
              <a:rPr lang="en-US" baseline="0" dirty="0" err="1"/>
              <a:t>Chunde</a:t>
            </a:r>
            <a:r>
              <a:rPr lang="en-US" baseline="0" dirty="0"/>
              <a:t> my field assistant and funding sources…</a:t>
            </a:r>
          </a:p>
          <a:p>
            <a:r>
              <a:rPr lang="en-US" baseline="0" dirty="0"/>
              <a:t>And the WSPA which made my </a:t>
            </a:r>
            <a:r>
              <a:rPr lang="en-US" baseline="0" dirty="0" err="1"/>
              <a:t>pariticipation</a:t>
            </a:r>
            <a:r>
              <a:rPr lang="en-US" baseline="0" dirty="0"/>
              <a:t> in this conference possible… </a:t>
            </a:r>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30</a:t>
            </a:fld>
            <a:endParaRPr lang="en-US"/>
          </a:p>
        </p:txBody>
      </p:sp>
    </p:spTree>
    <p:extLst>
      <p:ext uri="{BB962C8B-B14F-4D97-AF65-F5344CB8AC3E}">
        <p14:creationId xmlns:p14="http://schemas.microsoft.com/office/powerpoint/2010/main" val="161824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32</a:t>
            </a:fld>
            <a:endParaRPr lang="en-US"/>
          </a:p>
        </p:txBody>
      </p:sp>
    </p:spTree>
    <p:extLst>
      <p:ext uri="{BB962C8B-B14F-4D97-AF65-F5344CB8AC3E}">
        <p14:creationId xmlns:p14="http://schemas.microsoft.com/office/powerpoint/2010/main" val="47950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0C6F9-36B8-4CC1-A9B0-1897F263A4B5}" type="slidenum">
              <a:rPr lang="en-US"/>
              <a:pPr/>
              <a:t>5</a:t>
            </a:fld>
            <a:endParaRPr lang="en-US"/>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p:txBody>
          <a:bodyPr/>
          <a:lstStyle/>
          <a:p>
            <a:r>
              <a:rPr lang="en-US" dirty="0"/>
              <a:t>The </a:t>
            </a:r>
            <a:r>
              <a:rPr lang="en-US" dirty="0" err="1"/>
              <a:t>serengeti</a:t>
            </a:r>
            <a:r>
              <a:rPr lang="en-US" dirty="0"/>
              <a:t> health initiative began</a:t>
            </a:r>
            <a:r>
              <a:rPr lang="en-US" baseline="0" dirty="0"/>
              <a:t> </a:t>
            </a:r>
            <a:r>
              <a:rPr lang="en-US" baseline="0" dirty="0" err="1"/>
              <a:t>vacciating</a:t>
            </a:r>
            <a:r>
              <a:rPr lang="en-US" baseline="0" dirty="0"/>
              <a:t> dogs in 2003 within 10 km of the national park </a:t>
            </a:r>
            <a:endParaRPr lang="en-US" dirty="0"/>
          </a:p>
        </p:txBody>
      </p:sp>
    </p:spTree>
    <p:extLst>
      <p:ext uri="{BB962C8B-B14F-4D97-AF65-F5344CB8AC3E}">
        <p14:creationId xmlns:p14="http://schemas.microsoft.com/office/powerpoint/2010/main" val="336489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However, Vaccination could</a:t>
            </a:r>
            <a:r>
              <a:rPr lang="en-US" baseline="0" dirty="0"/>
              <a:t> possibly impact pop dynamics…for example, we could assume that as disease decreases, survival increases, reproductive potential increases and perhaps population growth increases…which can impact the sustainability of current dog vaccination programs?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6</a:t>
            </a:fld>
            <a:endParaRPr lang="en-US" dirty="0"/>
          </a:p>
        </p:txBody>
      </p:sp>
    </p:spTree>
    <p:extLst>
      <p:ext uri="{BB962C8B-B14F-4D97-AF65-F5344CB8AC3E}">
        <p14:creationId xmlns:p14="http://schemas.microsoft.com/office/powerpoint/2010/main" val="132937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Which</a:t>
            </a:r>
            <a:r>
              <a:rPr lang="en-US" baseline="0" dirty="0"/>
              <a:t> is why we are investigating what are the factors that regulate the dog population?</a:t>
            </a:r>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7</a:t>
            </a:fld>
            <a:endParaRPr lang="en-US" dirty="0"/>
          </a:p>
        </p:txBody>
      </p:sp>
    </p:spTree>
    <p:extLst>
      <p:ext uri="{BB962C8B-B14F-4D97-AF65-F5344CB8AC3E}">
        <p14:creationId xmlns:p14="http://schemas.microsoft.com/office/powerpoint/2010/main" val="308872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pitchFamily="34" charset="0"/>
              </a:defRPr>
            </a:lvl1pPr>
            <a:lvl2pPr marL="729057" indent="-280406" defTabSz="912879" eaLnBrk="0" hangingPunct="0">
              <a:defRPr>
                <a:solidFill>
                  <a:schemeClr val="tx1"/>
                </a:solidFill>
                <a:latin typeface="Arial" pitchFamily="34" charset="0"/>
              </a:defRPr>
            </a:lvl2pPr>
            <a:lvl3pPr marL="1121626" indent="-224325" defTabSz="912879" eaLnBrk="0" hangingPunct="0">
              <a:defRPr>
                <a:solidFill>
                  <a:schemeClr val="tx1"/>
                </a:solidFill>
                <a:latin typeface="Arial" pitchFamily="34" charset="0"/>
              </a:defRPr>
            </a:lvl3pPr>
            <a:lvl4pPr marL="1570276" indent="-224325" defTabSz="912879" eaLnBrk="0" hangingPunct="0">
              <a:defRPr>
                <a:solidFill>
                  <a:schemeClr val="tx1"/>
                </a:solidFill>
                <a:latin typeface="Arial" pitchFamily="34" charset="0"/>
              </a:defRPr>
            </a:lvl4pPr>
            <a:lvl5pPr marL="2018927" indent="-224325" defTabSz="912879" eaLnBrk="0" hangingPunct="0">
              <a:defRPr>
                <a:solidFill>
                  <a:schemeClr val="tx1"/>
                </a:solidFill>
                <a:latin typeface="Arial" pitchFamily="34" charset="0"/>
              </a:defRPr>
            </a:lvl5pPr>
            <a:lvl6pPr marL="2467577" indent="-224325" defTabSz="912879" eaLnBrk="0" fontAlgn="base" hangingPunct="0">
              <a:spcBef>
                <a:spcPct val="0"/>
              </a:spcBef>
              <a:spcAft>
                <a:spcPct val="0"/>
              </a:spcAft>
              <a:defRPr>
                <a:solidFill>
                  <a:schemeClr val="tx1"/>
                </a:solidFill>
                <a:latin typeface="Arial" pitchFamily="34" charset="0"/>
              </a:defRPr>
            </a:lvl6pPr>
            <a:lvl7pPr marL="2916227" indent="-224325" defTabSz="912879" eaLnBrk="0" fontAlgn="base" hangingPunct="0">
              <a:spcBef>
                <a:spcPct val="0"/>
              </a:spcBef>
              <a:spcAft>
                <a:spcPct val="0"/>
              </a:spcAft>
              <a:defRPr>
                <a:solidFill>
                  <a:schemeClr val="tx1"/>
                </a:solidFill>
                <a:latin typeface="Arial" pitchFamily="34" charset="0"/>
              </a:defRPr>
            </a:lvl7pPr>
            <a:lvl8pPr marL="3364878" indent="-224325" defTabSz="912879" eaLnBrk="0" fontAlgn="base" hangingPunct="0">
              <a:spcBef>
                <a:spcPct val="0"/>
              </a:spcBef>
              <a:spcAft>
                <a:spcPct val="0"/>
              </a:spcAft>
              <a:defRPr>
                <a:solidFill>
                  <a:schemeClr val="tx1"/>
                </a:solidFill>
                <a:latin typeface="Arial" pitchFamily="34" charset="0"/>
              </a:defRPr>
            </a:lvl8pPr>
            <a:lvl9pPr marL="3813528" indent="-224325" defTabSz="912879" eaLnBrk="0" fontAlgn="base" hangingPunct="0">
              <a:spcBef>
                <a:spcPct val="0"/>
              </a:spcBef>
              <a:spcAft>
                <a:spcPct val="0"/>
              </a:spcAft>
              <a:defRPr>
                <a:solidFill>
                  <a:schemeClr val="tx1"/>
                </a:solidFill>
                <a:latin typeface="Arial" pitchFamily="34" charset="0"/>
              </a:defRPr>
            </a:lvl9pPr>
          </a:lstStyle>
          <a:p>
            <a:pPr eaLnBrk="1" hangingPunct="1"/>
            <a:fld id="{72748ADD-628F-408F-8997-FF6EBDA8BD32}" type="slidenum">
              <a:rPr lang="en-US" smtClean="0"/>
              <a:pPr eaLnBrk="1" hangingPunct="1"/>
              <a:t>8</a:t>
            </a:fld>
            <a:endParaRPr lang="en-US"/>
          </a:p>
        </p:txBody>
      </p:sp>
      <p:sp>
        <p:nvSpPr>
          <p:cNvPr id="7171" name="Rectangle 2"/>
          <p:cNvSpPr>
            <a:spLocks noGrp="1" noRot="1" noChangeAspect="1" noChangeArrowheads="1" noTextEdit="1"/>
          </p:cNvSpPr>
          <p:nvPr>
            <p:ph type="sldImg"/>
          </p:nvPr>
        </p:nvSpPr>
        <p:spPr>
          <a:xfrm>
            <a:off x="381000" y="685800"/>
            <a:ext cx="6096000" cy="342900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We</a:t>
            </a:r>
            <a:r>
              <a:rPr lang="en-US" baseline="0" dirty="0">
                <a:latin typeface="Arial" pitchFamily="34" charset="0"/>
              </a:rPr>
              <a:t> are investigating domestic dog health and population dynamics in 4 rural, </a:t>
            </a:r>
            <a:r>
              <a:rPr lang="en-US" baseline="0" dirty="0" err="1">
                <a:latin typeface="Arial" pitchFamily="34" charset="0"/>
              </a:rPr>
              <a:t>agropastoralist</a:t>
            </a:r>
            <a:r>
              <a:rPr lang="en-US" baseline="0" dirty="0">
                <a:latin typeface="Arial" pitchFamily="34" charset="0"/>
              </a:rPr>
              <a:t> villages west of </a:t>
            </a:r>
            <a:r>
              <a:rPr lang="en-US" baseline="0" dirty="0" err="1">
                <a:latin typeface="Arial" pitchFamily="34" charset="0"/>
              </a:rPr>
              <a:t>serengeti</a:t>
            </a:r>
            <a:r>
              <a:rPr lang="en-US" baseline="0" dirty="0">
                <a:latin typeface="Arial" pitchFamily="34" charset="0"/>
              </a:rPr>
              <a:t> national park in Tanzania. Two are villages receiving annual vaccinations and two are villages without vaccination- I will get to this in the next few slides.</a:t>
            </a:r>
            <a:endParaRPr lang="en-US" dirty="0">
              <a:latin typeface="Arial" pitchFamily="34" charset="0"/>
            </a:endParaRPr>
          </a:p>
        </p:txBody>
      </p:sp>
    </p:spTree>
    <p:extLst>
      <p:ext uri="{BB962C8B-B14F-4D97-AF65-F5344CB8AC3E}">
        <p14:creationId xmlns:p14="http://schemas.microsoft.com/office/powerpoint/2010/main" val="428542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a:t>
            </a:r>
            <a:r>
              <a:rPr lang="en-US" baseline="0" dirty="0"/>
              <a:t> aim to determine this using a three-pronged approach by first using mark-recapture with ear tattoos, microchips, and photographs to identify dogs for a 4-year longitudinal study to measure survival</a:t>
            </a:r>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9</a:t>
            </a:fld>
            <a:endParaRPr lang="en-US" dirty="0"/>
          </a:p>
        </p:txBody>
      </p:sp>
    </p:spTree>
    <p:extLst>
      <p:ext uri="{BB962C8B-B14F-4D97-AF65-F5344CB8AC3E}">
        <p14:creationId xmlns:p14="http://schemas.microsoft.com/office/powerpoint/2010/main" val="29837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Second, we are assessing</a:t>
            </a:r>
            <a:r>
              <a:rPr lang="en-US" baseline="0" dirty="0"/>
              <a:t> dogs for health and welfare through body condition, endocrine analysis of fecal </a:t>
            </a:r>
            <a:r>
              <a:rPr lang="en-US" baseline="0" dirty="0" err="1"/>
              <a:t>corticosterone</a:t>
            </a:r>
            <a:r>
              <a:rPr lang="en-US" baseline="0" dirty="0"/>
              <a:t>, and presence of fleas and ticks</a:t>
            </a:r>
            <a:endParaRPr lang="en-US" dirty="0"/>
          </a:p>
        </p:txBody>
      </p:sp>
      <p:sp>
        <p:nvSpPr>
          <p:cNvPr id="4" name="Slide Number Placeholder 3"/>
          <p:cNvSpPr>
            <a:spLocks noGrp="1"/>
          </p:cNvSpPr>
          <p:nvPr>
            <p:ph type="sldNum" sz="quarter" idx="10"/>
          </p:nvPr>
        </p:nvSpPr>
        <p:spPr/>
        <p:txBody>
          <a:bodyPr/>
          <a:lstStyle/>
          <a:p>
            <a:fld id="{226644A4-073A-404B-9F46-B4E826355F7B}" type="slidenum">
              <a:rPr lang="en-US" smtClean="0"/>
              <a:t>10</a:t>
            </a:fld>
            <a:endParaRPr lang="en-US"/>
          </a:p>
        </p:txBody>
      </p:sp>
    </p:spTree>
    <p:extLst>
      <p:ext uri="{BB962C8B-B14F-4D97-AF65-F5344CB8AC3E}">
        <p14:creationId xmlns:p14="http://schemas.microsoft.com/office/powerpoint/2010/main" val="102063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Finally, we are collecting</a:t>
            </a:r>
            <a:r>
              <a:rPr lang="en-US" baseline="0" dirty="0"/>
              <a:t> household questionnaire data pertaining to dog demography, general household characteristics such as number of people and livestock, and dog ownership practices such as participation in vaccination and bathing of dogs, and village census to estimate the total number of dogs</a:t>
            </a:r>
            <a:endParaRPr lang="en-US" dirty="0"/>
          </a:p>
        </p:txBody>
      </p:sp>
      <p:sp>
        <p:nvSpPr>
          <p:cNvPr id="4" name="Slide Number Placeholder 3"/>
          <p:cNvSpPr>
            <a:spLocks noGrp="1"/>
          </p:cNvSpPr>
          <p:nvPr>
            <p:ph type="sldNum" sz="quarter" idx="10"/>
          </p:nvPr>
        </p:nvSpPr>
        <p:spPr/>
        <p:txBody>
          <a:bodyPr/>
          <a:lstStyle/>
          <a:p>
            <a:fld id="{C45A2CB8-5263-4A80-B348-0A498C98FE84}" type="slidenum">
              <a:rPr lang="en-US" smtClean="0"/>
              <a:pPr/>
              <a:t>11</a:t>
            </a:fld>
            <a:endParaRPr lang="en-US" dirty="0"/>
          </a:p>
        </p:txBody>
      </p:sp>
    </p:spTree>
    <p:extLst>
      <p:ext uri="{BB962C8B-B14F-4D97-AF65-F5344CB8AC3E}">
        <p14:creationId xmlns:p14="http://schemas.microsoft.com/office/powerpoint/2010/main" val="329416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896735-B56E-4419-8CE1-448E6D0251B0}"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305232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96735-B56E-4419-8CE1-448E6D0251B0}"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10686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80"/>
            <a:ext cx="2057401"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96735-B56E-4419-8CE1-448E6D0251B0}"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145448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96735-B56E-4419-8CE1-448E6D0251B0}"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150732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96735-B56E-4419-8CE1-448E6D0251B0}"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39026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896735-B56E-4419-8CE1-448E6D0251B0}"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31188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896735-B56E-4419-8CE1-448E6D0251B0}" type="datetimeFigureOut">
              <a:rPr lang="en-US" smtClean="0"/>
              <a:t>7/28/2017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59430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896735-B56E-4419-8CE1-448E6D0251B0}" type="datetimeFigureOut">
              <a:rPr lang="en-US" smtClean="0"/>
              <a:t>7/28/2017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251114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96735-B56E-4419-8CE1-448E6D0251B0}" type="datetimeFigureOut">
              <a:rPr lang="en-US" smtClean="0"/>
              <a:t>7/28/2017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236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79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96735-B56E-4419-8CE1-448E6D0251B0}"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264535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96735-B56E-4419-8CE1-448E6D0251B0}"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38869-DB58-4EA8-85FD-55052C86F20D}" type="slidenum">
              <a:rPr lang="en-US" smtClean="0"/>
              <a:t>‹#›</a:t>
            </a:fld>
            <a:endParaRPr lang="en-US"/>
          </a:p>
        </p:txBody>
      </p:sp>
    </p:spTree>
    <p:extLst>
      <p:ext uri="{BB962C8B-B14F-4D97-AF65-F5344CB8AC3E}">
        <p14:creationId xmlns:p14="http://schemas.microsoft.com/office/powerpoint/2010/main" val="408036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896735-B56E-4419-8CE1-448E6D0251B0}" type="datetimeFigureOut">
              <a:rPr lang="en-US" smtClean="0"/>
              <a:t>7/28/2017</a:t>
            </a:fld>
            <a:endParaRPr lang="en-US"/>
          </a:p>
        </p:txBody>
      </p:sp>
      <p:sp>
        <p:nvSpPr>
          <p:cNvPr id="5" name="Footer Placeholder 4"/>
          <p:cNvSpPr>
            <a:spLocks noGrp="1"/>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A38869-DB58-4EA8-85FD-55052C86F20D}" type="slidenum">
              <a:rPr lang="en-US" smtClean="0"/>
              <a:t>‹#›</a:t>
            </a:fld>
            <a:endParaRPr lang="en-US"/>
          </a:p>
        </p:txBody>
      </p:sp>
    </p:spTree>
    <p:extLst>
      <p:ext uri="{BB962C8B-B14F-4D97-AF65-F5344CB8AC3E}">
        <p14:creationId xmlns:p14="http://schemas.microsoft.com/office/powerpoint/2010/main" val="128744666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google.com/url?sa=i&amp;rct=j&amp;q=&amp;esrc=s&amp;frm=1&amp;source=images&amp;cd=&amp;cad=rja&amp;docid=XfZVNY8Et5kxXM&amp;tbnid=poTxXURRdINmCM:&amp;ved=0CAUQjRw&amp;url=http://www.clker.com/clipart-rip-tombstone.html&amp;ei=F1wRUcnqIojTyAHozYEg&amp;bvm=bv.41867550,d.aWc&amp;psig=AFQjCNE1DUcA8NwVkYVrQNcMJzshDQG1Cg&amp;ust=1360178577143717"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www.google.com/url?sa=i&amp;source=images&amp;cd=&amp;cad=rja&amp;docid=1y1OeqRaX_Vj-M&amp;tbnid=e3MUFjjaxxuRpM:&amp;ved=0CAgQjRwwAA&amp;url=http://www.nabc.nl/News/tabid/128/YearMonth/201204/ItemID/1323/Title/OurnewestmemberMSDAnimalHealth/Default.aspx&amp;ei=udgCUomPHoKEygHKjYDICw&amp;psig=AFQjCNEBb8yxMxnRnFjBKEiF5tNwIDd4Qg&amp;ust=1376004665564113" TargetMode="External"/><Relationship Id="rId7"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na\Desktop\AfricaPhotos\Africa 2013\Nangale 2013\Nangale Vaccination Oct2\DSCN773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3000" y="438150"/>
            <a:ext cx="6934200" cy="46437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0807"/>
            <a:ext cx="8610601" cy="1077218"/>
          </a:xfrm>
          <a:prstGeom prst="rect">
            <a:avLst/>
          </a:prstGeom>
          <a:solidFill>
            <a:schemeClr val="bg1"/>
          </a:solidFill>
        </p:spPr>
        <p:txBody>
          <a:bodyPr wrap="square" rtlCol="0">
            <a:spAutoFit/>
          </a:bodyPr>
          <a:lstStyle/>
          <a:p>
            <a:pPr algn="ctr"/>
            <a:r>
              <a:rPr lang="en-US" sz="3200" b="1" dirty="0">
                <a:solidFill>
                  <a:srgbClr val="000000"/>
                </a:solidFill>
                <a:effectLst>
                  <a:outerShdw blurRad="38100" dist="38100" dir="2700000" algn="tl">
                    <a:srgbClr val="000000">
                      <a:alpha val="43137"/>
                    </a:srgbClr>
                  </a:outerShdw>
                </a:effectLst>
                <a:latin typeface="Calibri" pitchFamily="34" charset="0"/>
                <a:cs typeface="Calibri" pitchFamily="34" charset="0"/>
              </a:rPr>
              <a:t>Free-roaming domestic dog demography in rural villages near Serengeti National Park, Tanzania</a:t>
            </a:r>
          </a:p>
        </p:txBody>
      </p:sp>
      <p:sp>
        <p:nvSpPr>
          <p:cNvPr id="5" name="TextBox 4"/>
          <p:cNvSpPr txBox="1"/>
          <p:nvPr/>
        </p:nvSpPr>
        <p:spPr>
          <a:xfrm>
            <a:off x="299112" y="4116110"/>
            <a:ext cx="8610601" cy="1046440"/>
          </a:xfrm>
          <a:prstGeom prst="rect">
            <a:avLst/>
          </a:prstGeom>
          <a:solidFill>
            <a:schemeClr val="bg1"/>
          </a:solidFill>
        </p:spPr>
        <p:txBody>
          <a:bodyPr wrap="square" rtlCol="0">
            <a:spAutoFit/>
          </a:bodyPr>
          <a:lstStyle/>
          <a:p>
            <a:pPr algn="ctr"/>
            <a:r>
              <a:rPr lang="en-US" sz="2300" b="1" dirty="0">
                <a:solidFill>
                  <a:srgbClr val="000000"/>
                </a:solidFill>
                <a:latin typeface="Calibri" pitchFamily="34" charset="0"/>
                <a:cs typeface="Calibri" pitchFamily="34" charset="0"/>
              </a:rPr>
              <a:t>Anna Czupryna</a:t>
            </a:r>
            <a:r>
              <a:rPr lang="en-US" sz="2300" b="1" baseline="30000" dirty="0">
                <a:solidFill>
                  <a:srgbClr val="000000"/>
                </a:solidFill>
                <a:latin typeface="Calibri" pitchFamily="34" charset="0"/>
                <a:cs typeface="Calibri" pitchFamily="34" charset="0"/>
              </a:rPr>
              <a:t>1,2</a:t>
            </a:r>
            <a:r>
              <a:rPr lang="en-US" sz="2300" b="1" dirty="0">
                <a:solidFill>
                  <a:srgbClr val="000000"/>
                </a:solidFill>
                <a:latin typeface="Calibri" pitchFamily="34" charset="0"/>
                <a:cs typeface="Calibri" pitchFamily="34" charset="0"/>
              </a:rPr>
              <a:t>, Lisa Faust</a:t>
            </a:r>
            <a:r>
              <a:rPr lang="en-US" sz="2300" b="1" baseline="30000" dirty="0">
                <a:solidFill>
                  <a:srgbClr val="000000"/>
                </a:solidFill>
                <a:latin typeface="Calibri" pitchFamily="34" charset="0"/>
                <a:cs typeface="Calibri" pitchFamily="34" charset="0"/>
              </a:rPr>
              <a:t>1,2 </a:t>
            </a:r>
            <a:r>
              <a:rPr lang="en-US" sz="2300" b="1" dirty="0">
                <a:solidFill>
                  <a:srgbClr val="000000"/>
                </a:solidFill>
                <a:latin typeface="Calibri" pitchFamily="34" charset="0"/>
                <a:cs typeface="Calibri" pitchFamily="34" charset="0"/>
              </a:rPr>
              <a:t>, Joel Brown</a:t>
            </a:r>
            <a:r>
              <a:rPr lang="en-US" sz="2300" b="1" baseline="30000" dirty="0">
                <a:solidFill>
                  <a:srgbClr val="000000"/>
                </a:solidFill>
                <a:latin typeface="Calibri" pitchFamily="34" charset="0"/>
                <a:cs typeface="Calibri" pitchFamily="34" charset="0"/>
              </a:rPr>
              <a:t>2</a:t>
            </a:r>
            <a:r>
              <a:rPr lang="en-US" sz="2300" b="1" dirty="0">
                <a:solidFill>
                  <a:srgbClr val="000000"/>
                </a:solidFill>
                <a:latin typeface="Calibri" pitchFamily="34" charset="0"/>
                <a:cs typeface="Calibri" pitchFamily="34" charset="0"/>
              </a:rPr>
              <a:t>, </a:t>
            </a:r>
          </a:p>
          <a:p>
            <a:pPr algn="ctr"/>
            <a:r>
              <a:rPr lang="en-US" sz="2300" b="1" dirty="0" err="1">
                <a:solidFill>
                  <a:srgbClr val="000000"/>
                </a:solidFill>
                <a:latin typeface="Calibri" pitchFamily="34" charset="0"/>
                <a:cs typeface="Calibri" pitchFamily="34" charset="0"/>
              </a:rPr>
              <a:t>Machunde</a:t>
            </a:r>
            <a:r>
              <a:rPr lang="en-US" sz="2300" b="1" dirty="0">
                <a:solidFill>
                  <a:srgbClr val="000000"/>
                </a:solidFill>
                <a:latin typeface="Calibri" pitchFamily="34" charset="0"/>
                <a:cs typeface="Calibri" pitchFamily="34" charset="0"/>
              </a:rPr>
              <a:t> Bigambo</a:t>
            </a:r>
            <a:r>
              <a:rPr lang="en-US" sz="2300" b="1" baseline="30000" dirty="0">
                <a:solidFill>
                  <a:srgbClr val="000000"/>
                </a:solidFill>
                <a:latin typeface="Calibri" pitchFamily="34" charset="0"/>
                <a:cs typeface="Calibri" pitchFamily="34" charset="0"/>
              </a:rPr>
              <a:t>1</a:t>
            </a:r>
            <a:r>
              <a:rPr lang="en-US" sz="2300" b="1" dirty="0">
                <a:solidFill>
                  <a:srgbClr val="000000"/>
                </a:solidFill>
                <a:latin typeface="Calibri" pitchFamily="34" charset="0"/>
                <a:cs typeface="Calibri" pitchFamily="34" charset="0"/>
              </a:rPr>
              <a:t>, </a:t>
            </a:r>
            <a:r>
              <a:rPr lang="en-US" sz="2300" b="1" dirty="0" err="1">
                <a:solidFill>
                  <a:srgbClr val="000000"/>
                </a:solidFill>
                <a:latin typeface="Calibri" pitchFamily="34" charset="0"/>
                <a:cs typeface="Calibri" pitchFamily="34" charset="0"/>
              </a:rPr>
              <a:t>Supriya</a:t>
            </a:r>
            <a:r>
              <a:rPr lang="en-US" sz="2300" b="1" dirty="0">
                <a:solidFill>
                  <a:srgbClr val="000000"/>
                </a:solidFill>
                <a:latin typeface="Calibri" pitchFamily="34" charset="0"/>
                <a:cs typeface="Calibri" pitchFamily="34" charset="0"/>
              </a:rPr>
              <a:t> Mehta</a:t>
            </a:r>
            <a:r>
              <a:rPr lang="en-US" sz="2300" b="1" baseline="30000" dirty="0">
                <a:solidFill>
                  <a:srgbClr val="000000"/>
                </a:solidFill>
                <a:latin typeface="Calibri" pitchFamily="34" charset="0"/>
                <a:cs typeface="Calibri" pitchFamily="34" charset="0"/>
              </a:rPr>
              <a:t>2</a:t>
            </a:r>
            <a:endParaRPr lang="en-US" sz="2300" b="1" dirty="0">
              <a:solidFill>
                <a:srgbClr val="000000"/>
              </a:solidFill>
              <a:latin typeface="Calibri" pitchFamily="34" charset="0"/>
              <a:cs typeface="Calibri" pitchFamily="34" charset="0"/>
            </a:endParaRPr>
          </a:p>
          <a:p>
            <a:pPr algn="ctr"/>
            <a:r>
              <a:rPr lang="en-US" sz="1600" b="1" baseline="30000" dirty="0">
                <a:solidFill>
                  <a:srgbClr val="000000"/>
                </a:solidFill>
                <a:latin typeface="Calibri" pitchFamily="34" charset="0"/>
                <a:cs typeface="Calibri" pitchFamily="34" charset="0"/>
              </a:rPr>
              <a:t>1</a:t>
            </a:r>
            <a:r>
              <a:rPr lang="en-US" sz="1600" b="1" dirty="0">
                <a:solidFill>
                  <a:srgbClr val="000000"/>
                </a:solidFill>
                <a:latin typeface="Calibri" pitchFamily="34" charset="0"/>
                <a:cs typeface="Calibri" pitchFamily="34" charset="0"/>
              </a:rPr>
              <a:t> Lincoln Park Zoo, Chicago, USA          </a:t>
            </a:r>
            <a:r>
              <a:rPr lang="en-US" sz="1600" b="1" baseline="30000" dirty="0">
                <a:solidFill>
                  <a:srgbClr val="000000"/>
                </a:solidFill>
                <a:latin typeface="Calibri" pitchFamily="34" charset="0"/>
                <a:cs typeface="Calibri" pitchFamily="34" charset="0"/>
              </a:rPr>
              <a:t>2</a:t>
            </a:r>
            <a:r>
              <a:rPr lang="en-US" sz="1600" b="1" dirty="0">
                <a:solidFill>
                  <a:srgbClr val="000000"/>
                </a:solidFill>
                <a:latin typeface="Calibri" pitchFamily="34" charset="0"/>
                <a:cs typeface="Calibri" pitchFamily="34" charset="0"/>
              </a:rPr>
              <a:t> University of Illinois at Chicago, USA</a:t>
            </a:r>
          </a:p>
        </p:txBody>
      </p:sp>
    </p:spTree>
    <p:extLst>
      <p:ext uri="{BB962C8B-B14F-4D97-AF65-F5344CB8AC3E}">
        <p14:creationId xmlns:p14="http://schemas.microsoft.com/office/powerpoint/2010/main" val="38860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1" y="-57150"/>
            <a:ext cx="8991600" cy="857250"/>
          </a:xfrm>
        </p:spPr>
        <p:txBody>
          <a:bodyPr>
            <a:normAutofit/>
          </a:bodyPr>
          <a:lstStyle/>
          <a:p>
            <a:r>
              <a:rPr lang="en-US" b="1" dirty="0"/>
              <a:t>Methods: Health assessments</a:t>
            </a:r>
          </a:p>
        </p:txBody>
      </p:sp>
      <p:pic>
        <p:nvPicPr>
          <p:cNvPr id="1027" name="Picture 3" descr="C:\Users\Anna\Desktop\Dog stuff 2011\DSCN206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599" y="2857500"/>
            <a:ext cx="3466307" cy="20285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Anna\Desktop\Dog stuff 2011\DSCN992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728663"/>
            <a:ext cx="3441435" cy="20145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descr="C:\Users\Anna\Desktop\My Pictures\Best of Africa 2010\data collection\DSCN323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2557463"/>
            <a:ext cx="4114801" cy="2230496"/>
          </a:xfrm>
          <a:prstGeom prst="rect">
            <a:avLst/>
          </a:prstGeom>
          <a:noFill/>
          <a:ln>
            <a:solidFill>
              <a:schemeClr val="tx1"/>
            </a:solidFill>
          </a:ln>
        </p:spPr>
      </p:pic>
      <p:sp>
        <p:nvSpPr>
          <p:cNvPr id="18" name="Content Placeholder 11"/>
          <p:cNvSpPr txBox="1">
            <a:spLocks/>
          </p:cNvSpPr>
          <p:nvPr/>
        </p:nvSpPr>
        <p:spPr>
          <a:xfrm>
            <a:off x="545836" y="728663"/>
            <a:ext cx="4495801"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Body condition </a:t>
            </a:r>
          </a:p>
          <a:p>
            <a:r>
              <a:rPr lang="en-US" dirty="0"/>
              <a:t>Fecal endocrinology</a:t>
            </a:r>
          </a:p>
          <a:p>
            <a:r>
              <a:rPr lang="en-US" dirty="0"/>
              <a:t>Presence of fleas/ticks</a:t>
            </a:r>
          </a:p>
          <a:p>
            <a:endParaRPr lang="en-US" dirty="0"/>
          </a:p>
        </p:txBody>
      </p:sp>
      <p:pic>
        <p:nvPicPr>
          <p:cNvPr id="9" name="Picture 4" descr="C:\Users\Anna\Desktop\My Pictures\Africa 2010\Bariadi\DSCN4256.JPG"/>
          <p:cNvPicPr>
            <a:picLocks noGrp="1" noChangeAspect="1" noChangeArrowheads="1"/>
          </p:cNvPicPr>
          <p:nvPr>
            <p:ph idx="1"/>
          </p:nvPr>
        </p:nvPicPr>
        <p:blipFill>
          <a:blip r:embed="rId6" cstate="screen">
            <a:extLst>
              <a:ext uri="{28A0092B-C50C-407E-A947-70E740481C1C}">
                <a14:useLocalDpi xmlns:a14="http://schemas.microsoft.com/office/drawing/2010/main"/>
              </a:ext>
            </a:extLst>
          </a:blip>
          <a:srcRect/>
          <a:stretch>
            <a:fillRect/>
          </a:stretch>
        </p:blipFill>
        <p:spPr bwMode="auto">
          <a:xfrm>
            <a:off x="3245072" y="3853859"/>
            <a:ext cx="1765035" cy="1061042"/>
          </a:xfrm>
          <a:prstGeom prst="rect">
            <a:avLst/>
          </a:prstGeom>
          <a:noFill/>
          <a:ln>
            <a:solidFill>
              <a:schemeClr val="tx1"/>
            </a:solidFill>
          </a:ln>
        </p:spPr>
      </p:pic>
    </p:spTree>
    <p:extLst>
      <p:ext uri="{BB962C8B-B14F-4D97-AF65-F5344CB8AC3E}">
        <p14:creationId xmlns:p14="http://schemas.microsoft.com/office/powerpoint/2010/main" val="425519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8686800" cy="685800"/>
          </a:xfrm>
        </p:spPr>
        <p:txBody>
          <a:bodyPr>
            <a:normAutofit fontScale="90000"/>
          </a:bodyPr>
          <a:lstStyle/>
          <a:p>
            <a:r>
              <a:rPr lang="en-US" b="1" dirty="0"/>
              <a:t>Methods: Household questionnaires</a:t>
            </a:r>
          </a:p>
        </p:txBody>
      </p:sp>
      <p:sp>
        <p:nvSpPr>
          <p:cNvPr id="3" name="Content Placeholder 2"/>
          <p:cNvSpPr>
            <a:spLocks noGrp="1"/>
          </p:cNvSpPr>
          <p:nvPr>
            <p:ph idx="1"/>
          </p:nvPr>
        </p:nvSpPr>
        <p:spPr>
          <a:xfrm>
            <a:off x="685799" y="656818"/>
            <a:ext cx="4800601" cy="1800632"/>
          </a:xfrm>
        </p:spPr>
        <p:txBody>
          <a:bodyPr>
            <a:normAutofit fontScale="85000" lnSpcReduction="20000"/>
          </a:bodyPr>
          <a:lstStyle/>
          <a:p>
            <a:r>
              <a:rPr lang="en-US" dirty="0"/>
              <a:t>Dog demography </a:t>
            </a:r>
          </a:p>
          <a:p>
            <a:r>
              <a:rPr lang="en-US" dirty="0"/>
              <a:t>Household characteristics</a:t>
            </a:r>
          </a:p>
          <a:p>
            <a:r>
              <a:rPr lang="en-US" dirty="0"/>
              <a:t>Dog ownership practices</a:t>
            </a:r>
          </a:p>
          <a:p>
            <a:r>
              <a:rPr lang="en-US" dirty="0"/>
              <a:t>Village census</a:t>
            </a:r>
          </a:p>
          <a:p>
            <a:pPr algn="ctr">
              <a:buNone/>
            </a:pPr>
            <a:endParaRPr lang="en-US" dirty="0"/>
          </a:p>
        </p:txBody>
      </p:sp>
      <p:pic>
        <p:nvPicPr>
          <p:cNvPr id="5" name="Picture 2" descr="C:\Users\Anna\Desktop\My Pictures\Africa 2010\Best of Africa 2010\data collection\DSCN714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2419350"/>
            <a:ext cx="4114796" cy="2637360"/>
          </a:xfrm>
          <a:prstGeom prst="rect">
            <a:avLst/>
          </a:prstGeom>
          <a:noFill/>
          <a:ln>
            <a:solidFill>
              <a:schemeClr val="tx1"/>
            </a:solidFill>
          </a:ln>
        </p:spPr>
      </p:pic>
      <p:pic>
        <p:nvPicPr>
          <p:cNvPr id="7" name="Picture 2" descr="C:\Users\Anna\Desktop\Africa 2013 stuff\DSCN340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29200" y="895350"/>
            <a:ext cx="3643952" cy="40757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7150"/>
            <a:ext cx="8229600" cy="857250"/>
          </a:xfrm>
        </p:spPr>
        <p:txBody>
          <a:bodyPr>
            <a:normAutofit/>
          </a:bodyPr>
          <a:lstStyle/>
          <a:p>
            <a:r>
              <a:rPr lang="en-US" sz="3600" b="1" dirty="0"/>
              <a:t>Results: Original sample size 2010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9531168"/>
              </p:ext>
            </p:extLst>
          </p:nvPr>
        </p:nvGraphicFramePr>
        <p:xfrm>
          <a:off x="320568" y="971610"/>
          <a:ext cx="8283056" cy="3354852"/>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20000"/>
                    </a:ext>
                  </a:extLst>
                </a:gridCol>
                <a:gridCol w="1123127">
                  <a:extLst>
                    <a:ext uri="{9D8B030D-6E8A-4147-A177-3AD203B41FA5}">
                      <a16:colId xmlns:a16="http://schemas.microsoft.com/office/drawing/2014/main" val="20001"/>
                    </a:ext>
                  </a:extLst>
                </a:gridCol>
                <a:gridCol w="1123127">
                  <a:extLst>
                    <a:ext uri="{9D8B030D-6E8A-4147-A177-3AD203B41FA5}">
                      <a16:colId xmlns:a16="http://schemas.microsoft.com/office/drawing/2014/main" val="20002"/>
                    </a:ext>
                  </a:extLst>
                </a:gridCol>
                <a:gridCol w="1333713">
                  <a:extLst>
                    <a:ext uri="{9D8B030D-6E8A-4147-A177-3AD203B41FA5}">
                      <a16:colId xmlns:a16="http://schemas.microsoft.com/office/drawing/2014/main" val="20003"/>
                    </a:ext>
                  </a:extLst>
                </a:gridCol>
                <a:gridCol w="1263517">
                  <a:extLst>
                    <a:ext uri="{9D8B030D-6E8A-4147-A177-3AD203B41FA5}">
                      <a16:colId xmlns:a16="http://schemas.microsoft.com/office/drawing/2014/main" val="20004"/>
                    </a:ext>
                  </a:extLst>
                </a:gridCol>
                <a:gridCol w="982733">
                  <a:extLst>
                    <a:ext uri="{9D8B030D-6E8A-4147-A177-3AD203B41FA5}">
                      <a16:colId xmlns:a16="http://schemas.microsoft.com/office/drawing/2014/main" val="20005"/>
                    </a:ext>
                  </a:extLst>
                </a:gridCol>
              </a:tblGrid>
              <a:tr h="359396">
                <a:tc>
                  <a:txBody>
                    <a:bodyPr/>
                    <a:lstStyle/>
                    <a:p>
                      <a:endParaRPr lang="en-US" sz="2100" dirty="0"/>
                    </a:p>
                  </a:txBody>
                  <a:tcPr marT="34290" marB="34290"/>
                </a:tc>
                <a:tc>
                  <a:txBody>
                    <a:bodyPr/>
                    <a:lstStyle/>
                    <a:p>
                      <a:r>
                        <a:rPr lang="en-US" sz="2000" dirty="0" err="1"/>
                        <a:t>Buyubi</a:t>
                      </a:r>
                      <a:endParaRPr lang="en-US" sz="2000" dirty="0"/>
                    </a:p>
                  </a:txBody>
                  <a:tcPr marT="34290" marB="34290"/>
                </a:tc>
                <a:tc>
                  <a:txBody>
                    <a:bodyPr/>
                    <a:lstStyle/>
                    <a:p>
                      <a:r>
                        <a:rPr lang="en-US" sz="2000" dirty="0" err="1"/>
                        <a:t>Iyogelo</a:t>
                      </a:r>
                      <a:endParaRPr lang="en-US" sz="2000" dirty="0"/>
                    </a:p>
                  </a:txBody>
                  <a:tcPr marT="34290" marB="34290"/>
                </a:tc>
                <a:tc>
                  <a:txBody>
                    <a:bodyPr/>
                    <a:lstStyle/>
                    <a:p>
                      <a:r>
                        <a:rPr lang="en-US" sz="2000" dirty="0" err="1"/>
                        <a:t>Nangale</a:t>
                      </a:r>
                      <a:endParaRPr lang="en-US" sz="2000" dirty="0"/>
                    </a:p>
                  </a:txBody>
                  <a:tcPr marT="34290" marB="34290"/>
                </a:tc>
                <a:tc>
                  <a:txBody>
                    <a:bodyPr/>
                    <a:lstStyle/>
                    <a:p>
                      <a:r>
                        <a:rPr lang="en-US" sz="2000" dirty="0" err="1"/>
                        <a:t>Sanungu</a:t>
                      </a:r>
                      <a:endParaRPr lang="en-US" sz="2000" dirty="0"/>
                    </a:p>
                  </a:txBody>
                  <a:tcPr marT="34290" marB="34290"/>
                </a:tc>
                <a:tc>
                  <a:txBody>
                    <a:bodyPr/>
                    <a:lstStyle/>
                    <a:p>
                      <a:r>
                        <a:rPr lang="en-US" sz="2000" dirty="0"/>
                        <a:t>Mean</a:t>
                      </a:r>
                    </a:p>
                  </a:txBody>
                  <a:tcPr marT="34290" marB="34290">
                    <a:solidFill>
                      <a:schemeClr val="tx2">
                        <a:lumMod val="60000"/>
                        <a:lumOff val="40000"/>
                      </a:schemeClr>
                    </a:solidFill>
                  </a:tcPr>
                </a:tc>
                <a:extLst>
                  <a:ext uri="{0D108BD9-81ED-4DB2-BD59-A6C34878D82A}">
                    <a16:rowId xmlns:a16="http://schemas.microsoft.com/office/drawing/2014/main" val="10000"/>
                  </a:ext>
                </a:extLst>
              </a:tr>
              <a:tr h="427976">
                <a:tc>
                  <a:txBody>
                    <a:bodyPr/>
                    <a:lstStyle/>
                    <a:p>
                      <a:r>
                        <a:rPr lang="en-US" sz="2000" b="1" i="0" dirty="0"/>
                        <a:t>Total households</a:t>
                      </a:r>
                    </a:p>
                  </a:txBody>
                  <a:tcPr marT="34290" marB="34290"/>
                </a:tc>
                <a:tc>
                  <a:txBody>
                    <a:bodyPr/>
                    <a:lstStyle/>
                    <a:p>
                      <a:pPr algn="ctr"/>
                      <a:r>
                        <a:rPr lang="en-US" sz="2100" dirty="0"/>
                        <a:t>555</a:t>
                      </a:r>
                    </a:p>
                  </a:txBody>
                  <a:tcPr marT="34290" marB="34290"/>
                </a:tc>
                <a:tc>
                  <a:txBody>
                    <a:bodyPr/>
                    <a:lstStyle/>
                    <a:p>
                      <a:pPr algn="ctr"/>
                      <a:r>
                        <a:rPr lang="en-US" sz="2100" dirty="0"/>
                        <a:t>494</a:t>
                      </a:r>
                    </a:p>
                  </a:txBody>
                  <a:tcPr marT="34290" marB="34290"/>
                </a:tc>
                <a:tc>
                  <a:txBody>
                    <a:bodyPr/>
                    <a:lstStyle/>
                    <a:p>
                      <a:pPr algn="ctr"/>
                      <a:r>
                        <a:rPr lang="en-US" sz="2100" dirty="0"/>
                        <a:t>581</a:t>
                      </a:r>
                    </a:p>
                  </a:txBody>
                  <a:tcPr marT="34290" marB="34290"/>
                </a:tc>
                <a:tc>
                  <a:txBody>
                    <a:bodyPr/>
                    <a:lstStyle/>
                    <a:p>
                      <a:pPr algn="ctr"/>
                      <a:r>
                        <a:rPr lang="en-US" sz="2100" dirty="0"/>
                        <a:t>488</a:t>
                      </a:r>
                    </a:p>
                  </a:txBody>
                  <a:tcPr marT="34290" marB="34290"/>
                </a:tc>
                <a:tc>
                  <a:txBody>
                    <a:bodyPr/>
                    <a:lstStyle/>
                    <a:p>
                      <a:pPr algn="ctr"/>
                      <a:r>
                        <a:rPr lang="en-US" sz="2100" b="1" dirty="0"/>
                        <a:t>530</a:t>
                      </a:r>
                    </a:p>
                  </a:txBody>
                  <a:tcPr marT="34290" marB="34290">
                    <a:solidFill>
                      <a:schemeClr val="tx2">
                        <a:lumMod val="40000"/>
                        <a:lumOff val="60000"/>
                      </a:schemeClr>
                    </a:solidFill>
                  </a:tcPr>
                </a:tc>
                <a:extLst>
                  <a:ext uri="{0D108BD9-81ED-4DB2-BD59-A6C34878D82A}">
                    <a16:rowId xmlns:a16="http://schemas.microsoft.com/office/drawing/2014/main" val="10001"/>
                  </a:ext>
                </a:extLst>
              </a:tr>
              <a:tr h="332119">
                <a:tc>
                  <a:txBody>
                    <a:bodyPr/>
                    <a:lstStyle/>
                    <a:p>
                      <a:r>
                        <a:rPr lang="en-US" sz="2000" b="1" i="0" dirty="0"/>
                        <a:t>Total sampled</a:t>
                      </a:r>
                    </a:p>
                  </a:txBody>
                  <a:tcPr marT="34290" marB="34290"/>
                </a:tc>
                <a:tc>
                  <a:txBody>
                    <a:bodyPr/>
                    <a:lstStyle/>
                    <a:p>
                      <a:pPr algn="ctr"/>
                      <a:r>
                        <a:rPr lang="en-US" sz="2100" dirty="0"/>
                        <a:t>114</a:t>
                      </a:r>
                    </a:p>
                  </a:txBody>
                  <a:tcPr marT="34290" marB="34290"/>
                </a:tc>
                <a:tc>
                  <a:txBody>
                    <a:bodyPr/>
                    <a:lstStyle/>
                    <a:p>
                      <a:pPr algn="ctr"/>
                      <a:r>
                        <a:rPr lang="en-US" sz="2100" dirty="0"/>
                        <a:t>101</a:t>
                      </a:r>
                    </a:p>
                  </a:txBody>
                  <a:tcPr marT="34290" marB="34290"/>
                </a:tc>
                <a:tc>
                  <a:txBody>
                    <a:bodyPr/>
                    <a:lstStyle/>
                    <a:p>
                      <a:pPr algn="ctr"/>
                      <a:r>
                        <a:rPr lang="en-US" sz="2100" dirty="0"/>
                        <a:t>98</a:t>
                      </a:r>
                    </a:p>
                  </a:txBody>
                  <a:tcPr marT="34290" marB="34290"/>
                </a:tc>
                <a:tc>
                  <a:txBody>
                    <a:bodyPr/>
                    <a:lstStyle/>
                    <a:p>
                      <a:pPr algn="ctr"/>
                      <a:r>
                        <a:rPr lang="en-US" sz="2100" dirty="0"/>
                        <a:t>107</a:t>
                      </a:r>
                    </a:p>
                  </a:txBody>
                  <a:tcPr marT="34290" marB="34290"/>
                </a:tc>
                <a:tc>
                  <a:txBody>
                    <a:bodyPr/>
                    <a:lstStyle/>
                    <a:p>
                      <a:pPr algn="ctr"/>
                      <a:r>
                        <a:rPr lang="en-US" sz="2100" b="1" dirty="0"/>
                        <a:t>105</a:t>
                      </a:r>
                    </a:p>
                  </a:txBody>
                  <a:tcPr marT="34290" marB="34290">
                    <a:solidFill>
                      <a:schemeClr val="tx2">
                        <a:lumMod val="40000"/>
                        <a:lumOff val="60000"/>
                      </a:schemeClr>
                    </a:solidFill>
                  </a:tcPr>
                </a:tc>
                <a:extLst>
                  <a:ext uri="{0D108BD9-81ED-4DB2-BD59-A6C34878D82A}">
                    <a16:rowId xmlns:a16="http://schemas.microsoft.com/office/drawing/2014/main" val="10002"/>
                  </a:ext>
                </a:extLst>
              </a:tr>
              <a:tr h="332119">
                <a:tc>
                  <a:txBody>
                    <a:bodyPr/>
                    <a:lstStyle/>
                    <a:p>
                      <a:r>
                        <a:rPr lang="en-US" sz="2000" b="1" i="0" dirty="0"/>
                        <a:t>% </a:t>
                      </a:r>
                      <a:r>
                        <a:rPr lang="en-US" sz="2000" b="1" i="0" dirty="0" err="1"/>
                        <a:t>hh</a:t>
                      </a:r>
                      <a:r>
                        <a:rPr lang="en-US" sz="2000" b="1" i="0" dirty="0"/>
                        <a:t> sampled</a:t>
                      </a:r>
                    </a:p>
                  </a:txBody>
                  <a:tcPr marT="34290" marB="34290"/>
                </a:tc>
                <a:tc>
                  <a:txBody>
                    <a:bodyPr/>
                    <a:lstStyle/>
                    <a:p>
                      <a:pPr algn="ctr"/>
                      <a:r>
                        <a:rPr lang="en-US" sz="2100" dirty="0"/>
                        <a:t>21%</a:t>
                      </a:r>
                    </a:p>
                  </a:txBody>
                  <a:tcPr marT="34290" marB="34290"/>
                </a:tc>
                <a:tc>
                  <a:txBody>
                    <a:bodyPr/>
                    <a:lstStyle/>
                    <a:p>
                      <a:pPr algn="ctr"/>
                      <a:r>
                        <a:rPr lang="en-US" sz="2100" dirty="0"/>
                        <a:t>20%</a:t>
                      </a:r>
                    </a:p>
                  </a:txBody>
                  <a:tcPr marT="34290" marB="34290"/>
                </a:tc>
                <a:tc>
                  <a:txBody>
                    <a:bodyPr/>
                    <a:lstStyle/>
                    <a:p>
                      <a:pPr algn="ctr"/>
                      <a:r>
                        <a:rPr lang="en-US" sz="2100" dirty="0"/>
                        <a:t>17%</a:t>
                      </a:r>
                    </a:p>
                  </a:txBody>
                  <a:tcPr marT="34290" marB="34290"/>
                </a:tc>
                <a:tc>
                  <a:txBody>
                    <a:bodyPr/>
                    <a:lstStyle/>
                    <a:p>
                      <a:pPr algn="ctr"/>
                      <a:r>
                        <a:rPr lang="en-US" sz="2100" dirty="0"/>
                        <a:t>22%</a:t>
                      </a:r>
                    </a:p>
                  </a:txBody>
                  <a:tcPr marT="34290" marB="34290"/>
                </a:tc>
                <a:tc>
                  <a:txBody>
                    <a:bodyPr/>
                    <a:lstStyle/>
                    <a:p>
                      <a:pPr algn="ctr"/>
                      <a:r>
                        <a:rPr lang="en-US" sz="2100" b="1" dirty="0"/>
                        <a:t>20%</a:t>
                      </a:r>
                    </a:p>
                  </a:txBody>
                  <a:tcPr marT="34290" marB="34290">
                    <a:solidFill>
                      <a:schemeClr val="tx2">
                        <a:lumMod val="40000"/>
                        <a:lumOff val="60000"/>
                      </a:schemeClr>
                    </a:solidFill>
                  </a:tcPr>
                </a:tc>
                <a:extLst>
                  <a:ext uri="{0D108BD9-81ED-4DB2-BD59-A6C34878D82A}">
                    <a16:rowId xmlns:a16="http://schemas.microsoft.com/office/drawing/2014/main" val="10003"/>
                  </a:ext>
                </a:extLst>
              </a:tr>
              <a:tr h="404196">
                <a:tc>
                  <a:txBody>
                    <a:bodyPr/>
                    <a:lstStyle/>
                    <a:p>
                      <a:r>
                        <a:rPr lang="en-US" sz="2000" b="1" i="0" dirty="0"/>
                        <a:t>Total people</a:t>
                      </a:r>
                    </a:p>
                  </a:txBody>
                  <a:tcPr marT="34290" marB="34290"/>
                </a:tc>
                <a:tc>
                  <a:txBody>
                    <a:bodyPr/>
                    <a:lstStyle/>
                    <a:p>
                      <a:pPr algn="ctr"/>
                      <a:r>
                        <a:rPr lang="en-US" sz="2100" dirty="0"/>
                        <a:t>4,285</a:t>
                      </a:r>
                    </a:p>
                  </a:txBody>
                  <a:tcPr marT="34290" marB="34290"/>
                </a:tc>
                <a:tc>
                  <a:txBody>
                    <a:bodyPr/>
                    <a:lstStyle/>
                    <a:p>
                      <a:pPr algn="ctr"/>
                      <a:r>
                        <a:rPr lang="en-US" sz="2100" dirty="0"/>
                        <a:t>3,077</a:t>
                      </a:r>
                    </a:p>
                  </a:txBody>
                  <a:tcPr marT="34290" marB="34290"/>
                </a:tc>
                <a:tc>
                  <a:txBody>
                    <a:bodyPr/>
                    <a:lstStyle/>
                    <a:p>
                      <a:pPr algn="ctr"/>
                      <a:r>
                        <a:rPr lang="en-US" sz="2100" dirty="0"/>
                        <a:t>5,148</a:t>
                      </a:r>
                    </a:p>
                  </a:txBody>
                  <a:tcPr marT="34290" marB="34290"/>
                </a:tc>
                <a:tc>
                  <a:txBody>
                    <a:bodyPr/>
                    <a:lstStyle/>
                    <a:p>
                      <a:pPr algn="ctr"/>
                      <a:r>
                        <a:rPr lang="en-US" sz="2100" dirty="0"/>
                        <a:t>3,760</a:t>
                      </a:r>
                    </a:p>
                  </a:txBody>
                  <a:tcPr marT="34290" marB="34290"/>
                </a:tc>
                <a:tc>
                  <a:txBody>
                    <a:bodyPr/>
                    <a:lstStyle/>
                    <a:p>
                      <a:pPr algn="ctr"/>
                      <a:r>
                        <a:rPr lang="en-US" sz="2100" b="1" dirty="0"/>
                        <a:t>4,068</a:t>
                      </a:r>
                    </a:p>
                  </a:txBody>
                  <a:tcPr marT="34290" marB="34290">
                    <a:solidFill>
                      <a:schemeClr val="tx2">
                        <a:lumMod val="40000"/>
                        <a:lumOff val="60000"/>
                      </a:schemeClr>
                    </a:solidFill>
                  </a:tcPr>
                </a:tc>
                <a:extLst>
                  <a:ext uri="{0D108BD9-81ED-4DB2-BD59-A6C34878D82A}">
                    <a16:rowId xmlns:a16="http://schemas.microsoft.com/office/drawing/2014/main" val="10004"/>
                  </a:ext>
                </a:extLst>
              </a:tr>
              <a:tr h="332119">
                <a:tc>
                  <a:txBody>
                    <a:bodyPr/>
                    <a:lstStyle/>
                    <a:p>
                      <a:r>
                        <a:rPr lang="en-US" sz="2000" b="1" i="0" dirty="0"/>
                        <a:t>Total</a:t>
                      </a:r>
                      <a:r>
                        <a:rPr lang="en-US" sz="2000" b="1" i="0" baseline="0" dirty="0"/>
                        <a:t> dogs </a:t>
                      </a:r>
                      <a:endParaRPr lang="en-US" sz="2000" b="1" i="0" dirty="0"/>
                    </a:p>
                  </a:txBody>
                  <a:tcPr marT="34290" marB="34290"/>
                </a:tc>
                <a:tc>
                  <a:txBody>
                    <a:bodyPr/>
                    <a:lstStyle/>
                    <a:p>
                      <a:pPr algn="ctr"/>
                      <a:r>
                        <a:rPr lang="en-US" sz="2100" dirty="0"/>
                        <a:t>520</a:t>
                      </a:r>
                    </a:p>
                  </a:txBody>
                  <a:tcPr marT="34290" marB="34290"/>
                </a:tc>
                <a:tc>
                  <a:txBody>
                    <a:bodyPr/>
                    <a:lstStyle/>
                    <a:p>
                      <a:pPr algn="ctr"/>
                      <a:r>
                        <a:rPr lang="en-US" sz="2100" dirty="0"/>
                        <a:t>421</a:t>
                      </a:r>
                    </a:p>
                  </a:txBody>
                  <a:tcPr marT="34290" marB="34290"/>
                </a:tc>
                <a:tc>
                  <a:txBody>
                    <a:bodyPr/>
                    <a:lstStyle/>
                    <a:p>
                      <a:pPr algn="ctr"/>
                      <a:r>
                        <a:rPr lang="en-US" sz="2100" dirty="0"/>
                        <a:t>569</a:t>
                      </a:r>
                    </a:p>
                  </a:txBody>
                  <a:tcPr marT="34290" marB="34290"/>
                </a:tc>
                <a:tc>
                  <a:txBody>
                    <a:bodyPr/>
                    <a:lstStyle/>
                    <a:p>
                      <a:pPr algn="ctr"/>
                      <a:r>
                        <a:rPr lang="en-US" sz="2100" dirty="0"/>
                        <a:t>506</a:t>
                      </a:r>
                    </a:p>
                  </a:txBody>
                  <a:tcPr marT="34290" marB="34290"/>
                </a:tc>
                <a:tc>
                  <a:txBody>
                    <a:bodyPr/>
                    <a:lstStyle/>
                    <a:p>
                      <a:pPr algn="ctr"/>
                      <a:r>
                        <a:rPr lang="en-US" sz="2100" b="1" dirty="0"/>
                        <a:t>504</a:t>
                      </a:r>
                    </a:p>
                  </a:txBody>
                  <a:tcPr marT="34290" marB="34290">
                    <a:solidFill>
                      <a:schemeClr val="tx2">
                        <a:lumMod val="40000"/>
                        <a:lumOff val="60000"/>
                      </a:schemeClr>
                    </a:solidFill>
                  </a:tcPr>
                </a:tc>
                <a:extLst>
                  <a:ext uri="{0D108BD9-81ED-4DB2-BD59-A6C34878D82A}">
                    <a16:rowId xmlns:a16="http://schemas.microsoft.com/office/drawing/2014/main" val="10005"/>
                  </a:ext>
                </a:extLst>
              </a:tr>
              <a:tr h="327943">
                <a:tc>
                  <a:txBody>
                    <a:bodyPr/>
                    <a:lstStyle/>
                    <a:p>
                      <a:r>
                        <a:rPr lang="en-US" sz="2000" b="1" i="0" dirty="0"/>
                        <a:t>Total </a:t>
                      </a:r>
                      <a:r>
                        <a:rPr lang="en-US" sz="2000" b="1" i="0" baseline="0" dirty="0"/>
                        <a:t>enrolled</a:t>
                      </a:r>
                      <a:endParaRPr lang="en-US" sz="2000" b="1" i="0" dirty="0"/>
                    </a:p>
                  </a:txBody>
                  <a:tcPr marT="34290" marB="34290"/>
                </a:tc>
                <a:tc>
                  <a:txBody>
                    <a:bodyPr/>
                    <a:lstStyle/>
                    <a:p>
                      <a:pPr algn="ctr"/>
                      <a:r>
                        <a:rPr lang="en-US" sz="2100" dirty="0"/>
                        <a:t>320</a:t>
                      </a:r>
                    </a:p>
                  </a:txBody>
                  <a:tcPr marT="34290" marB="34290"/>
                </a:tc>
                <a:tc>
                  <a:txBody>
                    <a:bodyPr/>
                    <a:lstStyle/>
                    <a:p>
                      <a:pPr algn="ctr"/>
                      <a:r>
                        <a:rPr lang="en-US" sz="2100" dirty="0"/>
                        <a:t>307</a:t>
                      </a:r>
                    </a:p>
                  </a:txBody>
                  <a:tcPr marT="34290" marB="34290"/>
                </a:tc>
                <a:tc>
                  <a:txBody>
                    <a:bodyPr/>
                    <a:lstStyle/>
                    <a:p>
                      <a:pPr algn="ctr"/>
                      <a:r>
                        <a:rPr lang="en-US" sz="2100" dirty="0"/>
                        <a:t>316</a:t>
                      </a:r>
                    </a:p>
                  </a:txBody>
                  <a:tcPr marT="34290" marB="34290"/>
                </a:tc>
                <a:tc>
                  <a:txBody>
                    <a:bodyPr/>
                    <a:lstStyle/>
                    <a:p>
                      <a:pPr algn="ctr"/>
                      <a:r>
                        <a:rPr lang="en-US" sz="2100" dirty="0"/>
                        <a:t>300</a:t>
                      </a:r>
                    </a:p>
                  </a:txBody>
                  <a:tcPr marT="34290" marB="34290"/>
                </a:tc>
                <a:tc>
                  <a:txBody>
                    <a:bodyPr/>
                    <a:lstStyle/>
                    <a:p>
                      <a:pPr algn="ctr"/>
                      <a:r>
                        <a:rPr lang="en-US" sz="2100" b="1" dirty="0"/>
                        <a:t>311</a:t>
                      </a:r>
                    </a:p>
                  </a:txBody>
                  <a:tcPr marT="34290" marB="34290">
                    <a:solidFill>
                      <a:schemeClr val="tx2">
                        <a:lumMod val="40000"/>
                        <a:lumOff val="60000"/>
                      </a:schemeClr>
                    </a:solidFill>
                  </a:tcPr>
                </a:tc>
                <a:extLst>
                  <a:ext uri="{0D108BD9-81ED-4DB2-BD59-A6C34878D82A}">
                    <a16:rowId xmlns:a16="http://schemas.microsoft.com/office/drawing/2014/main" val="10006"/>
                  </a:ext>
                </a:extLst>
              </a:tr>
              <a:tr h="579580">
                <a:tc>
                  <a:txBody>
                    <a:bodyPr/>
                    <a:lstStyle/>
                    <a:p>
                      <a:r>
                        <a:rPr lang="en-US" sz="2000" b="1" i="0" dirty="0"/>
                        <a:t>% dogs enrolled</a:t>
                      </a:r>
                    </a:p>
                  </a:txBody>
                  <a:tcPr marT="34290" marB="34290"/>
                </a:tc>
                <a:tc>
                  <a:txBody>
                    <a:bodyPr/>
                    <a:lstStyle/>
                    <a:p>
                      <a:pPr algn="ctr"/>
                      <a:r>
                        <a:rPr lang="en-US" sz="2100" dirty="0"/>
                        <a:t>62%</a:t>
                      </a:r>
                    </a:p>
                  </a:txBody>
                  <a:tcPr marT="34290" marB="34290"/>
                </a:tc>
                <a:tc>
                  <a:txBody>
                    <a:bodyPr/>
                    <a:lstStyle/>
                    <a:p>
                      <a:pPr algn="ctr"/>
                      <a:r>
                        <a:rPr lang="en-US" sz="2100" dirty="0"/>
                        <a:t>73%</a:t>
                      </a:r>
                    </a:p>
                  </a:txBody>
                  <a:tcPr marT="34290" marB="34290"/>
                </a:tc>
                <a:tc>
                  <a:txBody>
                    <a:bodyPr/>
                    <a:lstStyle/>
                    <a:p>
                      <a:pPr algn="ctr"/>
                      <a:r>
                        <a:rPr lang="en-US" sz="2100" dirty="0"/>
                        <a:t>56%</a:t>
                      </a:r>
                    </a:p>
                  </a:txBody>
                  <a:tcPr marT="34290" marB="34290"/>
                </a:tc>
                <a:tc>
                  <a:txBody>
                    <a:bodyPr/>
                    <a:lstStyle/>
                    <a:p>
                      <a:pPr algn="ctr"/>
                      <a:r>
                        <a:rPr lang="en-US" sz="2100" dirty="0"/>
                        <a:t>59%</a:t>
                      </a:r>
                    </a:p>
                  </a:txBody>
                  <a:tcPr marT="34290" marB="34290"/>
                </a:tc>
                <a:tc>
                  <a:txBody>
                    <a:bodyPr/>
                    <a:lstStyle/>
                    <a:p>
                      <a:pPr algn="ctr"/>
                      <a:r>
                        <a:rPr lang="en-US" sz="2100" b="1" dirty="0"/>
                        <a:t>63%</a:t>
                      </a:r>
                    </a:p>
                  </a:txBody>
                  <a:tcPr marT="34290" marB="34290">
                    <a:solidFill>
                      <a:schemeClr val="tx2">
                        <a:lumMod val="40000"/>
                        <a:lumOff val="60000"/>
                      </a:schemeClr>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3124199" y="571500"/>
            <a:ext cx="1752601" cy="461665"/>
          </a:xfrm>
          <a:prstGeom prst="rect">
            <a:avLst/>
          </a:prstGeom>
          <a:noFill/>
        </p:spPr>
        <p:txBody>
          <a:bodyPr wrap="square" rtlCol="0">
            <a:spAutoFit/>
          </a:bodyPr>
          <a:lstStyle/>
          <a:p>
            <a:r>
              <a:rPr lang="en-US" sz="2400" b="1" dirty="0"/>
              <a:t>Control</a:t>
            </a:r>
          </a:p>
        </p:txBody>
      </p:sp>
      <p:sp>
        <p:nvSpPr>
          <p:cNvPr id="6" name="TextBox 5"/>
          <p:cNvSpPr txBox="1"/>
          <p:nvPr/>
        </p:nvSpPr>
        <p:spPr>
          <a:xfrm>
            <a:off x="5562599" y="571500"/>
            <a:ext cx="2362201" cy="400110"/>
          </a:xfrm>
          <a:prstGeom prst="rect">
            <a:avLst/>
          </a:prstGeom>
          <a:noFill/>
        </p:spPr>
        <p:txBody>
          <a:bodyPr wrap="square" rtlCol="0">
            <a:spAutoFit/>
          </a:bodyPr>
          <a:lstStyle/>
          <a:p>
            <a:r>
              <a:rPr lang="en-US" sz="2000" b="1" dirty="0"/>
              <a:t>Vaccination</a:t>
            </a:r>
          </a:p>
        </p:txBody>
      </p:sp>
      <p:sp>
        <p:nvSpPr>
          <p:cNvPr id="7" name="TextBox 6"/>
          <p:cNvSpPr txBox="1"/>
          <p:nvPr/>
        </p:nvSpPr>
        <p:spPr>
          <a:xfrm>
            <a:off x="388884" y="4193798"/>
            <a:ext cx="8283054" cy="892552"/>
          </a:xfrm>
          <a:prstGeom prst="rect">
            <a:avLst/>
          </a:prstGeom>
          <a:noFill/>
        </p:spPr>
        <p:txBody>
          <a:bodyPr wrap="square" rtlCol="0">
            <a:spAutoFit/>
          </a:bodyPr>
          <a:lstStyle/>
          <a:p>
            <a:pPr algn="ctr"/>
            <a:r>
              <a:rPr lang="en-US" sz="2800" b="1" dirty="0"/>
              <a:t>Total observations over 4 years:  7,798</a:t>
            </a:r>
          </a:p>
          <a:p>
            <a:pPr algn="ctr"/>
            <a:r>
              <a:rPr lang="en-US" sz="2400" dirty="0"/>
              <a:t>2013: 4,617 people and 641 dogs</a:t>
            </a:r>
          </a:p>
        </p:txBody>
      </p:sp>
    </p:spTree>
    <p:extLst>
      <p:ext uri="{BB962C8B-B14F-4D97-AF65-F5344CB8AC3E}">
        <p14:creationId xmlns:p14="http://schemas.microsoft.com/office/powerpoint/2010/main" val="365818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57150"/>
            <a:ext cx="7590060" cy="685800"/>
          </a:xfrm>
        </p:spPr>
        <p:txBody>
          <a:bodyPr>
            <a:normAutofit fontScale="90000"/>
          </a:bodyPr>
          <a:lstStyle/>
          <a:p>
            <a:r>
              <a:rPr lang="en-US" b="1" dirty="0"/>
              <a:t>Results: Study population</a:t>
            </a:r>
          </a:p>
        </p:txBody>
      </p:sp>
      <p:sp>
        <p:nvSpPr>
          <p:cNvPr id="3" name="Content Placeholder 2"/>
          <p:cNvSpPr>
            <a:spLocks noGrp="1"/>
          </p:cNvSpPr>
          <p:nvPr>
            <p:ph idx="1"/>
          </p:nvPr>
        </p:nvSpPr>
        <p:spPr>
          <a:xfrm>
            <a:off x="293191" y="685801"/>
            <a:ext cx="8534400" cy="3145946"/>
          </a:xfrm>
        </p:spPr>
        <p:txBody>
          <a:bodyPr>
            <a:normAutofit/>
          </a:bodyPr>
          <a:lstStyle/>
          <a:p>
            <a:pPr marL="0" indent="0">
              <a:buNone/>
            </a:pPr>
            <a:endParaRPr lang="en-US" b="1" dirty="0"/>
          </a:p>
          <a:p>
            <a:pPr marL="0" indent="0">
              <a:buNone/>
            </a:pPr>
            <a:endParaRPr lang="en-US" dirty="0"/>
          </a:p>
        </p:txBody>
      </p:sp>
      <p:pic>
        <p:nvPicPr>
          <p:cNvPr id="41" name="Picture 2" descr="C:\Users\Anna\Desktop\Africa photos\Africa 2011\Iyogelo2011\Ihh001-010\DSCN977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1066799" y="2775871"/>
            <a:ext cx="2209803" cy="17008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4204524" y="669835"/>
            <a:ext cx="4193870" cy="385134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287718" y="780836"/>
            <a:ext cx="2027483" cy="461665"/>
          </a:xfrm>
          <a:prstGeom prst="rect">
            <a:avLst/>
          </a:prstGeom>
          <a:solidFill>
            <a:schemeClr val="bg1"/>
          </a:solidFill>
          <a:ln>
            <a:solidFill>
              <a:schemeClr val="tx1">
                <a:shade val="95000"/>
                <a:satMod val="105000"/>
              </a:schemeClr>
            </a:solidFill>
          </a:ln>
        </p:spPr>
        <p:txBody>
          <a:bodyPr wrap="square" rtlCol="0">
            <a:spAutoFit/>
          </a:bodyPr>
          <a:lstStyle/>
          <a:p>
            <a:pPr algn="ctr"/>
            <a:r>
              <a:rPr lang="en-US" sz="2400" b="1" dirty="0"/>
              <a:t>2011-2013</a:t>
            </a:r>
          </a:p>
        </p:txBody>
      </p:sp>
      <p:pic>
        <p:nvPicPr>
          <p:cNvPr id="28" name="Picture 2" descr="http://www.clker.com/cliparts/U/H/t/l/l/W/rip-tombstone-hi.pn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77326" y="2389791"/>
            <a:ext cx="1190823" cy="10963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328063" y="2887266"/>
            <a:ext cx="2175308" cy="461665"/>
          </a:xfrm>
          <a:prstGeom prst="rect">
            <a:avLst/>
          </a:prstGeom>
          <a:solidFill>
            <a:schemeClr val="bg1"/>
          </a:solidFill>
          <a:ln>
            <a:solidFill>
              <a:schemeClr val="tx1">
                <a:shade val="95000"/>
                <a:satMod val="105000"/>
              </a:schemeClr>
            </a:solidFill>
          </a:ln>
        </p:spPr>
        <p:txBody>
          <a:bodyPr wrap="square" rtlCol="0">
            <a:spAutoFit/>
          </a:bodyPr>
          <a:lstStyle/>
          <a:p>
            <a:pPr algn="ctr"/>
            <a:r>
              <a:rPr lang="en-US" sz="2400" b="1" dirty="0"/>
              <a:t>- 1,253 dead</a:t>
            </a:r>
          </a:p>
        </p:txBody>
      </p:sp>
      <p:sp>
        <p:nvSpPr>
          <p:cNvPr id="31" name="TextBox 30"/>
          <p:cNvSpPr txBox="1"/>
          <p:nvPr/>
        </p:nvSpPr>
        <p:spPr>
          <a:xfrm>
            <a:off x="5328060" y="3943351"/>
            <a:ext cx="1987140" cy="461665"/>
          </a:xfrm>
          <a:prstGeom prst="rect">
            <a:avLst/>
          </a:prstGeom>
          <a:solidFill>
            <a:schemeClr val="bg1"/>
          </a:solidFill>
          <a:ln>
            <a:solidFill>
              <a:schemeClr val="tx1">
                <a:shade val="95000"/>
                <a:satMod val="105000"/>
              </a:schemeClr>
            </a:solidFill>
          </a:ln>
        </p:spPr>
        <p:txBody>
          <a:bodyPr wrap="square" rtlCol="0">
            <a:spAutoFit/>
          </a:bodyPr>
          <a:lstStyle/>
          <a:p>
            <a:pPr algn="ctr"/>
            <a:r>
              <a:rPr lang="en-US" sz="2400" b="1" dirty="0"/>
              <a:t>1,055 alive</a:t>
            </a:r>
          </a:p>
        </p:txBody>
      </p:sp>
      <p:sp>
        <p:nvSpPr>
          <p:cNvPr id="32" name="TextBox 31"/>
          <p:cNvSpPr txBox="1"/>
          <p:nvPr/>
        </p:nvSpPr>
        <p:spPr>
          <a:xfrm>
            <a:off x="5158415" y="1350889"/>
            <a:ext cx="2514601" cy="461665"/>
          </a:xfrm>
          <a:prstGeom prst="rect">
            <a:avLst/>
          </a:prstGeom>
          <a:solidFill>
            <a:schemeClr val="bg1"/>
          </a:solidFill>
          <a:ln>
            <a:solidFill>
              <a:schemeClr val="tx1">
                <a:shade val="95000"/>
                <a:satMod val="105000"/>
              </a:schemeClr>
            </a:solidFill>
          </a:ln>
        </p:spPr>
        <p:txBody>
          <a:bodyPr wrap="square" rtlCol="0">
            <a:spAutoFit/>
          </a:bodyPr>
          <a:lstStyle/>
          <a:p>
            <a:pPr algn="ctr"/>
            <a:r>
              <a:rPr lang="en-US" sz="2400" b="1" dirty="0"/>
              <a:t>+  1,417 New</a:t>
            </a:r>
          </a:p>
        </p:txBody>
      </p:sp>
      <p:sp>
        <p:nvSpPr>
          <p:cNvPr id="33" name="Rectangle 32"/>
          <p:cNvSpPr/>
          <p:nvPr/>
        </p:nvSpPr>
        <p:spPr>
          <a:xfrm>
            <a:off x="398061" y="1123950"/>
            <a:ext cx="2895600" cy="153513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94413" y="1892678"/>
            <a:ext cx="2044180" cy="461665"/>
          </a:xfrm>
          <a:prstGeom prst="rect">
            <a:avLst/>
          </a:prstGeom>
          <a:solidFill>
            <a:schemeClr val="bg1"/>
          </a:solidFill>
          <a:ln>
            <a:solidFill>
              <a:schemeClr val="tx1">
                <a:shade val="95000"/>
                <a:satMod val="105000"/>
              </a:schemeClr>
            </a:solidFill>
          </a:ln>
        </p:spPr>
        <p:txBody>
          <a:bodyPr wrap="square" rtlCol="0">
            <a:spAutoFit/>
          </a:bodyPr>
          <a:lstStyle/>
          <a:p>
            <a:pPr algn="ctr"/>
            <a:r>
              <a:rPr lang="en-US" sz="2400" b="1" dirty="0"/>
              <a:t>1,243 dogs</a:t>
            </a:r>
          </a:p>
        </p:txBody>
      </p:sp>
      <p:sp>
        <p:nvSpPr>
          <p:cNvPr id="38" name="TextBox 37"/>
          <p:cNvSpPr txBox="1"/>
          <p:nvPr/>
        </p:nvSpPr>
        <p:spPr>
          <a:xfrm>
            <a:off x="1321724" y="1305124"/>
            <a:ext cx="917221" cy="461665"/>
          </a:xfrm>
          <a:prstGeom prst="rect">
            <a:avLst/>
          </a:prstGeom>
          <a:solidFill>
            <a:schemeClr val="bg1"/>
          </a:solidFill>
          <a:ln>
            <a:solidFill>
              <a:schemeClr val="tx1">
                <a:shade val="95000"/>
                <a:satMod val="105000"/>
              </a:schemeClr>
            </a:solidFill>
          </a:ln>
        </p:spPr>
        <p:txBody>
          <a:bodyPr wrap="square" rtlCol="0">
            <a:spAutoFit/>
          </a:bodyPr>
          <a:lstStyle/>
          <a:p>
            <a:pPr algn="ctr"/>
            <a:r>
              <a:rPr lang="en-US" sz="2400" b="1" dirty="0"/>
              <a:t>2010</a:t>
            </a:r>
          </a:p>
        </p:txBody>
      </p:sp>
      <p:cxnSp>
        <p:nvCxnSpPr>
          <p:cNvPr id="7" name="Straight Arrow Connector 6"/>
          <p:cNvCxnSpPr>
            <a:stCxn id="37" idx="3"/>
            <a:endCxn id="29" idx="1"/>
          </p:cNvCxnSpPr>
          <p:nvPr/>
        </p:nvCxnSpPr>
        <p:spPr>
          <a:xfrm>
            <a:off x="2838593" y="2123511"/>
            <a:ext cx="2489470" cy="994588"/>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2" idx="1"/>
          </p:cNvCxnSpPr>
          <p:nvPr/>
        </p:nvCxnSpPr>
        <p:spPr>
          <a:xfrm flipV="1">
            <a:off x="2838595" y="1581722"/>
            <a:ext cx="2319820" cy="357794"/>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75286" y="3090960"/>
            <a:ext cx="252346" cy="1200329"/>
          </a:xfrm>
          <a:prstGeom prst="rect">
            <a:avLst/>
          </a:prstGeom>
          <a:noFill/>
        </p:spPr>
        <p:txBody>
          <a:bodyPr wrap="square" rtlCol="0">
            <a:spAutoFit/>
          </a:bodyPr>
          <a:lstStyle/>
          <a:p>
            <a:pPr algn="ctr"/>
            <a:r>
              <a:rPr lang="en-US" sz="7200" b="1" dirty="0"/>
              <a:t>=</a:t>
            </a:r>
          </a:p>
        </p:txBody>
      </p:sp>
      <p:sp>
        <p:nvSpPr>
          <p:cNvPr id="49" name="TextBox 48"/>
          <p:cNvSpPr txBox="1"/>
          <p:nvPr/>
        </p:nvSpPr>
        <p:spPr>
          <a:xfrm>
            <a:off x="639518" y="4555868"/>
            <a:ext cx="7924800" cy="523220"/>
          </a:xfrm>
          <a:prstGeom prst="rect">
            <a:avLst/>
          </a:prstGeom>
          <a:solidFill>
            <a:schemeClr val="accent1">
              <a:lumMod val="20000"/>
              <a:lumOff val="80000"/>
            </a:schemeClr>
          </a:solidFill>
          <a:ln>
            <a:solidFill>
              <a:schemeClr val="tx1">
                <a:shade val="95000"/>
                <a:satMod val="105000"/>
              </a:schemeClr>
            </a:solidFill>
          </a:ln>
        </p:spPr>
        <p:txBody>
          <a:bodyPr wrap="square" rtlCol="0">
            <a:spAutoFit/>
          </a:bodyPr>
          <a:lstStyle/>
          <a:p>
            <a:pPr algn="ctr"/>
            <a:r>
              <a:rPr lang="en-US" sz="2800" b="1" dirty="0"/>
              <a:t>Overall study population: 2,649 total dogs  </a:t>
            </a:r>
          </a:p>
        </p:txBody>
      </p:sp>
      <p:sp>
        <p:nvSpPr>
          <p:cNvPr id="23" name="TextBox 22"/>
          <p:cNvSpPr txBox="1"/>
          <p:nvPr/>
        </p:nvSpPr>
        <p:spPr>
          <a:xfrm>
            <a:off x="4601921" y="1892678"/>
            <a:ext cx="3627682" cy="461665"/>
          </a:xfrm>
          <a:prstGeom prst="rect">
            <a:avLst/>
          </a:prstGeom>
          <a:solidFill>
            <a:schemeClr val="bg1"/>
          </a:solidFill>
          <a:ln>
            <a:solidFill>
              <a:schemeClr val="tx1">
                <a:shade val="95000"/>
                <a:satMod val="105000"/>
              </a:schemeClr>
            </a:solidFill>
          </a:ln>
        </p:spPr>
        <p:txBody>
          <a:bodyPr wrap="square" rtlCol="0">
            <a:spAutoFit/>
          </a:bodyPr>
          <a:lstStyle/>
          <a:p>
            <a:pPr algn="ctr"/>
            <a:r>
              <a:rPr lang="en-US" sz="2400" b="1" dirty="0"/>
              <a:t>- 363 lost to follow-up</a:t>
            </a:r>
          </a:p>
        </p:txBody>
      </p:sp>
      <p:cxnSp>
        <p:nvCxnSpPr>
          <p:cNvPr id="34" name="Straight Arrow Connector 33"/>
          <p:cNvCxnSpPr>
            <a:endCxn id="23" idx="1"/>
          </p:cNvCxnSpPr>
          <p:nvPr/>
        </p:nvCxnSpPr>
        <p:spPr>
          <a:xfrm>
            <a:off x="2838595" y="1989242"/>
            <a:ext cx="1763326" cy="134269"/>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38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8915401" cy="857250"/>
          </a:xfrm>
        </p:spPr>
        <p:txBody>
          <a:bodyPr>
            <a:normAutofit/>
          </a:bodyPr>
          <a:lstStyle/>
          <a:p>
            <a:r>
              <a:rPr lang="en-US" sz="4000" b="1" dirty="0"/>
              <a:t>Results: Higher proportion of males</a:t>
            </a:r>
          </a:p>
        </p:txBody>
      </p:sp>
      <p:sp>
        <p:nvSpPr>
          <p:cNvPr id="4" name="TextBox 10"/>
          <p:cNvSpPr txBox="1"/>
          <p:nvPr/>
        </p:nvSpPr>
        <p:spPr>
          <a:xfrm>
            <a:off x="2441028" y="4740420"/>
            <a:ext cx="459835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Pearson chi-square=45.1, </a:t>
            </a:r>
            <a:r>
              <a:rPr lang="en-US" sz="1600" b="1" dirty="0" err="1"/>
              <a:t>df</a:t>
            </a:r>
            <a:r>
              <a:rPr lang="en-US" sz="1600" b="1" dirty="0"/>
              <a:t>=1, p&lt;0.001</a:t>
            </a:r>
          </a:p>
        </p:txBody>
      </p:sp>
      <p:graphicFrame>
        <p:nvGraphicFramePr>
          <p:cNvPr id="8" name="Chart 7"/>
          <p:cNvGraphicFramePr>
            <a:graphicFrameLocks/>
          </p:cNvGraphicFramePr>
          <p:nvPr>
            <p:extLst>
              <p:ext uri="{D42A27DB-BD31-4B8C-83A1-F6EECF244321}">
                <p14:modId xmlns:p14="http://schemas.microsoft.com/office/powerpoint/2010/main" val="1762153526"/>
              </p:ext>
            </p:extLst>
          </p:nvPr>
        </p:nvGraphicFramePr>
        <p:xfrm>
          <a:off x="228602" y="685800"/>
          <a:ext cx="8382000"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81201" y="1200151"/>
            <a:ext cx="1676400" cy="461665"/>
          </a:xfrm>
          <a:prstGeom prst="rect">
            <a:avLst/>
          </a:prstGeom>
          <a:noFill/>
        </p:spPr>
        <p:txBody>
          <a:bodyPr wrap="square" rtlCol="0">
            <a:spAutoFit/>
          </a:bodyPr>
          <a:lstStyle/>
          <a:p>
            <a:r>
              <a:rPr lang="en-US" sz="2400" b="1" dirty="0"/>
              <a:t>60% Males</a:t>
            </a:r>
          </a:p>
        </p:txBody>
      </p:sp>
    </p:spTree>
    <p:extLst>
      <p:ext uri="{BB962C8B-B14F-4D97-AF65-F5344CB8AC3E}">
        <p14:creationId xmlns:p14="http://schemas.microsoft.com/office/powerpoint/2010/main" val="139304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a:t>Kaplan-Meier survival estimates- Sex</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797" y="628650"/>
            <a:ext cx="79248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971550"/>
            <a:ext cx="4114800" cy="967957"/>
          </a:xfrm>
          <a:prstGeom prst="rect">
            <a:avLst/>
          </a:prstGeom>
          <a:noFill/>
        </p:spPr>
        <p:txBody>
          <a:bodyPr wrap="square" rtlCol="0">
            <a:spAutoFit/>
          </a:bodyPr>
          <a:lstStyle/>
          <a:p>
            <a:pPr marL="285750" indent="-285750">
              <a:lnSpc>
                <a:spcPct val="150000"/>
              </a:lnSpc>
              <a:buFont typeface="Arial" pitchFamily="34" charset="0"/>
              <a:buChar char="•"/>
            </a:pPr>
            <a:r>
              <a:rPr lang="en-US" sz="2000" b="1" dirty="0"/>
              <a:t>Overall lower female survival</a:t>
            </a:r>
          </a:p>
          <a:p>
            <a:pPr marL="285750" indent="-285750">
              <a:lnSpc>
                <a:spcPct val="150000"/>
              </a:lnSpc>
              <a:buFont typeface="Arial" pitchFamily="34" charset="0"/>
              <a:buChar char="•"/>
            </a:pPr>
            <a:r>
              <a:rPr lang="en-US" sz="2000" b="1" dirty="0"/>
              <a:t>HR: Male 0.90 [0.84-0.96] p=0.026</a:t>
            </a:r>
          </a:p>
        </p:txBody>
      </p:sp>
    </p:spTree>
    <p:extLst>
      <p:ext uri="{BB962C8B-B14F-4D97-AF65-F5344CB8AC3E}">
        <p14:creationId xmlns:p14="http://schemas.microsoft.com/office/powerpoint/2010/main" val="270376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
            <a:ext cx="4724400" cy="857250"/>
          </a:xfrm>
        </p:spPr>
        <p:txBody>
          <a:bodyPr>
            <a:normAutofit/>
          </a:bodyPr>
          <a:lstStyle/>
          <a:p>
            <a:r>
              <a:rPr lang="en-US" sz="3600" b="1" dirty="0"/>
              <a:t>Results: Reproduction</a:t>
            </a:r>
          </a:p>
        </p:txBody>
      </p:sp>
      <p:sp>
        <p:nvSpPr>
          <p:cNvPr id="6" name="Content Placeholder 5"/>
          <p:cNvSpPr>
            <a:spLocks noGrp="1"/>
          </p:cNvSpPr>
          <p:nvPr>
            <p:ph idx="1"/>
          </p:nvPr>
        </p:nvSpPr>
        <p:spPr>
          <a:xfrm>
            <a:off x="152400" y="590550"/>
            <a:ext cx="6248400" cy="2112573"/>
          </a:xfrm>
        </p:spPr>
        <p:txBody>
          <a:bodyPr>
            <a:normAutofit/>
          </a:bodyPr>
          <a:lstStyle/>
          <a:p>
            <a:r>
              <a:rPr lang="en-US" sz="2700" dirty="0"/>
              <a:t>Mean litter size: 5 pups (1-9pups)</a:t>
            </a:r>
          </a:p>
          <a:p>
            <a:r>
              <a:rPr lang="en-US" sz="2700" dirty="0"/>
              <a:t>1-2 litters per lifetime (1-6 litters)</a:t>
            </a:r>
          </a:p>
          <a:p>
            <a:r>
              <a:rPr lang="en-US" sz="2700" dirty="0"/>
              <a:t>Age: 1-3 </a:t>
            </a:r>
            <a:r>
              <a:rPr lang="en-US" sz="2700" dirty="0" err="1"/>
              <a:t>yrs</a:t>
            </a:r>
            <a:r>
              <a:rPr lang="en-US" sz="2700" dirty="0"/>
              <a:t> (6mo-8yrs)</a:t>
            </a:r>
          </a:p>
          <a:p>
            <a:r>
              <a:rPr lang="en-US" sz="2700" dirty="0"/>
              <a:t>Seasonal effects: </a:t>
            </a:r>
          </a:p>
        </p:txBody>
      </p:sp>
      <p:pic>
        <p:nvPicPr>
          <p:cNvPr id="3074" name="Picture 2" descr="C:\Users\aczupryna\Desktop\DSCN91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2800350"/>
            <a:ext cx="2529445" cy="20903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a:graphicFrameLocks/>
          </p:cNvGraphicFramePr>
          <p:nvPr>
            <p:extLst>
              <p:ext uri="{D42A27DB-BD31-4B8C-83A1-F6EECF244321}">
                <p14:modId xmlns:p14="http://schemas.microsoft.com/office/powerpoint/2010/main" val="2474653744"/>
              </p:ext>
            </p:extLst>
          </p:nvPr>
        </p:nvGraphicFramePr>
        <p:xfrm>
          <a:off x="3325091" y="1962150"/>
          <a:ext cx="5791200" cy="318135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C:\Users\Anna\Desktop\Africa photos\Dog Data\DSCN191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43738" y="209550"/>
            <a:ext cx="2014462" cy="16535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0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3795"/>
            <a:ext cx="9296400" cy="742950"/>
          </a:xfrm>
        </p:spPr>
        <p:txBody>
          <a:bodyPr>
            <a:normAutofit fontScale="90000"/>
          </a:bodyPr>
          <a:lstStyle/>
          <a:p>
            <a:r>
              <a:rPr lang="en-US" sz="3800" b="1" dirty="0"/>
              <a:t>Results: Lower survival in </a:t>
            </a:r>
            <a:r>
              <a:rPr lang="en-US" sz="3800" b="1" dirty="0" err="1"/>
              <a:t>Iyogelo</a:t>
            </a:r>
            <a:r>
              <a:rPr lang="en-US" sz="3800" b="1" dirty="0"/>
              <a:t> Village 2011</a:t>
            </a:r>
          </a:p>
        </p:txBody>
      </p:sp>
      <p:sp>
        <p:nvSpPr>
          <p:cNvPr id="4" name="TextBox 10"/>
          <p:cNvSpPr txBox="1"/>
          <p:nvPr/>
        </p:nvSpPr>
        <p:spPr>
          <a:xfrm>
            <a:off x="0" y="4552950"/>
            <a:ext cx="4267200"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Adults: Likelihood chi-square=27.4, </a:t>
            </a:r>
          </a:p>
          <a:p>
            <a:pPr algn="ctr"/>
            <a:r>
              <a:rPr lang="en-US" sz="1600" b="1" dirty="0" err="1"/>
              <a:t>df</a:t>
            </a:r>
            <a:r>
              <a:rPr lang="en-US" sz="1600" b="1" dirty="0"/>
              <a:t>=1, p&lt;0.001</a:t>
            </a:r>
          </a:p>
        </p:txBody>
      </p:sp>
      <p:sp>
        <p:nvSpPr>
          <p:cNvPr id="6" name="TextBox 10"/>
          <p:cNvSpPr txBox="1"/>
          <p:nvPr/>
        </p:nvSpPr>
        <p:spPr>
          <a:xfrm>
            <a:off x="4648200" y="4552950"/>
            <a:ext cx="3733801"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Pups: Likelihood chi-square=8.5,</a:t>
            </a:r>
          </a:p>
          <a:p>
            <a:pPr algn="ctr"/>
            <a:r>
              <a:rPr lang="en-US" sz="1600" b="1" dirty="0"/>
              <a:t> </a:t>
            </a:r>
            <a:r>
              <a:rPr lang="en-US" sz="1600" b="1" dirty="0" err="1"/>
              <a:t>df</a:t>
            </a:r>
            <a:r>
              <a:rPr lang="en-US" sz="1600" b="1" dirty="0"/>
              <a:t>=1, p&lt;0.001</a:t>
            </a:r>
          </a:p>
        </p:txBody>
      </p:sp>
      <p:graphicFrame>
        <p:nvGraphicFramePr>
          <p:cNvPr id="7" name="Chart 6"/>
          <p:cNvGraphicFramePr>
            <a:graphicFrameLocks/>
          </p:cNvGraphicFramePr>
          <p:nvPr>
            <p:extLst>
              <p:ext uri="{D42A27DB-BD31-4B8C-83A1-F6EECF244321}">
                <p14:modId xmlns:p14="http://schemas.microsoft.com/office/powerpoint/2010/main" val="1716895224"/>
              </p:ext>
            </p:extLst>
          </p:nvPr>
        </p:nvGraphicFramePr>
        <p:xfrm>
          <a:off x="304801" y="685801"/>
          <a:ext cx="8610601" cy="39616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666999" y="939724"/>
            <a:ext cx="1143001" cy="260426"/>
          </a:xfrm>
          <a:prstGeom prst="rect">
            <a:avLst/>
          </a:prstGeom>
          <a:ln>
            <a:solidFill>
              <a:schemeClr val="tx1">
                <a:shade val="95000"/>
                <a:satMod val="10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t>Control</a:t>
            </a:r>
          </a:p>
        </p:txBody>
      </p:sp>
      <p:sp>
        <p:nvSpPr>
          <p:cNvPr id="2" name="TextBox 1"/>
          <p:cNvSpPr txBox="1"/>
          <p:nvPr/>
        </p:nvSpPr>
        <p:spPr>
          <a:xfrm>
            <a:off x="3771900" y="1314450"/>
            <a:ext cx="190500" cy="523220"/>
          </a:xfrm>
          <a:prstGeom prst="rect">
            <a:avLst/>
          </a:prstGeom>
          <a:noFill/>
        </p:spPr>
        <p:txBody>
          <a:bodyPr wrap="square" rtlCol="0">
            <a:spAutoFit/>
          </a:bodyPr>
          <a:lstStyle/>
          <a:p>
            <a:r>
              <a:rPr lang="en-US" sz="2800" b="1" dirty="0"/>
              <a:t>*</a:t>
            </a:r>
          </a:p>
        </p:txBody>
      </p:sp>
    </p:spTree>
    <p:extLst>
      <p:ext uri="{BB962C8B-B14F-4D97-AF65-F5344CB8AC3E}">
        <p14:creationId xmlns:p14="http://schemas.microsoft.com/office/powerpoint/2010/main" val="166361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245068653"/>
              </p:ext>
            </p:extLst>
          </p:nvPr>
        </p:nvGraphicFramePr>
        <p:xfrm>
          <a:off x="19334" y="608492"/>
          <a:ext cx="8915401" cy="39992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14301"/>
            <a:ext cx="8229600" cy="479822"/>
          </a:xfrm>
        </p:spPr>
        <p:txBody>
          <a:bodyPr>
            <a:normAutofit fontScale="90000"/>
          </a:bodyPr>
          <a:lstStyle/>
          <a:p>
            <a:r>
              <a:rPr lang="en-US" sz="3400" b="1" dirty="0"/>
              <a:t>Results: Higher survival in </a:t>
            </a:r>
            <a:r>
              <a:rPr lang="en-US" sz="3400" b="1" dirty="0" err="1"/>
              <a:t>Nangale</a:t>
            </a:r>
            <a:r>
              <a:rPr lang="en-US" sz="3400" b="1" dirty="0"/>
              <a:t> into 2012</a:t>
            </a:r>
          </a:p>
        </p:txBody>
      </p:sp>
      <p:sp>
        <p:nvSpPr>
          <p:cNvPr id="5" name="TextBox 1"/>
          <p:cNvSpPr txBox="1"/>
          <p:nvPr/>
        </p:nvSpPr>
        <p:spPr>
          <a:xfrm>
            <a:off x="2256430" y="801334"/>
            <a:ext cx="1143001" cy="260426"/>
          </a:xfrm>
          <a:prstGeom prst="rect">
            <a:avLst/>
          </a:prstGeom>
          <a:ln>
            <a:solidFill>
              <a:schemeClr val="tx1">
                <a:shade val="95000"/>
                <a:satMod val="10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t>Control</a:t>
            </a:r>
          </a:p>
        </p:txBody>
      </p:sp>
      <p:sp>
        <p:nvSpPr>
          <p:cNvPr id="6" name="TextBox 1"/>
          <p:cNvSpPr txBox="1"/>
          <p:nvPr/>
        </p:nvSpPr>
        <p:spPr>
          <a:xfrm>
            <a:off x="5965210" y="801334"/>
            <a:ext cx="1676400" cy="260426"/>
          </a:xfrm>
          <a:prstGeom prst="rect">
            <a:avLst/>
          </a:prstGeom>
          <a:ln>
            <a:solidFill>
              <a:schemeClr val="tx1">
                <a:shade val="95000"/>
                <a:satMod val="10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t>Vaccination</a:t>
            </a:r>
          </a:p>
        </p:txBody>
      </p:sp>
      <p:sp>
        <p:nvSpPr>
          <p:cNvPr id="8" name="TextBox 10"/>
          <p:cNvSpPr txBox="1"/>
          <p:nvPr/>
        </p:nvSpPr>
        <p:spPr>
          <a:xfrm>
            <a:off x="0" y="4552950"/>
            <a:ext cx="4267200" cy="60593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Overall survival: Likelihood chi-square=10.2, </a:t>
            </a:r>
          </a:p>
          <a:p>
            <a:pPr algn="ctr"/>
            <a:r>
              <a:rPr lang="en-US" sz="1600" b="1" dirty="0" err="1"/>
              <a:t>df</a:t>
            </a:r>
            <a:r>
              <a:rPr lang="en-US" sz="1600" b="1" dirty="0"/>
              <a:t>=3, p=0.02, N=677</a:t>
            </a:r>
          </a:p>
        </p:txBody>
      </p:sp>
      <p:sp>
        <p:nvSpPr>
          <p:cNvPr id="9" name="TextBox 10"/>
          <p:cNvSpPr txBox="1"/>
          <p:nvPr/>
        </p:nvSpPr>
        <p:spPr>
          <a:xfrm>
            <a:off x="4419600" y="4629150"/>
            <a:ext cx="3962400" cy="60593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Without </a:t>
            </a:r>
            <a:r>
              <a:rPr lang="en-US" sz="1600" b="1" dirty="0" err="1"/>
              <a:t>Nangale</a:t>
            </a:r>
            <a:r>
              <a:rPr lang="en-US" sz="1600" b="1" dirty="0"/>
              <a:t>: Likelihood chi-square=2.7,</a:t>
            </a:r>
          </a:p>
          <a:p>
            <a:pPr algn="ctr"/>
            <a:r>
              <a:rPr lang="en-US" sz="1600" b="1" dirty="0"/>
              <a:t> </a:t>
            </a:r>
            <a:r>
              <a:rPr lang="en-US" sz="1600" b="1" dirty="0" err="1"/>
              <a:t>df</a:t>
            </a:r>
            <a:r>
              <a:rPr lang="en-US" sz="1600" b="1" dirty="0"/>
              <a:t>=2, p=0.26, N=488</a:t>
            </a:r>
          </a:p>
        </p:txBody>
      </p:sp>
      <p:sp>
        <p:nvSpPr>
          <p:cNvPr id="10" name="TextBox 1"/>
          <p:cNvSpPr txBox="1"/>
          <p:nvPr/>
        </p:nvSpPr>
        <p:spPr>
          <a:xfrm>
            <a:off x="4762500" y="2361910"/>
            <a:ext cx="3810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a:t>
            </a:r>
          </a:p>
        </p:txBody>
      </p:sp>
      <p:sp>
        <p:nvSpPr>
          <p:cNvPr id="11" name="TextBox 1"/>
          <p:cNvSpPr txBox="1"/>
          <p:nvPr/>
        </p:nvSpPr>
        <p:spPr>
          <a:xfrm>
            <a:off x="6497473" y="2340155"/>
            <a:ext cx="3810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a:t>
            </a:r>
          </a:p>
        </p:txBody>
      </p:sp>
    </p:spTree>
    <p:extLst>
      <p:ext uri="{BB962C8B-B14F-4D97-AF65-F5344CB8AC3E}">
        <p14:creationId xmlns:p14="http://schemas.microsoft.com/office/powerpoint/2010/main" val="1895679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857250"/>
          </a:xfrm>
        </p:spPr>
        <p:txBody>
          <a:bodyPr>
            <a:normAutofit/>
          </a:bodyPr>
          <a:lstStyle/>
          <a:p>
            <a:r>
              <a:rPr lang="en-US" sz="3600" b="1" dirty="0"/>
              <a:t>KM Survival Estimates- Village by Village</a:t>
            </a:r>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590550"/>
            <a:ext cx="89154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895350"/>
            <a:ext cx="4419600" cy="1077218"/>
          </a:xfrm>
          <a:prstGeom prst="rect">
            <a:avLst/>
          </a:prstGeom>
          <a:noFill/>
        </p:spPr>
        <p:txBody>
          <a:bodyPr wrap="square" rtlCol="0">
            <a:spAutoFit/>
          </a:bodyPr>
          <a:lstStyle/>
          <a:p>
            <a:pPr marL="285750" indent="-285750">
              <a:buFont typeface="Arial" pitchFamily="34" charset="0"/>
              <a:buChar char="•"/>
            </a:pPr>
            <a:r>
              <a:rPr lang="en-US" dirty="0"/>
              <a:t>Similar survival in </a:t>
            </a:r>
            <a:r>
              <a:rPr lang="en-US" dirty="0" err="1"/>
              <a:t>Buyubi</a:t>
            </a:r>
            <a:r>
              <a:rPr lang="en-US" dirty="0"/>
              <a:t> (control), </a:t>
            </a:r>
            <a:r>
              <a:rPr lang="en-US" dirty="0" err="1"/>
              <a:t>Nangale</a:t>
            </a:r>
            <a:r>
              <a:rPr lang="en-US" dirty="0"/>
              <a:t> and </a:t>
            </a:r>
            <a:r>
              <a:rPr lang="en-US" dirty="0" err="1"/>
              <a:t>Sanungu</a:t>
            </a:r>
            <a:r>
              <a:rPr lang="en-US" dirty="0"/>
              <a:t> (vaccination)</a:t>
            </a:r>
          </a:p>
          <a:p>
            <a:endParaRPr lang="en-US" sz="1000" dirty="0"/>
          </a:p>
          <a:p>
            <a:pPr marL="285750" indent="-285750">
              <a:buFont typeface="Arial" pitchFamily="34" charset="0"/>
              <a:buChar char="•"/>
            </a:pPr>
            <a:r>
              <a:rPr lang="en-US" dirty="0"/>
              <a:t>Overall lower survival in </a:t>
            </a:r>
            <a:r>
              <a:rPr lang="en-US" dirty="0" err="1"/>
              <a:t>Iyogelo</a:t>
            </a:r>
            <a:r>
              <a:rPr lang="en-US" dirty="0"/>
              <a:t> (control)</a:t>
            </a:r>
          </a:p>
        </p:txBody>
      </p:sp>
      <p:sp>
        <p:nvSpPr>
          <p:cNvPr id="5" name="TextBox 4"/>
          <p:cNvSpPr txBox="1"/>
          <p:nvPr/>
        </p:nvSpPr>
        <p:spPr>
          <a:xfrm>
            <a:off x="1066800" y="2419348"/>
            <a:ext cx="5029200" cy="1323439"/>
          </a:xfrm>
          <a:prstGeom prst="rect">
            <a:avLst/>
          </a:prstGeom>
          <a:noFill/>
        </p:spPr>
        <p:txBody>
          <a:bodyPr wrap="square" rtlCol="0">
            <a:spAutoFit/>
          </a:bodyPr>
          <a:lstStyle/>
          <a:p>
            <a:r>
              <a:rPr lang="en-US" sz="1600" dirty="0"/>
              <a:t>Cox Hazard Ratios:</a:t>
            </a:r>
          </a:p>
          <a:p>
            <a:pPr marL="285750" indent="-285750">
              <a:buFont typeface="Arial" pitchFamily="34" charset="0"/>
              <a:buChar char="•"/>
            </a:pPr>
            <a:r>
              <a:rPr lang="en-US" sz="1600" dirty="0" err="1"/>
              <a:t>Buyubi</a:t>
            </a:r>
            <a:r>
              <a:rPr lang="en-US" sz="1600" dirty="0"/>
              <a:t>: Ref</a:t>
            </a:r>
          </a:p>
          <a:p>
            <a:pPr marL="285750" indent="-285750">
              <a:buFont typeface="Arial" pitchFamily="34" charset="0"/>
              <a:buChar char="•"/>
            </a:pPr>
            <a:r>
              <a:rPr lang="en-US" sz="1600" dirty="0" err="1"/>
              <a:t>Iyogelo</a:t>
            </a:r>
            <a:r>
              <a:rPr lang="en-US" sz="1600" dirty="0"/>
              <a:t>: 1.24 [1.11-1.39] p=0.00*</a:t>
            </a:r>
          </a:p>
          <a:p>
            <a:pPr marL="285750" indent="-285750">
              <a:buFont typeface="Arial" pitchFamily="34" charset="0"/>
              <a:buChar char="•"/>
            </a:pPr>
            <a:r>
              <a:rPr lang="en-US" sz="1600" dirty="0" err="1"/>
              <a:t>Nangale</a:t>
            </a:r>
            <a:r>
              <a:rPr lang="en-US" sz="1600" dirty="0"/>
              <a:t>: 1.07 [0.94-1.21] p=0.17</a:t>
            </a:r>
          </a:p>
          <a:p>
            <a:pPr marL="285750" indent="-285750">
              <a:buFont typeface="Arial" pitchFamily="34" charset="0"/>
              <a:buChar char="•"/>
            </a:pPr>
            <a:r>
              <a:rPr lang="en-US" sz="1600" dirty="0" err="1"/>
              <a:t>Sanungu</a:t>
            </a:r>
            <a:r>
              <a:rPr lang="en-US" sz="1600" dirty="0"/>
              <a:t>: 1.09 [0.96-1.23] p=0.17</a:t>
            </a:r>
          </a:p>
        </p:txBody>
      </p:sp>
    </p:spTree>
    <p:extLst>
      <p:ext uri="{BB962C8B-B14F-4D97-AF65-F5344CB8AC3E}">
        <p14:creationId xmlns:p14="http://schemas.microsoft.com/office/powerpoint/2010/main" val="295606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57250"/>
          </a:xfrm>
        </p:spPr>
        <p:txBody>
          <a:bodyPr>
            <a:normAutofit/>
          </a:bodyPr>
          <a:lstStyle/>
          <a:p>
            <a:pPr eaLnBrk="1" hangingPunct="1"/>
            <a:r>
              <a:rPr lang="en-US" sz="4000" b="1" dirty="0"/>
              <a:t>Role of Domestic Dogs</a:t>
            </a:r>
          </a:p>
        </p:txBody>
      </p:sp>
      <p:sp>
        <p:nvSpPr>
          <p:cNvPr id="4099" name="Rectangle 3"/>
          <p:cNvSpPr>
            <a:spLocks noGrp="1" noChangeArrowheads="1"/>
          </p:cNvSpPr>
          <p:nvPr>
            <p:ph idx="1"/>
          </p:nvPr>
        </p:nvSpPr>
        <p:spPr>
          <a:xfrm>
            <a:off x="457200" y="742950"/>
            <a:ext cx="8229600" cy="1371600"/>
          </a:xfrm>
        </p:spPr>
        <p:txBody>
          <a:bodyPr>
            <a:normAutofit fontScale="92500" lnSpcReduction="20000"/>
          </a:bodyPr>
          <a:lstStyle/>
          <a:p>
            <a:pPr marL="0" indent="0" algn="ctr"/>
            <a:r>
              <a:rPr lang="en-US" dirty="0"/>
              <a:t>Used for livestock and household protection</a:t>
            </a:r>
          </a:p>
          <a:p>
            <a:pPr marL="0" indent="0" algn="ctr"/>
            <a:r>
              <a:rPr lang="en-US" dirty="0"/>
              <a:t>Owned dogs belonging to households</a:t>
            </a:r>
          </a:p>
          <a:p>
            <a:pPr marL="0" indent="0" algn="ctr" eaLnBrk="1" hangingPunct="1"/>
            <a:r>
              <a:rPr lang="en-US" dirty="0"/>
              <a:t>Free-roaming, minimally restrained</a:t>
            </a:r>
          </a:p>
          <a:p>
            <a:pPr marL="0" indent="0" algn="ctr" eaLnBrk="1" hangingPunct="1"/>
            <a:endParaRPr lang="en-US" dirty="0"/>
          </a:p>
        </p:txBody>
      </p:sp>
      <p:pic>
        <p:nvPicPr>
          <p:cNvPr id="8" name="Picture 4" descr="C:\Users\Anna\Desktop\Africa photos\Africa 2011\Tanzania 2011 part1\DSCN864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a:stretch/>
        </p:blipFill>
        <p:spPr bwMode="auto">
          <a:xfrm>
            <a:off x="4863153" y="2190750"/>
            <a:ext cx="3952624" cy="259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C:\Users\Anna\Desktop\AfricaPhotos\Africa 2012\Buyubi2012\Buyubi Village\DSCN697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2677" y="2190750"/>
            <a:ext cx="4393516" cy="259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19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594122"/>
          </a:xfrm>
        </p:spPr>
        <p:txBody>
          <a:bodyPr>
            <a:normAutofit fontScale="90000"/>
          </a:bodyPr>
          <a:lstStyle/>
          <a:p>
            <a:r>
              <a:rPr lang="en-US" sz="4000" b="1" dirty="0"/>
              <a:t>KM survival estimates- Age Class</a:t>
            </a:r>
          </a:p>
        </p:txBody>
      </p:sp>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679414"/>
            <a:ext cx="8321722" cy="434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38600" y="917243"/>
            <a:ext cx="4495800" cy="646331"/>
          </a:xfrm>
          <a:prstGeom prst="rect">
            <a:avLst/>
          </a:prstGeom>
          <a:noFill/>
        </p:spPr>
        <p:txBody>
          <a:bodyPr wrap="square" rtlCol="0">
            <a:spAutoFit/>
          </a:bodyPr>
          <a:lstStyle/>
          <a:p>
            <a:pPr marL="285750" indent="-285750">
              <a:buFont typeface="Arial" pitchFamily="34" charset="0"/>
              <a:buChar char="•"/>
            </a:pPr>
            <a:r>
              <a:rPr lang="en-US" b="1" dirty="0"/>
              <a:t>Overall mean age at death: 2.4 </a:t>
            </a:r>
            <a:r>
              <a:rPr lang="en-US" b="1" dirty="0" err="1"/>
              <a:t>yrs</a:t>
            </a:r>
            <a:endParaRPr lang="en-US" b="1" dirty="0"/>
          </a:p>
          <a:p>
            <a:pPr marL="285750" indent="-285750">
              <a:buFont typeface="Arial" pitchFamily="34" charset="0"/>
              <a:buChar char="•"/>
            </a:pPr>
            <a:r>
              <a:rPr lang="en-US" b="1" dirty="0"/>
              <a:t>Adult (&gt;6mos) mean age at death: 3.98 </a:t>
            </a:r>
            <a:r>
              <a:rPr lang="en-US" b="1" dirty="0" err="1"/>
              <a:t>yrs</a:t>
            </a:r>
            <a:r>
              <a:rPr lang="en-US" b="1" dirty="0"/>
              <a:t> </a:t>
            </a:r>
          </a:p>
        </p:txBody>
      </p:sp>
    </p:spTree>
    <p:extLst>
      <p:ext uri="{BB962C8B-B14F-4D97-AF65-F5344CB8AC3E}">
        <p14:creationId xmlns:p14="http://schemas.microsoft.com/office/powerpoint/2010/main" val="225030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7650"/>
            <a:ext cx="8229600" cy="571500"/>
          </a:xfrm>
        </p:spPr>
        <p:txBody>
          <a:bodyPr>
            <a:normAutofit fontScale="90000"/>
          </a:bodyPr>
          <a:lstStyle/>
          <a:p>
            <a:br>
              <a:rPr lang="en-US" b="1" dirty="0"/>
            </a:br>
            <a:r>
              <a:rPr lang="en-US" sz="4900" b="1" dirty="0"/>
              <a:t>Body Condition Score </a:t>
            </a:r>
          </a:p>
        </p:txBody>
      </p:sp>
      <p:pic>
        <p:nvPicPr>
          <p:cNvPr id="5" name="Picture 2" descr="C:\Users\Anna\Desktop\My Pictures\Africa 2010\Iyogelo 2010\Ihh061-070\DSCN934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127219" y="1528170"/>
            <a:ext cx="4138863" cy="2525661"/>
          </a:xfrm>
          <a:prstGeom prst="rect">
            <a:avLst/>
          </a:prstGeom>
          <a:noFill/>
          <a:ln>
            <a:solidFill>
              <a:schemeClr val="tx1"/>
            </a:solidFill>
          </a:ln>
        </p:spPr>
      </p:pic>
      <p:pic>
        <p:nvPicPr>
          <p:cNvPr id="7" name="Picture 6" descr="DSCN678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939" y="1543053"/>
            <a:ext cx="3745412" cy="2628900"/>
          </a:xfrm>
          <a:prstGeom prst="rect">
            <a:avLst/>
          </a:prstGeom>
          <a:ln>
            <a:solidFill>
              <a:schemeClr val="tx1"/>
            </a:solidFill>
          </a:ln>
        </p:spPr>
      </p:pic>
      <p:pic>
        <p:nvPicPr>
          <p:cNvPr id="9" name="Picture 8" descr="DSCN817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4507174" y="1317397"/>
            <a:ext cx="4114800" cy="2872853"/>
          </a:xfrm>
          <a:prstGeom prst="rect">
            <a:avLst/>
          </a:prstGeom>
          <a:ln>
            <a:solidFill>
              <a:schemeClr val="tx1"/>
            </a:solidFill>
          </a:ln>
        </p:spPr>
      </p:pic>
      <p:pic>
        <p:nvPicPr>
          <p:cNvPr id="10" name="Picture 9" descr="DSCN3980.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693693" y="1412424"/>
            <a:ext cx="3505200" cy="2890157"/>
          </a:xfrm>
          <a:prstGeom prst="rect">
            <a:avLst/>
          </a:prstGeom>
          <a:ln>
            <a:solidFill>
              <a:schemeClr val="tx1"/>
            </a:solidFill>
          </a:ln>
        </p:spPr>
      </p:pic>
      <p:sp>
        <p:nvSpPr>
          <p:cNvPr id="11" name="TextBox 10"/>
          <p:cNvSpPr txBox="1"/>
          <p:nvPr/>
        </p:nvSpPr>
        <p:spPr>
          <a:xfrm>
            <a:off x="228600" y="696423"/>
            <a:ext cx="1066800" cy="523220"/>
          </a:xfrm>
          <a:prstGeom prst="rect">
            <a:avLst/>
          </a:prstGeom>
          <a:solidFill>
            <a:schemeClr val="bg1"/>
          </a:solidFill>
          <a:ln>
            <a:solidFill>
              <a:schemeClr val="tx1"/>
            </a:solidFill>
          </a:ln>
        </p:spPr>
        <p:txBody>
          <a:bodyPr wrap="square" rtlCol="0">
            <a:spAutoFit/>
          </a:bodyPr>
          <a:lstStyle/>
          <a:p>
            <a:r>
              <a:rPr lang="en-US" sz="2800" b="1" dirty="0"/>
              <a:t>BCS 2</a:t>
            </a:r>
          </a:p>
        </p:txBody>
      </p:sp>
      <p:sp>
        <p:nvSpPr>
          <p:cNvPr id="12" name="TextBox 11"/>
          <p:cNvSpPr txBox="1"/>
          <p:nvPr/>
        </p:nvSpPr>
        <p:spPr>
          <a:xfrm>
            <a:off x="4495800" y="721569"/>
            <a:ext cx="1066800" cy="523220"/>
          </a:xfrm>
          <a:prstGeom prst="rect">
            <a:avLst/>
          </a:prstGeom>
          <a:solidFill>
            <a:schemeClr val="bg1"/>
          </a:solidFill>
          <a:ln>
            <a:solidFill>
              <a:schemeClr val="tx1"/>
            </a:solidFill>
          </a:ln>
        </p:spPr>
        <p:txBody>
          <a:bodyPr wrap="square" rtlCol="0">
            <a:spAutoFit/>
          </a:bodyPr>
          <a:lstStyle/>
          <a:p>
            <a:r>
              <a:rPr lang="en-US" sz="2800" b="1" dirty="0"/>
              <a:t>BCS 5</a:t>
            </a:r>
          </a:p>
        </p:txBody>
      </p:sp>
    </p:spTree>
    <p:extLst>
      <p:ext uri="{BB962C8B-B14F-4D97-AF65-F5344CB8AC3E}">
        <p14:creationId xmlns:p14="http://schemas.microsoft.com/office/powerpoint/2010/main" val="146528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517978462"/>
              </p:ext>
            </p:extLst>
          </p:nvPr>
        </p:nvGraphicFramePr>
        <p:xfrm>
          <a:off x="609600" y="590550"/>
          <a:ext cx="7620000" cy="45529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1430"/>
            <a:ext cx="8839200" cy="857250"/>
          </a:xfrm>
        </p:spPr>
        <p:txBody>
          <a:bodyPr>
            <a:normAutofit fontScale="90000"/>
          </a:bodyPr>
          <a:lstStyle/>
          <a:p>
            <a:r>
              <a:rPr lang="en-US" sz="4000" b="1" dirty="0"/>
              <a:t>Results: Similar mean body condition in 2013</a:t>
            </a:r>
          </a:p>
        </p:txBody>
      </p:sp>
      <p:sp>
        <p:nvSpPr>
          <p:cNvPr id="5" name="TextBox 10"/>
          <p:cNvSpPr txBox="1"/>
          <p:nvPr/>
        </p:nvSpPr>
        <p:spPr>
          <a:xfrm>
            <a:off x="6400800" y="3371851"/>
            <a:ext cx="27432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Mean= 3.2</a:t>
            </a:r>
          </a:p>
        </p:txBody>
      </p:sp>
      <p:sp>
        <p:nvSpPr>
          <p:cNvPr id="7" name="TextBox 10"/>
          <p:cNvSpPr txBox="1"/>
          <p:nvPr/>
        </p:nvSpPr>
        <p:spPr>
          <a:xfrm>
            <a:off x="6400800" y="3671943"/>
            <a:ext cx="2743200" cy="3981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t>F</a:t>
            </a:r>
            <a:r>
              <a:rPr lang="en-US" sz="2000" b="1" baseline="-25000" dirty="0"/>
              <a:t> 1,936</a:t>
            </a:r>
            <a:r>
              <a:rPr lang="en-US" sz="2000" b="1" dirty="0"/>
              <a:t>=0.53, </a:t>
            </a:r>
            <a:r>
              <a:rPr lang="en-US" sz="2000" b="1" i="1" dirty="0"/>
              <a:t>p</a:t>
            </a:r>
            <a:r>
              <a:rPr lang="en-US" sz="2000" b="1" dirty="0"/>
              <a:t>=0.46</a:t>
            </a:r>
          </a:p>
        </p:txBody>
      </p:sp>
      <p:sp>
        <p:nvSpPr>
          <p:cNvPr id="8" name="TextBox 1"/>
          <p:cNvSpPr txBox="1"/>
          <p:nvPr/>
        </p:nvSpPr>
        <p:spPr>
          <a:xfrm>
            <a:off x="4267200" y="723840"/>
            <a:ext cx="914400" cy="40011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t>Ideal</a:t>
            </a:r>
          </a:p>
        </p:txBody>
      </p:sp>
      <p:sp>
        <p:nvSpPr>
          <p:cNvPr id="9" name="TextBox 1"/>
          <p:cNvSpPr txBox="1"/>
          <p:nvPr/>
        </p:nvSpPr>
        <p:spPr>
          <a:xfrm>
            <a:off x="6705600" y="723840"/>
            <a:ext cx="1195316" cy="40011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t>Obese</a:t>
            </a:r>
          </a:p>
        </p:txBody>
      </p:sp>
      <p:sp>
        <p:nvSpPr>
          <p:cNvPr id="10" name="TextBox 1"/>
          <p:cNvSpPr txBox="1"/>
          <p:nvPr/>
        </p:nvSpPr>
        <p:spPr>
          <a:xfrm>
            <a:off x="1905000" y="723840"/>
            <a:ext cx="1066740" cy="40011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t>Poor</a:t>
            </a:r>
          </a:p>
        </p:txBody>
      </p:sp>
    </p:spTree>
    <p:extLst>
      <p:ext uri="{BB962C8B-B14F-4D97-AF65-F5344CB8AC3E}">
        <p14:creationId xmlns:p14="http://schemas.microsoft.com/office/powerpoint/2010/main" val="1396387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686800" cy="685800"/>
          </a:xfrm>
        </p:spPr>
        <p:txBody>
          <a:bodyPr>
            <a:normAutofit fontScale="90000"/>
          </a:bodyPr>
          <a:lstStyle/>
          <a:p>
            <a:r>
              <a:rPr lang="en-US" sz="4000" b="1" dirty="0"/>
              <a:t>Results: Body condition matters for adults! </a:t>
            </a:r>
          </a:p>
        </p:txBody>
      </p:sp>
      <p:graphicFrame>
        <p:nvGraphicFramePr>
          <p:cNvPr id="10" name="Chart 9"/>
          <p:cNvGraphicFramePr>
            <a:graphicFrameLocks/>
          </p:cNvGraphicFramePr>
          <p:nvPr>
            <p:extLst>
              <p:ext uri="{D42A27DB-BD31-4B8C-83A1-F6EECF244321}">
                <p14:modId xmlns:p14="http://schemas.microsoft.com/office/powerpoint/2010/main" val="3074397893"/>
              </p:ext>
            </p:extLst>
          </p:nvPr>
        </p:nvGraphicFramePr>
        <p:xfrm>
          <a:off x="685800" y="742950"/>
          <a:ext cx="8077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722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689372"/>
          </a:xfrm>
        </p:spPr>
        <p:txBody>
          <a:bodyPr>
            <a:normAutofit/>
          </a:bodyPr>
          <a:lstStyle/>
          <a:p>
            <a:r>
              <a:rPr lang="en-US" sz="3000" b="1" dirty="0"/>
              <a:t>KM survival estimates: Body Condition Score 2010-2013</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700088"/>
            <a:ext cx="8610600"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2419348"/>
            <a:ext cx="5029200" cy="1323439"/>
          </a:xfrm>
          <a:prstGeom prst="rect">
            <a:avLst/>
          </a:prstGeom>
          <a:noFill/>
        </p:spPr>
        <p:txBody>
          <a:bodyPr wrap="square" rtlCol="0">
            <a:spAutoFit/>
          </a:bodyPr>
          <a:lstStyle/>
          <a:p>
            <a:r>
              <a:rPr lang="en-US" sz="1600" dirty="0"/>
              <a:t>Cox Hazard Ratios:</a:t>
            </a:r>
          </a:p>
          <a:p>
            <a:pPr marL="285750" indent="-285750">
              <a:buFont typeface="Arial" pitchFamily="34" charset="0"/>
              <a:buChar char="•"/>
            </a:pPr>
            <a:r>
              <a:rPr lang="en-US" sz="1600" dirty="0"/>
              <a:t>BCS 1-2:  Ref</a:t>
            </a:r>
          </a:p>
          <a:p>
            <a:pPr marL="285750" indent="-285750">
              <a:buFont typeface="Arial" pitchFamily="34" charset="0"/>
              <a:buChar char="•"/>
            </a:pPr>
            <a:r>
              <a:rPr lang="en-US" sz="1600" dirty="0"/>
              <a:t>BCS 3: 0.79 [0.71-0.88] p=0.00</a:t>
            </a:r>
          </a:p>
          <a:p>
            <a:pPr marL="285750" indent="-285750">
              <a:buFont typeface="Arial" pitchFamily="34" charset="0"/>
              <a:buChar char="•"/>
            </a:pPr>
            <a:r>
              <a:rPr lang="en-US" sz="1600" dirty="0"/>
              <a:t>BCS 4: 0.73 [0.64-0.82] p=0.00</a:t>
            </a:r>
          </a:p>
          <a:p>
            <a:pPr marL="285750" indent="-285750">
              <a:buFont typeface="Arial" pitchFamily="34" charset="0"/>
              <a:buChar char="•"/>
            </a:pPr>
            <a:r>
              <a:rPr lang="en-US" sz="1600" dirty="0"/>
              <a:t>BCS 5-7: 0.73 [0.63-0.84] p=0.00</a:t>
            </a:r>
          </a:p>
        </p:txBody>
      </p:sp>
    </p:spTree>
    <p:extLst>
      <p:ext uri="{BB962C8B-B14F-4D97-AF65-F5344CB8AC3E}">
        <p14:creationId xmlns:p14="http://schemas.microsoft.com/office/powerpoint/2010/main" val="57747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791104531"/>
              </p:ext>
            </p:extLst>
          </p:nvPr>
        </p:nvGraphicFramePr>
        <p:xfrm>
          <a:off x="228600" y="628650"/>
          <a:ext cx="8610601"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6199" y="-57150"/>
            <a:ext cx="9067801" cy="857250"/>
          </a:xfrm>
        </p:spPr>
        <p:txBody>
          <a:bodyPr>
            <a:normAutofit/>
          </a:bodyPr>
          <a:lstStyle/>
          <a:p>
            <a:r>
              <a:rPr lang="en-US" sz="3200" b="1" dirty="0"/>
              <a:t>Sickness and hyenas main causes of death</a:t>
            </a:r>
          </a:p>
        </p:txBody>
      </p:sp>
      <p:sp>
        <p:nvSpPr>
          <p:cNvPr id="5" name="TextBox 10"/>
          <p:cNvSpPr txBox="1"/>
          <p:nvPr/>
        </p:nvSpPr>
        <p:spPr>
          <a:xfrm>
            <a:off x="6400800" y="2832185"/>
            <a:ext cx="259077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F</a:t>
            </a:r>
            <a:r>
              <a:rPr lang="en-US" sz="1400" b="1" baseline="-25000" dirty="0"/>
              <a:t> 1,254</a:t>
            </a:r>
            <a:r>
              <a:rPr lang="en-US" sz="1400" b="1" dirty="0"/>
              <a:t>=14.73, </a:t>
            </a:r>
            <a:r>
              <a:rPr lang="en-US" sz="1400" b="1" i="1" dirty="0"/>
              <a:t>p</a:t>
            </a:r>
            <a:r>
              <a:rPr lang="en-US" sz="1400" b="1" dirty="0"/>
              <a:t>&lt;0.001</a:t>
            </a:r>
          </a:p>
        </p:txBody>
      </p:sp>
    </p:spTree>
    <p:extLst>
      <p:ext uri="{BB962C8B-B14F-4D97-AF65-F5344CB8AC3E}">
        <p14:creationId xmlns:p14="http://schemas.microsoft.com/office/powerpoint/2010/main" val="336493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36370855"/>
              </p:ext>
            </p:extLst>
          </p:nvPr>
        </p:nvGraphicFramePr>
        <p:xfrm>
          <a:off x="76200" y="571500"/>
          <a:ext cx="8818729"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8129" y="0"/>
            <a:ext cx="86868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Results: Village Dog Census 2010-2013</a:t>
            </a:r>
            <a:endParaRPr lang="en-US" sz="3600" b="1" i="1" dirty="0"/>
          </a:p>
        </p:txBody>
      </p:sp>
    </p:spTree>
    <p:extLst>
      <p:ext uri="{BB962C8B-B14F-4D97-AF65-F5344CB8AC3E}">
        <p14:creationId xmlns:p14="http://schemas.microsoft.com/office/powerpoint/2010/main" val="257015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91679"/>
            <a:ext cx="8229600" cy="651272"/>
          </a:xfrm>
        </p:spPr>
        <p:txBody>
          <a:bodyPr>
            <a:normAutofit fontScale="90000"/>
          </a:bodyPr>
          <a:lstStyle/>
          <a:p>
            <a:r>
              <a:rPr lang="en-US" sz="4000" b="1" dirty="0"/>
              <a:t>Results:    </a:t>
            </a:r>
            <a:r>
              <a:rPr lang="en-US" sz="4000" b="1" dirty="0" err="1"/>
              <a:t>Human:Dog</a:t>
            </a:r>
            <a:r>
              <a:rPr lang="en-US" sz="4000" b="1" dirty="0"/>
              <a:t> ratio</a:t>
            </a:r>
          </a:p>
        </p:txBody>
      </p:sp>
      <p:graphicFrame>
        <p:nvGraphicFramePr>
          <p:cNvPr id="4" name="Chart 3"/>
          <p:cNvGraphicFramePr>
            <a:graphicFrameLocks/>
          </p:cNvGraphicFramePr>
          <p:nvPr>
            <p:extLst>
              <p:ext uri="{D42A27DB-BD31-4B8C-83A1-F6EECF244321}">
                <p14:modId xmlns:p14="http://schemas.microsoft.com/office/powerpoint/2010/main" val="1734072385"/>
              </p:ext>
            </p:extLst>
          </p:nvPr>
        </p:nvGraphicFramePr>
        <p:xfrm>
          <a:off x="25455" y="442143"/>
          <a:ext cx="8915401" cy="42445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52601" y="4682953"/>
            <a:ext cx="1619250" cy="400110"/>
          </a:xfrm>
          <a:prstGeom prst="rect">
            <a:avLst/>
          </a:prstGeom>
          <a:noFill/>
          <a:ln>
            <a:solidFill>
              <a:schemeClr val="tx1"/>
            </a:solidFill>
          </a:ln>
        </p:spPr>
        <p:txBody>
          <a:bodyPr wrap="square" rtlCol="0">
            <a:spAutoFit/>
          </a:bodyPr>
          <a:lstStyle/>
          <a:p>
            <a:pPr algn="ctr"/>
            <a:r>
              <a:rPr lang="en-US" sz="2000" b="1" dirty="0"/>
              <a:t>Control</a:t>
            </a:r>
          </a:p>
        </p:txBody>
      </p:sp>
      <p:sp>
        <p:nvSpPr>
          <p:cNvPr id="6" name="TextBox 5"/>
          <p:cNvSpPr txBox="1"/>
          <p:nvPr/>
        </p:nvSpPr>
        <p:spPr>
          <a:xfrm>
            <a:off x="5155327" y="4682656"/>
            <a:ext cx="1926021" cy="400110"/>
          </a:xfrm>
          <a:prstGeom prst="rect">
            <a:avLst/>
          </a:prstGeom>
          <a:noFill/>
          <a:ln>
            <a:solidFill>
              <a:schemeClr val="tx1"/>
            </a:solidFill>
          </a:ln>
        </p:spPr>
        <p:txBody>
          <a:bodyPr wrap="square" rtlCol="0">
            <a:spAutoFit/>
          </a:bodyPr>
          <a:lstStyle/>
          <a:p>
            <a:pPr algn="ctr"/>
            <a:r>
              <a:rPr lang="en-US" sz="2000" b="1" dirty="0"/>
              <a:t>Vaccination</a:t>
            </a:r>
          </a:p>
        </p:txBody>
      </p:sp>
    </p:spTree>
    <p:extLst>
      <p:ext uri="{BB962C8B-B14F-4D97-AF65-F5344CB8AC3E}">
        <p14:creationId xmlns:p14="http://schemas.microsoft.com/office/powerpoint/2010/main" val="76195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077" y="271250"/>
            <a:ext cx="5257800" cy="571500"/>
          </a:xfrm>
        </p:spPr>
        <p:txBody>
          <a:bodyPr>
            <a:normAutofit fontScale="90000"/>
          </a:bodyPr>
          <a:lstStyle/>
          <a:p>
            <a:pPr algn="l"/>
            <a:r>
              <a:rPr lang="en-US" b="1" dirty="0"/>
              <a:t>Summary:</a:t>
            </a:r>
          </a:p>
        </p:txBody>
      </p:sp>
      <p:sp>
        <p:nvSpPr>
          <p:cNvPr id="3" name="Content Placeholder 2"/>
          <p:cNvSpPr>
            <a:spLocks noGrp="1"/>
          </p:cNvSpPr>
          <p:nvPr>
            <p:ph idx="1"/>
          </p:nvPr>
        </p:nvSpPr>
        <p:spPr>
          <a:xfrm>
            <a:off x="0" y="895350"/>
            <a:ext cx="6781801" cy="4476750"/>
          </a:xfrm>
        </p:spPr>
        <p:txBody>
          <a:bodyPr>
            <a:noAutofit/>
          </a:bodyPr>
          <a:lstStyle/>
          <a:p>
            <a:r>
              <a:rPr lang="en-US" sz="3100" dirty="0"/>
              <a:t>4 Field Seasons completed</a:t>
            </a:r>
          </a:p>
          <a:p>
            <a:r>
              <a:rPr lang="en-US" sz="3100" dirty="0"/>
              <a:t>2,649 dogs enrolled in study</a:t>
            </a:r>
          </a:p>
          <a:p>
            <a:r>
              <a:rPr lang="en-US" sz="3100" dirty="0"/>
              <a:t>Higher adult male survival</a:t>
            </a:r>
          </a:p>
          <a:p>
            <a:r>
              <a:rPr lang="en-US" sz="3100" dirty="0"/>
              <a:t>Body condition influences survival</a:t>
            </a:r>
          </a:p>
          <a:p>
            <a:r>
              <a:rPr lang="en-US" sz="3100" dirty="0"/>
              <a:t>Village effects</a:t>
            </a:r>
          </a:p>
          <a:p>
            <a:r>
              <a:rPr lang="en-US" sz="3100" dirty="0"/>
              <a:t>Vaccination appears to affect survival…      </a:t>
            </a:r>
          </a:p>
          <a:p>
            <a:pPr marL="0" indent="0">
              <a:buNone/>
            </a:pPr>
            <a:r>
              <a:rPr lang="en-US" sz="3100" dirty="0"/>
              <a:t>     …but other factors may contribute</a:t>
            </a:r>
          </a:p>
          <a:p>
            <a:pPr marL="0" indent="0">
              <a:buNone/>
            </a:pPr>
            <a:endParaRPr lang="en-US" sz="3100" dirty="0"/>
          </a:p>
        </p:txBody>
      </p:sp>
      <p:pic>
        <p:nvPicPr>
          <p:cNvPr id="6" name="Picture 5" descr="C:\Users\Anna\Desktop\AfricaPhotos\Dog Data\DSCN227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81799" y="285750"/>
            <a:ext cx="2184135" cy="4343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0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
            <a:ext cx="8229600" cy="857250"/>
          </a:xfrm>
        </p:spPr>
        <p:txBody>
          <a:bodyPr/>
          <a:lstStyle/>
          <a:p>
            <a:pPr algn="l"/>
            <a:r>
              <a:rPr lang="en-US" b="1" dirty="0"/>
              <a:t>Future directions of analysis:</a:t>
            </a:r>
          </a:p>
        </p:txBody>
      </p:sp>
      <p:sp>
        <p:nvSpPr>
          <p:cNvPr id="3" name="Content Placeholder 2"/>
          <p:cNvSpPr>
            <a:spLocks noGrp="1"/>
          </p:cNvSpPr>
          <p:nvPr>
            <p:ph idx="1"/>
          </p:nvPr>
        </p:nvSpPr>
        <p:spPr>
          <a:xfrm>
            <a:off x="533399" y="1084754"/>
            <a:ext cx="5410201" cy="1813036"/>
          </a:xfrm>
        </p:spPr>
        <p:txBody>
          <a:bodyPr>
            <a:noAutofit/>
          </a:bodyPr>
          <a:lstStyle/>
          <a:p>
            <a:r>
              <a:rPr lang="en-US" dirty="0"/>
              <a:t>Ownership practices</a:t>
            </a:r>
          </a:p>
          <a:p>
            <a:r>
              <a:rPr lang="en-US" dirty="0"/>
              <a:t>Household characteristics</a:t>
            </a:r>
          </a:p>
          <a:p>
            <a:r>
              <a:rPr lang="en-US" dirty="0"/>
              <a:t>Vaccination coverage </a:t>
            </a:r>
          </a:p>
          <a:p>
            <a:r>
              <a:rPr lang="en-US" dirty="0"/>
              <a:t>Reproductive rates</a:t>
            </a:r>
          </a:p>
          <a:p>
            <a:r>
              <a:rPr lang="en-US" dirty="0"/>
              <a:t>Dog spatial distribution </a:t>
            </a:r>
          </a:p>
          <a:p>
            <a:r>
              <a:rPr lang="en-US" dirty="0"/>
              <a:t>Wildlife interactions</a:t>
            </a:r>
          </a:p>
          <a:p>
            <a:pPr marL="0" indent="0">
              <a:buNone/>
            </a:pPr>
            <a:endParaRPr lang="en-US" dirty="0"/>
          </a:p>
        </p:txBody>
      </p:sp>
      <p:pic>
        <p:nvPicPr>
          <p:cNvPr id="5" name="Picture 2" descr="C:\Users\Anna\Desktop\AfricaPhotos\Africa 2013\Iyogelo 2013\Ihh031-040\DSCN1564 - Cop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91200" y="857250"/>
            <a:ext cx="2819402" cy="40810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6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14300"/>
            <a:ext cx="8229600" cy="857250"/>
          </a:xfrm>
        </p:spPr>
        <p:txBody>
          <a:bodyPr/>
          <a:lstStyle/>
          <a:p>
            <a:r>
              <a:rPr lang="en-US" b="1" dirty="0"/>
              <a:t>Dogs: Disease reservoir</a:t>
            </a:r>
          </a:p>
        </p:txBody>
      </p:sp>
      <p:sp>
        <p:nvSpPr>
          <p:cNvPr id="28" name="TextBox 27"/>
          <p:cNvSpPr txBox="1"/>
          <p:nvPr/>
        </p:nvSpPr>
        <p:spPr>
          <a:xfrm>
            <a:off x="304800" y="4476750"/>
            <a:ext cx="8534400" cy="605935"/>
          </a:xfrm>
          <a:prstGeom prst="rect">
            <a:avLst/>
          </a:prstGeom>
          <a:solidFill>
            <a:schemeClr val="bg1"/>
          </a:solidFill>
        </p:spPr>
        <p:txBody>
          <a:bodyPr wrap="square" rtlCol="0">
            <a:spAutoFit/>
          </a:bodyPr>
          <a:lstStyle/>
          <a:p>
            <a:pPr algn="ctr"/>
            <a:r>
              <a:rPr lang="en-US" sz="3200" b="1" dirty="0"/>
              <a:t>Public health and conservation concern</a:t>
            </a:r>
          </a:p>
        </p:txBody>
      </p:sp>
      <p:pic>
        <p:nvPicPr>
          <p:cNvPr id="10" name="Picture 9" descr="C:\Users\Anna\Desktop\My Pictures\Africa 2010\Best of Africa 2010\dogs and pups\DSCN398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43200" y="603334"/>
            <a:ext cx="3581400" cy="2654216"/>
          </a:xfrm>
          <a:prstGeom prst="rect">
            <a:avLst/>
          </a:prstGeom>
          <a:noFill/>
          <a:ln>
            <a:solidFill>
              <a:schemeClr val="tx1"/>
            </a:solidFill>
          </a:ln>
        </p:spPr>
      </p:pic>
      <p:pic>
        <p:nvPicPr>
          <p:cNvPr id="16388" name="Picture 4" descr="C:\Users\Anna\Pictures\Africa 2011\Dog Data\008-DSCN694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848" y="1898193"/>
            <a:ext cx="3415352" cy="25023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D:\WD SmartWare.swstor\ANNA-PC\Volume.fb399529.aa2d.11e3.95cd.806e6f6e6963\Users\Anna\Desktop\Africa Photos\Africa 2014\Endulen\DSCN968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15000" y="2032283"/>
            <a:ext cx="3275463" cy="2536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715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nabc.nl/Portals/0/images/msd_ah_rgb_pos.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529" y="4297055"/>
            <a:ext cx="2138692"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14300"/>
            <a:ext cx="8229600" cy="857250"/>
          </a:xfrm>
        </p:spPr>
        <p:txBody>
          <a:bodyPr/>
          <a:lstStyle/>
          <a:p>
            <a:r>
              <a:rPr lang="en-US" b="1" dirty="0"/>
              <a:t>Acknowledgements</a:t>
            </a:r>
          </a:p>
        </p:txBody>
      </p:sp>
      <p:sp>
        <p:nvSpPr>
          <p:cNvPr id="3" name="Content Placeholder 2"/>
          <p:cNvSpPr>
            <a:spLocks noGrp="1"/>
          </p:cNvSpPr>
          <p:nvPr>
            <p:ph idx="1"/>
          </p:nvPr>
        </p:nvSpPr>
        <p:spPr>
          <a:xfrm>
            <a:off x="152400" y="457200"/>
            <a:ext cx="8686800" cy="3600450"/>
          </a:xfrm>
        </p:spPr>
        <p:txBody>
          <a:bodyPr>
            <a:normAutofit fontScale="85000" lnSpcReduction="20000"/>
          </a:bodyPr>
          <a:lstStyle/>
          <a:p>
            <a:r>
              <a:rPr lang="en-US" sz="2600" b="1" dirty="0"/>
              <a:t>Field assistant: </a:t>
            </a:r>
            <a:r>
              <a:rPr lang="en-US" sz="2600" dirty="0" err="1"/>
              <a:t>Chunde</a:t>
            </a:r>
            <a:r>
              <a:rPr lang="en-US" sz="2600" dirty="0"/>
              <a:t> </a:t>
            </a:r>
            <a:r>
              <a:rPr lang="en-US" sz="2600" dirty="0" err="1"/>
              <a:t>Bigambo</a:t>
            </a:r>
            <a:endParaRPr lang="en-US" sz="2600" dirty="0"/>
          </a:p>
          <a:p>
            <a:r>
              <a:rPr lang="en-US" sz="2600" b="1" dirty="0"/>
              <a:t>Dissertation committee: </a:t>
            </a:r>
            <a:r>
              <a:rPr lang="en-US" sz="2600" dirty="0"/>
              <a:t>Joel Brown, Lisa Faust, </a:t>
            </a:r>
          </a:p>
          <a:p>
            <a:pPr>
              <a:buNone/>
            </a:pPr>
            <a:r>
              <a:rPr lang="en-US" sz="2600" dirty="0"/>
              <a:t>    Rachel </a:t>
            </a:r>
            <a:r>
              <a:rPr lang="en-US" sz="2600" dirty="0" err="1"/>
              <a:t>Santymire</a:t>
            </a:r>
            <a:r>
              <a:rPr lang="en-US" sz="2600" dirty="0"/>
              <a:t>, </a:t>
            </a:r>
            <a:r>
              <a:rPr lang="en-US" sz="2600" dirty="0" err="1"/>
              <a:t>Supriya</a:t>
            </a:r>
            <a:r>
              <a:rPr lang="en-US" sz="2600" dirty="0"/>
              <a:t> Mehta, Chris Whelan, </a:t>
            </a:r>
          </a:p>
          <a:p>
            <a:pPr>
              <a:buNone/>
            </a:pPr>
            <a:r>
              <a:rPr lang="en-US" sz="2600" dirty="0"/>
              <a:t>    </a:t>
            </a:r>
            <a:r>
              <a:rPr lang="en-US" sz="2600" dirty="0" err="1"/>
              <a:t>Miquel</a:t>
            </a:r>
            <a:r>
              <a:rPr lang="en-US" sz="2600" dirty="0"/>
              <a:t> Gonzalez-</a:t>
            </a:r>
            <a:r>
              <a:rPr lang="en-US" sz="2600" dirty="0" err="1"/>
              <a:t>Meler</a:t>
            </a:r>
            <a:endParaRPr lang="en-US" sz="2600" dirty="0"/>
          </a:p>
          <a:p>
            <a:r>
              <a:rPr lang="en-US" sz="2600" b="1" dirty="0" err="1"/>
              <a:t>LPZoo</a:t>
            </a:r>
            <a:r>
              <a:rPr lang="en-US" sz="2600" b="1" dirty="0"/>
              <a:t> Tanzania coordinator: </a:t>
            </a:r>
            <a:r>
              <a:rPr lang="en-US" sz="2600" dirty="0"/>
              <a:t>Felix </a:t>
            </a:r>
            <a:r>
              <a:rPr lang="en-US" sz="2600" dirty="0" err="1"/>
              <a:t>Lankester</a:t>
            </a:r>
            <a:endParaRPr lang="en-US" sz="2600" dirty="0"/>
          </a:p>
          <a:p>
            <a:r>
              <a:rPr lang="en-US" sz="2600" b="1" dirty="0"/>
              <a:t>SHI team: </a:t>
            </a:r>
            <a:r>
              <a:rPr lang="en-US" sz="2600" dirty="0"/>
              <a:t>Imam, Paulo, </a:t>
            </a:r>
            <a:r>
              <a:rPr lang="en-US" sz="2600" dirty="0" err="1"/>
              <a:t>Isra</a:t>
            </a:r>
            <a:r>
              <a:rPr lang="en-US" sz="2600" dirty="0"/>
              <a:t>, and Geoffrey</a:t>
            </a:r>
          </a:p>
          <a:p>
            <a:r>
              <a:rPr lang="en-US" sz="2600" b="1" dirty="0" err="1"/>
              <a:t>Buyubi</a:t>
            </a:r>
            <a:r>
              <a:rPr lang="en-US" sz="2600" b="1" dirty="0"/>
              <a:t>, </a:t>
            </a:r>
            <a:r>
              <a:rPr lang="en-US" sz="2600" b="1" dirty="0" err="1"/>
              <a:t>Iyogelo</a:t>
            </a:r>
            <a:r>
              <a:rPr lang="en-US" sz="2600" b="1" dirty="0"/>
              <a:t>, </a:t>
            </a:r>
            <a:r>
              <a:rPr lang="en-US" sz="2600" b="1" dirty="0" err="1"/>
              <a:t>Nangale</a:t>
            </a:r>
            <a:r>
              <a:rPr lang="en-US" sz="2600" b="1" dirty="0"/>
              <a:t>, </a:t>
            </a:r>
            <a:r>
              <a:rPr lang="en-US" sz="2600" b="1" dirty="0" err="1"/>
              <a:t>Sanungu</a:t>
            </a:r>
            <a:r>
              <a:rPr lang="en-US" sz="2600" b="1" dirty="0"/>
              <a:t> </a:t>
            </a:r>
            <a:r>
              <a:rPr lang="en-US" sz="2600" dirty="0"/>
              <a:t>village leaders and dog owners</a:t>
            </a:r>
          </a:p>
          <a:p>
            <a:r>
              <a:rPr lang="en-US" sz="2600" b="1" dirty="0"/>
              <a:t>TAWIRI, COSTECH, and TANAPA</a:t>
            </a:r>
          </a:p>
          <a:p>
            <a:r>
              <a:rPr lang="en-US" sz="2600" b="1" dirty="0"/>
              <a:t>Funding Sources</a:t>
            </a:r>
            <a:r>
              <a:rPr lang="en-US" sz="2600" dirty="0"/>
              <a:t>: Lincoln Park Zoo, American Society of </a:t>
            </a:r>
            <a:r>
              <a:rPr lang="en-US" sz="2600" dirty="0" err="1"/>
              <a:t>Mammalogists</a:t>
            </a:r>
            <a:r>
              <a:rPr lang="en-US" sz="2600" dirty="0"/>
              <a:t>, University of Illinois at Chicago, MSD Animal Health, International Fund for Animal Welfare (IFAW)</a:t>
            </a:r>
            <a:endParaRPr lang="en-US" sz="2800" dirty="0"/>
          </a:p>
          <a:p>
            <a:endParaRPr lang="en-US" sz="2800" dirty="0"/>
          </a:p>
        </p:txBody>
      </p:sp>
      <p:pic>
        <p:nvPicPr>
          <p:cNvPr id="7" name="Picture 4" descr="LPZ logotype Color"/>
          <p:cNvPicPr>
            <a:picLocks noChangeAspect="1" noChangeArrowheads="1"/>
          </p:cNvPicPr>
          <p:nvPr/>
        </p:nvPicPr>
        <p:blipFill>
          <a:blip r:embed="rId5" cstate="screen">
            <a:clrChange>
              <a:clrFrom>
                <a:srgbClr val="FFFFFF"/>
              </a:clrFrom>
              <a:clrTo>
                <a:srgbClr val="FFFFFF">
                  <a:alpha val="0"/>
                </a:srgbClr>
              </a:clrTo>
            </a:clrChange>
            <a:lum bright="-6000" contrast="24000"/>
            <a:extLst>
              <a:ext uri="{28A0092B-C50C-407E-A947-70E740481C1C}">
                <a14:useLocalDpi xmlns:a14="http://schemas.microsoft.com/office/drawing/2010/main"/>
              </a:ext>
            </a:extLst>
          </a:blip>
          <a:srcRect/>
          <a:stretch>
            <a:fillRect/>
          </a:stretch>
        </p:blipFill>
        <p:spPr bwMode="auto">
          <a:xfrm>
            <a:off x="3352802" y="4000501"/>
            <a:ext cx="2466834" cy="770789"/>
          </a:xfrm>
          <a:prstGeom prst="rect">
            <a:avLst/>
          </a:prstGeom>
          <a:solidFill>
            <a:schemeClr val="bg1"/>
          </a:solidFill>
          <a:ln w="9525">
            <a:noFill/>
            <a:miter lim="800000"/>
            <a:headEnd/>
            <a:tailEnd/>
          </a:ln>
        </p:spPr>
      </p:pic>
      <p:pic>
        <p:nvPicPr>
          <p:cNvPr id="1028" name="Picture 4" descr="http://www.unm.edu/~artsci/news/images/asm_logo.jpg"/>
          <p:cNvPicPr>
            <a:picLocks noChangeAspect="1" noChangeArrowheads="1"/>
          </p:cNvPicPr>
          <p:nvPr/>
        </p:nvPicPr>
        <p:blipFill>
          <a:blip r:embed="rId6" cstate="print"/>
          <a:srcRect/>
          <a:stretch>
            <a:fillRect/>
          </a:stretch>
        </p:blipFill>
        <p:spPr bwMode="auto">
          <a:xfrm>
            <a:off x="5943601" y="4266512"/>
            <a:ext cx="1676400" cy="511033"/>
          </a:xfrm>
          <a:prstGeom prst="rect">
            <a:avLst/>
          </a:prstGeom>
          <a:noFill/>
        </p:spPr>
      </p:pic>
      <p:pic>
        <p:nvPicPr>
          <p:cNvPr id="1036" name="Picture 12" descr="http://www.uic.edu/com/er/Images/uic_log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1607" y="4076700"/>
            <a:ext cx="2926393" cy="400050"/>
          </a:xfrm>
          <a:prstGeom prst="rect">
            <a:avLst/>
          </a:prstGeom>
          <a:noFill/>
        </p:spPr>
      </p:pic>
      <p:sp>
        <p:nvSpPr>
          <p:cNvPr id="4" name="AutoShape 2" descr="expseal.jpg"/>
          <p:cNvSpPr>
            <a:spLocks noChangeAspect="1" noChangeArrowheads="1"/>
          </p:cNvSpPr>
          <p:nvPr/>
        </p:nvSpPr>
        <p:spPr bwMode="auto">
          <a:xfrm>
            <a:off x="155575" y="-685800"/>
            <a:ext cx="1609724"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xpseal.jpg"/>
          <p:cNvSpPr>
            <a:spLocks noChangeAspect="1" noChangeArrowheads="1"/>
          </p:cNvSpPr>
          <p:nvPr/>
        </p:nvSpPr>
        <p:spPr bwMode="auto">
          <a:xfrm>
            <a:off x="307975" y="-571500"/>
            <a:ext cx="1609724"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Anna\Desktop\Africa photos\Africa 2011\Iyogelo2011\Ihh031-040\DSCN0880.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010400" y="335472"/>
            <a:ext cx="1682089" cy="1837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AutoShape 2" descr="data:image/jpeg;base64,/9j/4AAQSkZJRgABAQAAAQABAAD/2wBDAAkGBwgHBgkIBwgKCgkLDRYPDQwMDRsUFRAWIB0iIiAdHx8kKDQsJCYxJx8fLT0tMTU3Ojo6Iys/RD84QzQ5Ojf/2wBDAQoKCg0MDRoPDxo3JR8lNzc3Nzc3Nzc3Nzc3Nzc3Nzc3Nzc3Nzc3Nzc3Nzc3Nzc3Nzc3Nzc3Nzc3Nzc3Nzc3Nzf/wAARCABaASADASIAAhEBAxEB/8QAGwAAAgIDAQAAAAAAAAAAAAAABQYABAECAwf/xABCEAABAwMBBQUEBgkDBAMAAAABAgMEAAURIQYSEzFBFFFhcaEigZGxFTJCYsHRIzNDUlRygpPwFlPhJDQ1c0Rj8f/EABoBAAIDAQEAAAAAAAAAAAAAAAQFAAIDAQb/xAAzEQABAwIDBAkEAgMBAAAAAAABAAIDBBESITETQVHwBRRhcYGRocHRIrHh8SOSMjNCQ//aAAwDAQACEQMRAD8A9vqVKlRRQ8qTtpp1wg3MpZlOIacQFJAxp0Ipxpa22jb8NmSBktLwT91X/IFBdIBxgJabEZoqiLdsA4XByS99N3T+Nd9Pyrdm/XFt5tbstxTaVAqScYIzr0oZU515sVEozxHzK9AaeIi2EeS9USQUgjkdaXtrbi/DRHRFdLS1qJUU9wH/AD6UR2dk9qs8ZZOVJTuK8xpSptc/xrypIOjKAj38z8xT+unIpcTdXJHRwg1OFwyCrfTdz/jXfT8qJ7OXiW9dUMy5K3EOJKQFY0VzHyNLnKu8FTqJbLsdC3FtuJUA2kq5HwpJDUyiRpxE+JTianjMbhhAy4L06kzaK7zGbs6zEkONttgJITjnjP405A5SDg699K0mwRRKelXS5NthxZXughIGTyyfdT2vErowIsvGyS0Rja8mT7XQT6bun8a96flVuz3K5TLnHZMx1SCrKuWMDU9Kt8XZiF+raVKX36rB+JxRWy3VqY2+41FTGjsj62Rrpk6DwpfBG4yAOm8ASUbNK3AS2LLiQAizy1IbUpDRcUOSAQM/GgcmNtDNUcyI0No/ZbUVK95x+NAZO0tyeUotPhhBJwEITnHcSQapGXcJi90PSn1HohSj6CtJ+kYpPpaHHuNvys4aCVn1EgeqYFbOPaqlXnzJJ/E1zTbYcc+ztEUEfuuj86Hx9m7nJO8tgN56vK19MmiUfY5X7eakfdbb5e8n8KzYx7s2Q+ZWjnsbk6XyAV6Hc4sXR69pkJ++gZHvFFkSGpMRT7DuWlJJS4By8aCJ2WtzZAdkuqOeW8kZ9KONx2Y8IRwMMIb3cE/ZA76Z023FxIAB33KXzbG4LCSe6yWe1ggY2md/s1gyVH6u0/xZrZbeySB1V/I66fxrgtzZUco0k+SnPxVS0l41e3+zka0NOjXf1atzJdHLahH9k1BcpDWo2jbVjoYxVVZb+zY0RAmq8niPmquCpNk/Z26V/U/gfM1jtSDk8f2ct9kCM2n+rUfjbTRG0hMqRxFZA32mFJHvBNHmXW320OMrC0KGQpJyDXnqpFt+za1E9N6Uv8MUY2ZvLaZaICYzbDTmdwBale15k0ZS15L8EpGfC6FqKKzcbGkW1vZNxpOu20k1m4vsxFthptW4N5GdRz9abpC1NsLWhBWtKSUpHMmvPzZpoBdmKjxgSSpT7wGvWtukpJQGtiv4LKgZEXEyWXf/AFRdf9xn+1U/1Pdf9xn+1VNUSG3+suaCe5hor9TgVXf7Ngdn7STnUuhI08AM0mdPUN1efP8AKbNhgdoz0TtszdHbkw8JJSXm1a7owMHl+NGxSFslK7Pd0oJwl9JQR48x/njT7T7o+Yywgu1CTVsIimIGhUqVKlHIRSpUqVFFKlSpUUUqndo3bLbIj9VoO6e48x61crBqr2h7S0711ri1wIXlWvUYPUeNdWo0h/RmO44fuoJqzfI3ZLrJaAwkr3k+R1/zyqsZMgp3TIf3e4uq/OvHOYGvLXbl6oOL2Bzd6cNkWZUSM+zLbLft76AojOMa6dOVBZUa3OTHpMy7oXxFlW5HQVEdwzqOXhQ+3TVQnHlAk8RlbevTPI586p5SNMgeGaLkqmGJjMN7X1QjKZ4le8utfgjgmWGL+otzstfe+rCfhr8qyvaeWlO7EjRoyOgSN7Hy+VCWYkl/9TGeX4pQSKvsbO3R7/4wbHe4sD0GTVWSVLsoxbuH491Z8dO3/Yb959kwpujjuyrktxQ7QGygkae1nGfDmDSSfaVkkqPedTThG2deRa1xJcxCULdDh3BnAxy18a59g2ct+O1SUvLHRa94n+lP5UXUQTTBpfYWGdyhaeaGEuDBe5ysNyVW21vL3GkKWo9Egk06Wm1Oo2dcjY4MiQFFRUPqk6ajyrkxtBb23motshkhxQSN1AbGp5/4KPykuLjOJZXuOlJCVdx6VtRUkTcTw7EbWyWdZUyOs0twjVAouzVuhp4k1zjEcy4rcR8P+a3e2gtNvQWoiQvH2WEAJ+PKk6S7IedUJbrq3AcHiKKsHyPKuVBmuEeULA3v1RQojJ9Uz7p1te08aUpaZm5FOfYCl5BHnjnROSxHubG6XVFP7zTpHyOteb1uw4604DGWtDnThKIPpV4+lHYcMrcX3VZOjW3xRusmmHs05FvbLyl8aM2SsLV9YEcgfz8KY5X/AGr2n7NXyoHYJ93cWlubDdWydOOoBBT5g4z7qPvJC2VoJwCkgnuprSMjEZMYIB4pbUueZBjN7cF5Yk+yKynU4SMqPIDU00CDs5bsCTLL7g+zvFR+CRWqto4ERJRa7ahOOSlJCAfhrSHqrWD+V4HdmU56053+phPfkF02esUeTBU5cYrgcLh3d4qSd3Ax+NaztlmG3i4meiNGPR0ZI78HIrrb9qm+Eo3BJDm8cBlGgHTr50G2gu4ujzZSgoYaB3ArGdeZNGyuo204yuR4FCRtqzOdQPRWS1s7EHtOvzVfdyEn3jA9azGvjLchtEC1x2EqcSCo6rIz8/jQiNClSj/0sdx3PVI0+J0o5btmJXHadmONtBKgrhg7xONcaafOh4TO9w2TAB2D3K2lbAxp2j7ntPsEU2vmrjQG2mXFIceXjKTggDU/h8aTGWHpTn6Ftx5Y6pBUabL9cbQJYTJjqlyGRu8Mj2E9dc6fOg8naOa6jhxUtxGuiWhrjz/ICtK4xvmJe/Ibhn+lnRiRsYDGZ8Tkuf0HIZbDlwkMQkdOKreV8Bz+NcnFWuPowh6Yv991XDR8Bqfea6WKKbncyh9SnBwlKKlnJ5YGSfE0MwoaLGFjRQ7iOdBuIawOY3I7zmfj0RbQXPLXuzHDIfK7qlucRtxCUIDSwtCG0hIBGtelRXkyI7byDlK0BQx4ivLqeNjpXGthYUcqYUU+46j5+lHdFTESlh3+yE6ShGAOG5HqlSpXoElUqVKlRRSpUqVFFKlSpUUSltrGSJMWUreCFAtuFI17x+NA0KtiDlTU13w4iEj0GadNp43abM/gZU2OIn3a/LNefc6830i3ZTkga5p7QnaQ2JOSLNT7S0AEWgr/APY8TVhG0aGP+1tURrxHP0AoDUoUVUjR9JA8B8Io0sZ1ufEo/wD6ku7jDjqUxm0NqSk7rZzrnvJ7vUVRevtzd+tMcT37uB8hRa0W/jbLSyAd94qWjzToPUUsDGBjlWs752tYXOP1C+qygZA5zwGjI2W7rzrxy+845/Osq+dc8oT3DNdGnVMqKkBB0x7SAr51cbvNwaGGX0o/kaSn5ChQGuzcfdEnEMmtH29ld2VguuXVt5xpaWmUlWVJIBOMDn55p6oHsq7KkwVyJj63StzCN7oB/wA5otLfTHjOvuaJbSVH3V6SgY2KnDh35rz9Y90kxB3ZZINedm2p7/HYc4Dp+uSMhXj51Rc2Zgw0cSfPdSkcylISPkarWvah+P7FwTxkFRO+n6ycn1FMsa922SnLcxoHuWd0+tDsFFUEuFsR4/Fwt3GsgAab27PlLyXtl4w/RtuSiOuFKz7zgVsdqI0dO7AtqGx94hPyqztO7aXIiylbC5X7PhkFRPjjpShjGlB1E0kDsDCPAftFU8LJ24n38Si8jau4u5w8wyn/AOtIyPeSaO7OznZ1mlB5Zcdb3k7xHMFOR86WGrtcGRhuUsDyGg+FMezc6ZMhTnZDxWW9GzgaHBJ/CrUU7nzWc8m4O78qtZCGRXDAMxv/AAlpi13B5A4cJ4/0FNX2NmLm7jfS2ynvcXkj4Zrh22+PDR2asfcQr8BVGSuQslEtbyj+48T8jQX8DR/i4+nyi/53ZBwHqjosNujf+RurYI5pbKR881sJ+z0A/wDSQ1SHB9pac+qvyqhaLA9c4ynmXm2wlW7hSTz0/OiTWxruRxZreOu42c/OjI2zEAwxADjr9yhXuiBIllJ7NFTl7UT3AUsJbjIx9gZV8T+VFtnob7SF3W5rcUspJQHCSUp5k68vKrtu2egwVh0JU68OS3MHHkOla7Vyez2d1AI3nyGx5dfTNFsgljaZp3XtoEK+WOQiGFtr796R33VPvuvqJKnFlZz4nNc6hIHM10aYeeOGWXXP5EE0hzJT36WgA6Jn2HYwiVIPVQbHuGT8xQTaGP2a8yUDkpW+PI6/PNXYDd+ixyhjEdrJUS5uJGT111qrOzIeDtxubC3AN0dnQXCR3aACmEhBpmx4SCN5yHbql0ZIqHSXBB4ZoZRzY+VwLqWScB9G77xqPxoM7wt7DPEKe9zGfgOVRh5Ud9t5HNtYV8Dmg4X7KVr+CMmZtYi3ivUs1mubLiXmkOIOUqAUPfXSvYA3zXlrWyUqVKldUUqVKlRRSpUqVFFqtAWlSVclDBFeYS2FRZb7ChgtrKfdnT0xXqNJe1VskKunGjR3XEuIBVw0E4UND+FKulYS+MOAzCY9Gyhkha45FAGUNrUQ69wh0Vub3yNXm7Yy6Rw7tABPRxZQfUVw+jZ/8FK/tGrNttUxy4R0vRHkN8QFSltkDA1pLFG4kAs+6ayyCxIf9k8W6L2SCzG0O4gJJHU9aVndk5RdXw5EcI3iUg72QM6dKc8dKT9q4MpVz40Vp9xK0DPDBOCNNce6n1dFHsgS29uCTUcj9oQHWvxWg2RkfanMJ/oJ/Gug2WYQR2i6IGeWABn4mght9xPOHLPm2qrVns8ld0jB6G820F7y1LaIGBrSpgjLg0QnxJTJ5kDS4zDwATxBiIhQ2o7ZKktpxk8z41S2hnQ4sMNzmluoeOOGg4Jxr3iiuNKE3myN3VbS1vrbLYwN0A6Hzp9O14iLYhmksRaZA6Q5JTeujABEG2xmPvqTvq9aGuOKcWpbhypRyTgD0FOCtmrbFRvvqlPY6IBPokVUXMscHPBtLjihyLreNf6vypFLSS/+zgOeATmOqiGUTSTzvKXGWnXlbrLLjp7m0FXyopG2cuDqd98Nxm+qnlaj3Cu72081Y4cOM3HHTcTvkfIelVREvF3WOImQ6P3nfZSP88BWQjhvZt3nyC0MsxF3ENHmuq2bLCGCty4v8glo7qCfdz9abYjfZ7UShhuMvhlRbbGiTj1IqhZNnG4Cw/JUl2QPq4Hso8vHxozKSTGdCQSShWAPKnNHTvjaXOAHYEqqpmvcACT2n4Xmzk6Y+MuynlZ55Wa4VaTbZ+BmDJ5f7RqfRs/+Clf2TXni2V2ZB9U9a6IaEeia9iv/ABbv/uPyFMNAtkGHo9tcS+040ovEgLSQSMCjtepowRA0HgvOVJBmcRxUpc2juVubkpjzIa5S2xvBIVhIz3jPh3UxK0rz25xZ8u4yJBhSfbcOP0SuXIelYdIyPZHZgvfsutqGNr5DiNgO2y7m/oaGIVris9xI3iPQVXevl0keyZRQknAQ0kJz+PrVf6Nn/wADJ/smr1ktctV1jl+K8htCt5SnGyBoNPXFJWuqZHBtyAeGX2smrmU0bS7Ikdt0OdalvK3nWZLh71oUa5qZeQkqWw6lI5lTZAHpXqYqrdI3a4D7HVaCBnv6Uc7omzScdzz2oRvShuBhyXmfnUq0LbPIz2GUPDgmp9GT/wCBk/2TSgxyb2nyTXaxn/oeacNkZXHtKWycqYO57unp8qOUobItTIk11D0aQ206jJUtsgAjl86b69PQvc+BuLULzlW0Nmdh0UqVKlGIZYzmpnwNKFxusuI3cWO0L4qZKeErTKUEZx5YFWmr1u3CVKecc7I002hDSRnecUAdPGghXR4sJ1/fwiTSvw4ud3ymXeqb2vWhA2giiK+840+hUcpDrSkjeTnl1rgi5rduzCyXWoxiLcU24McjzI8q0NVGLWN+bKggkzyR7NTTnS6xeVTr1BRHDzbC0OFSXE4DmmhHhoa32jmOsTYUcylRIzu8XHkjXI5DPSqmrZgLxoDb7fK6Kd+INOpz58kfz3VM0Diz3bdbyu4vCUVO7sdTPtKdScY8M867i/RexOyVhxBaXuLaUn2wroMVdtRHbM2PBVML9wuEVJ86mdM0Bl3pmRBcKVyYjjTqEuAIG+nJGNM8jVmVfI0aUtlSHlJbUlLjqEZS2Tyyc1OsxcVNi/gi2axzoE3eXE3S4tutOqjx2wtIQgZGAST7+lXY12jyX2WWkuFTrIeBwMBJ5Z151GVMbtDzoo6J7dRzqiGfCpS85cXRtItDjjyIsdvKkpSN0+yTlXh3eIFWot/jyFlHCfaJbLje+jG+kcyK42pjcSCbZ2UdA8C9r70XFYOCNQDVK23Rq4sqeYadDaeRWnG95d9AV3mY7Y5L5U624iSEpc3QPZKvq+Y5Go+pja0HUEX8l1kD3G3cPNNQSkHRI+FbYoS3fYqmJTziXmuzY30OJwoZ5aeNWLfc2pynGw26062AVNupwcHkasyaJxAB1VXRPGZGivZrOQaUJ8ucJt2W1cCymGUltsgEKyOX+d9FYd/ZeLLTrTqXS0lxwhPsoyneznu6VkysjccJy/dld1M8C4z5ujWalBo9/jSVFCG30qUgra3kfrQP3a4Wy/H6KYfmJccfcXuJCED9Ifu1frUV7X55K51eS2YR+oTihRv0TsPasOfrOFwt329/93HfVSffs28PQ0uodEhLbiFoGUa6gjxHKo6qiaL3XGwSONrJgzmoDQcXBtu4vrdffQ0iIl1TS0gJQM8+ec+FbRb7GkFYLb7SktcYJcRgrR3jWrCojJzKmxfqAi9YOM60Lt99jTpCWW23kFaN9BcTgKHhUn3uPCkqZU284pCN9wtoyG09CanWIsOO+S5sn3w2zRTNTPhS8u5OyNo47DLjqYvBDmEJHtkk6n7uPUVvtVNkx2o7MJ0tuKKlkj91Kdfnn3VQ1TAxz7ZA2VxA7E1u8o/UJxQl29ssRIbziHVmSnKQ2nJzgaetclXVqWmA6y6+0HJPDKAgZUQD7Ku4eVW6xHuOfzb5Vdk/gjXOs51xQRzaWIhxSeBJIDhbKg3pvDpz610F/iGGuSUOpKHeCWin29/uxmoKmEkgOUMEo1CLE1nNL1wu6n4TTkMusLTNQy6lQAI7watpvsUzezBLu7xSzxd0bnE/drgqosVrrpgeBeyp3C0rlbRNv8MmMpk8RXQKAIHzHwqhGs01mytrUyoyGpiXy1kZWE6aeppv6Gs91ZOoYi4u4359FdtXIGhvC3PqlOVDmz0XGX2VxsvlpLbSsb2EnUmrt0gPy7grcQQ2uCtridAo9KPK/GsKq3VGWIJ5vf3XDUOyICWrY1OXPtRehONNQ2VNKWrGCd3GfLQVdvSpqJLSkRe2QinDrISCd7odfdRn8qyrlXW0toy0OOfPsuOnu7ERp+/dJ8a1zYsVqUmKctTC8mKDlSUEYx51u9b5spt+f2ZSHDLbfRHJG8oJGNfHWmzuqVl1GMNtc2VutuJvbNLU5E+5QZCzA4YU82W0YHEIB1Ktaqz7XIM6WOxSJAkOhbakOlDYB5hWO6m0k459az091WfRtk/yOfPyuNqnM0HPIQWLFdYvkziMK7O+whIdBykboIIPxqrsdFUhcx1Zzw1cBs/dSSdPDUUxOAKaUCMgpIOfKuVtabZhoQy2htA5JQkAVBTtbM2265813bExu8B5ITNtz8q4XQBBS29ES2hZ5FXdVVDE6bIjLdhuMCHGWglWPbUU4wnwpnHNVQ8jVzRtcb35vf7rgqHAWtzaypWFlyPZ4rLyChxCMKSehoE5Cmmzy4XZHOJ2viJ5YWkrzkeVNafq1nvqz6Zrmhl9BZVbM4OJ4m6Vbha5kiReShlW66phTZP7TdGoFWtnoi0SpD6oj7CSkJSX3Spau/TJwBR8/WNT7RqjaJjHh99PyfdWdUOczCedPhL8ezokXy4vT4oW3voLClag6a/hW67e87KvKAgobkMpQ2roTgijafrHyrb7Xuq3VIwMPafW/wArhqH3v2D0slqCzNkyral2I4wiC2pK1rx7Z3cDdqmm3zPoqClyHI3obig4hCglSknqk04jpWB9cjpVDQtN7u5y+FYVbgchzn8pVRbpTMNiUzDcStqYHiwtwrWpGMZ1613monzra+72HhqMlDjbQAC1JB+1rjNMo5isEe2K6KJoBaHZEclcNUbg23pbnwJM+XOWllaA9BShBVge2FZ3fOtAzNnvIcXDcYEaGtrC8ZWsjGBjpTN191ZHIVx1E03N+/7qNqXAZBL1shSmpdpW4ypKGYSm3Cfsq7qxcWpkWdPLMRchE1oJSpGPZVgjWmJPWsDkPOrdUbhwg2z9rKdYdixEc3ugFrt0iJeYyloUW27cGi503t7OKzcLdLuF8UpK1R2WmN1DuAd4nmPhR4fXFQfW+NTqjA3BfK91zbuxYt9rJXgQZzYtTbsdYEWS7vK7knkfWsxrfLQIe8woblxW6rlogg4NNA6eVRPI1RtEwWz5y+FY1TidOc/lLKIEsMNDgLyLkXSPuZ51o/EuDTU4tsvBLk8uKDRAWtvH2T/+U0q5n+WsA6KqGjaRa5UFS7glBi2zBCWlMR1sm4IdCCcncxzJzrXfs0wXsOR4b0dwv5ccQvLTjfUkE8/dTMa2+0KgoGACx0XTVOJzC//Z"/>
          <p:cNvSpPr>
            <a:spLocks noChangeAspect="1" noChangeArrowheads="1"/>
          </p:cNvSpPr>
          <p:nvPr/>
        </p:nvSpPr>
        <p:spPr bwMode="auto">
          <a:xfrm>
            <a:off x="63503" y="-180975"/>
            <a:ext cx="1552574" cy="364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BDAAkGBwgHBgkIBwgKCgkLDRYPDQwMDRsUFRAWIB0iIiAdHx8kKDQsJCYxJx8fLT0tMTU3Ojo6Iys/RD84QzQ5Ojf/2wBDAQoKCg0MDRoPDxo3JR8lNzc3Nzc3Nzc3Nzc3Nzc3Nzc3Nzc3Nzc3Nzc3Nzc3Nzc3Nzc3Nzc3Nzc3Nzc3Nzc3Nzf/wAARCABaASADASIAAhEBAxEB/8QAGwAAAgIDAQAAAAAAAAAAAAAABQYABAECAwf/xABCEAABAwMBBQUEBgkDBAMAAAABAgMEAAURIQYSEzFBFFFhcaEigZGxFTJCYsHRIzNDUlRygpPwFlPhJDQ1c0Rj8f/EABoBAAIDAQEAAAAAAAAAAAAAAAQFAAIDAQb/xAAzEQABAwIDBAkEAgMBAAAAAAABAAIDBBESITETQVHwBRRhcYGRocHRIrHh8SOSMjNCQ//aAAwDAQACEQMRAD8A9vqVKlRRQ8qTtpp1wg3MpZlOIacQFJAxp0Ipxpa22jb8NmSBktLwT91X/IFBdIBxgJabEZoqiLdsA4XByS99N3T+Nd9Pyrdm/XFt5tbstxTaVAqScYIzr0oZU515sVEozxHzK9AaeIi2EeS9USQUgjkdaXtrbi/DRHRFdLS1qJUU9wH/AD6UR2dk9qs8ZZOVJTuK8xpSptc/xrypIOjKAj38z8xT+unIpcTdXJHRwg1OFwyCrfTdz/jXfT8qJ7OXiW9dUMy5K3EOJKQFY0VzHyNLnKu8FTqJbLsdC3FtuJUA2kq5HwpJDUyiRpxE+JTianjMbhhAy4L06kzaK7zGbs6zEkONttgJITjnjP405A5SDg699K0mwRRKelXS5NthxZXughIGTyyfdT2vErowIsvGyS0Rja8mT7XQT6bun8a96flVuz3K5TLnHZMx1SCrKuWMDU9Kt8XZiF+raVKX36rB+JxRWy3VqY2+41FTGjsj62Rrpk6DwpfBG4yAOm8ASUbNK3AS2LLiQAizy1IbUpDRcUOSAQM/GgcmNtDNUcyI0No/ZbUVK95x+NAZO0tyeUotPhhBJwEITnHcSQapGXcJi90PSn1HohSj6CtJ+kYpPpaHHuNvys4aCVn1EgeqYFbOPaqlXnzJJ/E1zTbYcc+ztEUEfuuj86Hx9m7nJO8tgN56vK19MmiUfY5X7eakfdbb5e8n8KzYx7s2Q+ZWjnsbk6XyAV6Hc4sXR69pkJ++gZHvFFkSGpMRT7DuWlJJS4By8aCJ2WtzZAdkuqOeW8kZ9KONx2Y8IRwMMIb3cE/ZA76Z023FxIAB33KXzbG4LCSe6yWe1ggY2md/s1gyVH6u0/xZrZbeySB1V/I66fxrgtzZUco0k+SnPxVS0l41e3+zka0NOjXf1atzJdHLahH9k1BcpDWo2jbVjoYxVVZb+zY0RAmq8niPmquCpNk/Z26V/U/gfM1jtSDk8f2ct9kCM2n+rUfjbTRG0hMqRxFZA32mFJHvBNHmXW320OMrC0KGQpJyDXnqpFt+za1E9N6Uv8MUY2ZvLaZaICYzbDTmdwBale15k0ZS15L8EpGfC6FqKKzcbGkW1vZNxpOu20k1m4vsxFthptW4N5GdRz9abpC1NsLWhBWtKSUpHMmvPzZpoBdmKjxgSSpT7wGvWtukpJQGtiv4LKgZEXEyWXf/AFRdf9xn+1U/1Pdf9xn+1VNUSG3+suaCe5hor9TgVXf7Ngdn7STnUuhI08AM0mdPUN1efP8AKbNhgdoz0TtszdHbkw8JJSXm1a7owMHl+NGxSFslK7Pd0oJwl9JQR48x/njT7T7o+Yywgu1CTVsIimIGhUqVKlHIRSpUqVFFKlSpUUUqndo3bLbIj9VoO6e48x61crBqr2h7S0711ri1wIXlWvUYPUeNdWo0h/RmO44fuoJqzfI3ZLrJaAwkr3k+R1/zyqsZMgp3TIf3e4uq/OvHOYGvLXbl6oOL2Bzd6cNkWZUSM+zLbLft76AojOMa6dOVBZUa3OTHpMy7oXxFlW5HQVEdwzqOXhQ+3TVQnHlAk8RlbevTPI586p5SNMgeGaLkqmGJjMN7X1QjKZ4le8utfgjgmWGL+otzstfe+rCfhr8qyvaeWlO7EjRoyOgSN7Hy+VCWYkl/9TGeX4pQSKvsbO3R7/4wbHe4sD0GTVWSVLsoxbuH491Z8dO3/Yb959kwpujjuyrktxQ7QGygkae1nGfDmDSSfaVkkqPedTThG2deRa1xJcxCULdDh3BnAxy18a59g2ct+O1SUvLHRa94n+lP5UXUQTTBpfYWGdyhaeaGEuDBe5ysNyVW21vL3GkKWo9Egk06Wm1Oo2dcjY4MiQFFRUPqk6ajyrkxtBb23motshkhxQSN1AbGp5/4KPykuLjOJZXuOlJCVdx6VtRUkTcTw7EbWyWdZUyOs0twjVAouzVuhp4k1zjEcy4rcR8P+a3e2gtNvQWoiQvH2WEAJ+PKk6S7IedUJbrq3AcHiKKsHyPKuVBmuEeULA3v1RQojJ9Uz7p1te08aUpaZm5FOfYCl5BHnjnROSxHubG6XVFP7zTpHyOteb1uw4604DGWtDnThKIPpV4+lHYcMrcX3VZOjW3xRusmmHs05FvbLyl8aM2SsLV9YEcgfz8KY5X/AGr2n7NXyoHYJ93cWlubDdWydOOoBBT5g4z7qPvJC2VoJwCkgnuprSMjEZMYIB4pbUueZBjN7cF5Yk+yKynU4SMqPIDU00CDs5bsCTLL7g+zvFR+CRWqto4ERJRa7ahOOSlJCAfhrSHqrWD+V4HdmU56053+phPfkF02esUeTBU5cYrgcLh3d4qSd3Ax+NaztlmG3i4meiNGPR0ZI78HIrrb9qm+Eo3BJDm8cBlGgHTr50G2gu4ujzZSgoYaB3ArGdeZNGyuo204yuR4FCRtqzOdQPRWS1s7EHtOvzVfdyEn3jA9azGvjLchtEC1x2EqcSCo6rIz8/jQiNClSj/0sdx3PVI0+J0o5btmJXHadmONtBKgrhg7xONcaafOh4TO9w2TAB2D3K2lbAxp2j7ntPsEU2vmrjQG2mXFIceXjKTggDU/h8aTGWHpTn6Ftx5Y6pBUabL9cbQJYTJjqlyGRu8Mj2E9dc6fOg8naOa6jhxUtxGuiWhrjz/ICtK4xvmJe/Ibhn+lnRiRsYDGZ8Tkuf0HIZbDlwkMQkdOKreV8Bz+NcnFWuPowh6Yv991XDR8Bqfea6WKKbncyh9SnBwlKKlnJ5YGSfE0MwoaLGFjRQ7iOdBuIawOY3I7zmfj0RbQXPLXuzHDIfK7qlucRtxCUIDSwtCG0hIBGtelRXkyI7byDlK0BQx4ivLqeNjpXGthYUcqYUU+46j5+lHdFTESlh3+yE6ShGAOG5HqlSpXoElUqVKlRRSpUqVFFKlSpUUSltrGSJMWUreCFAtuFI17x+NA0KtiDlTU13w4iEj0GadNp43abM/gZU2OIn3a/LNefc6830i3ZTkga5p7QnaQ2JOSLNT7S0AEWgr/APY8TVhG0aGP+1tURrxHP0AoDUoUVUjR9JA8B8Io0sZ1ufEo/wD6ku7jDjqUxm0NqSk7rZzrnvJ7vUVRevtzd+tMcT37uB8hRa0W/jbLSyAd94qWjzToPUUsDGBjlWs752tYXOP1C+qygZA5zwGjI2W7rzrxy+845/Osq+dc8oT3DNdGnVMqKkBB0x7SAr51cbvNwaGGX0o/kaSn5ChQGuzcfdEnEMmtH29ld2VguuXVt5xpaWmUlWVJIBOMDn55p6oHsq7KkwVyJj63StzCN7oB/wA5otLfTHjOvuaJbSVH3V6SgY2KnDh35rz9Y90kxB3ZZINedm2p7/HYc4Dp+uSMhXj51Rc2Zgw0cSfPdSkcylISPkarWvah+P7FwTxkFRO+n6ycn1FMsa922SnLcxoHuWd0+tDsFFUEuFsR4/Fwt3GsgAab27PlLyXtl4w/RtuSiOuFKz7zgVsdqI0dO7AtqGx94hPyqztO7aXIiylbC5X7PhkFRPjjpShjGlB1E0kDsDCPAftFU8LJ24n38Si8jau4u5w8wyn/AOtIyPeSaO7OznZ1mlB5Zcdb3k7xHMFOR86WGrtcGRhuUsDyGg+FMezc6ZMhTnZDxWW9GzgaHBJ/CrUU7nzWc8m4O78qtZCGRXDAMxv/AAlpi13B5A4cJ4/0FNX2NmLm7jfS2ynvcXkj4Zrh22+PDR2asfcQr8BVGSuQslEtbyj+48T8jQX8DR/i4+nyi/53ZBwHqjosNujf+RurYI5pbKR881sJ+z0A/wDSQ1SHB9pac+qvyqhaLA9c4ynmXm2wlW7hSTz0/OiTWxruRxZreOu42c/OjI2zEAwxADjr9yhXuiBIllJ7NFTl7UT3AUsJbjIx9gZV8T+VFtnob7SF3W5rcUspJQHCSUp5k68vKrtu2egwVh0JU68OS3MHHkOla7Vyez2d1AI3nyGx5dfTNFsgljaZp3XtoEK+WOQiGFtr796R33VPvuvqJKnFlZz4nNc6hIHM10aYeeOGWXXP5EE0hzJT36WgA6Jn2HYwiVIPVQbHuGT8xQTaGP2a8yUDkpW+PI6/PNXYDd+ixyhjEdrJUS5uJGT111qrOzIeDtxubC3AN0dnQXCR3aACmEhBpmx4SCN5yHbql0ZIqHSXBB4ZoZRzY+VwLqWScB9G77xqPxoM7wt7DPEKe9zGfgOVRh5Ud9t5HNtYV8Dmg4X7KVr+CMmZtYi3ivUs1mubLiXmkOIOUqAUPfXSvYA3zXlrWyUqVKldUUqVKlRRSpUqVFFqtAWlSVclDBFeYS2FRZb7ChgtrKfdnT0xXqNJe1VskKunGjR3XEuIBVw0E4UND+FKulYS+MOAzCY9Gyhkha45FAGUNrUQ69wh0Vub3yNXm7Yy6Rw7tABPRxZQfUVw+jZ/8FK/tGrNttUxy4R0vRHkN8QFSltkDA1pLFG4kAs+6ayyCxIf9k8W6L2SCzG0O4gJJHU9aVndk5RdXw5EcI3iUg72QM6dKc8dKT9q4MpVz40Vp9xK0DPDBOCNNce6n1dFHsgS29uCTUcj9oQHWvxWg2RkfanMJ/oJ/Gug2WYQR2i6IGeWABn4mght9xPOHLPm2qrVns8ld0jB6G820F7y1LaIGBrSpgjLg0QnxJTJ5kDS4zDwATxBiIhQ2o7ZKktpxk8z41S2hnQ4sMNzmluoeOOGg4Jxr3iiuNKE3myN3VbS1vrbLYwN0A6Hzp9O14iLYhmksRaZA6Q5JTeujABEG2xmPvqTvq9aGuOKcWpbhypRyTgD0FOCtmrbFRvvqlPY6IBPokVUXMscHPBtLjihyLreNf6vypFLSS/+zgOeATmOqiGUTSTzvKXGWnXlbrLLjp7m0FXyopG2cuDqd98Nxm+qnlaj3Cu72081Y4cOM3HHTcTvkfIelVREvF3WOImQ6P3nfZSP88BWQjhvZt3nyC0MsxF3ENHmuq2bLCGCty4v8glo7qCfdz9abYjfZ7UShhuMvhlRbbGiTj1IqhZNnG4Cw/JUl2QPq4Hso8vHxozKSTGdCQSShWAPKnNHTvjaXOAHYEqqpmvcACT2n4Xmzk6Y+MuynlZ55Wa4VaTbZ+BmDJ5f7RqfRs/+Clf2TXni2V2ZB9U9a6IaEeia9iv/ABbv/uPyFMNAtkGHo9tcS+040ovEgLSQSMCjtepowRA0HgvOVJBmcRxUpc2juVubkpjzIa5S2xvBIVhIz3jPh3UxK0rz25xZ8u4yJBhSfbcOP0SuXIelYdIyPZHZgvfsutqGNr5DiNgO2y7m/oaGIVris9xI3iPQVXevl0keyZRQknAQ0kJz+PrVf6Nn/wADJ/smr1ktctV1jl+K8htCt5SnGyBoNPXFJWuqZHBtyAeGX2smrmU0bS7Ikdt0OdalvK3nWZLh71oUa5qZeQkqWw6lI5lTZAHpXqYqrdI3a4D7HVaCBnv6Uc7omzScdzz2oRvShuBhyXmfnUq0LbPIz2GUPDgmp9GT/wCBk/2TSgxyb2nyTXaxn/oeacNkZXHtKWycqYO57unp8qOUobItTIk11D0aQ206jJUtsgAjl86b69PQvc+BuLULzlW0Nmdh0UqVKlGIZYzmpnwNKFxusuI3cWO0L4qZKeErTKUEZx5YFWmr1u3CVKecc7I002hDSRnecUAdPGghXR4sJ1/fwiTSvw4ud3ymXeqb2vWhA2giiK+840+hUcpDrSkjeTnl1rgi5rduzCyXWoxiLcU24McjzI8q0NVGLWN+bKggkzyR7NTTnS6xeVTr1BRHDzbC0OFSXE4DmmhHhoa32jmOsTYUcylRIzu8XHkjXI5DPSqmrZgLxoDb7fK6Kd+INOpz58kfz3VM0Diz3bdbyu4vCUVO7sdTPtKdScY8M867i/RexOyVhxBaXuLaUn2wroMVdtRHbM2PBVML9wuEVJ86mdM0Bl3pmRBcKVyYjjTqEuAIG+nJGNM8jVmVfI0aUtlSHlJbUlLjqEZS2Tyyc1OsxcVNi/gi2axzoE3eXE3S4tutOqjx2wtIQgZGAST7+lXY12jyX2WWkuFTrIeBwMBJ5Z151GVMbtDzoo6J7dRzqiGfCpS85cXRtItDjjyIsdvKkpSN0+yTlXh3eIFWot/jyFlHCfaJbLje+jG+kcyK42pjcSCbZ2UdA8C9r70XFYOCNQDVK23Rq4sqeYadDaeRWnG95d9AV3mY7Y5L5U624iSEpc3QPZKvq+Y5Go+pja0HUEX8l1kD3G3cPNNQSkHRI+FbYoS3fYqmJTziXmuzY30OJwoZ5aeNWLfc2pynGw26062AVNupwcHkasyaJxAB1VXRPGZGivZrOQaUJ8ucJt2W1cCymGUltsgEKyOX+d9FYd/ZeLLTrTqXS0lxwhPsoyneznu6VkysjccJy/dld1M8C4z5ujWalBo9/jSVFCG30qUgra3kfrQP3a4Wy/H6KYfmJccfcXuJCED9Ifu1frUV7X55K51eS2YR+oTihRv0TsPasOfrOFwt329/93HfVSffs28PQ0uodEhLbiFoGUa6gjxHKo6qiaL3XGwSONrJgzmoDQcXBtu4vrdffQ0iIl1TS0gJQM8+ec+FbRb7GkFYLb7SktcYJcRgrR3jWrCojJzKmxfqAi9YOM60Lt99jTpCWW23kFaN9BcTgKHhUn3uPCkqZU284pCN9wtoyG09CanWIsOO+S5sn3w2zRTNTPhS8u5OyNo47DLjqYvBDmEJHtkk6n7uPUVvtVNkx2o7MJ0tuKKlkj91Kdfnn3VQ1TAxz7ZA2VxA7E1u8o/UJxQl29ssRIbziHVmSnKQ2nJzgaetclXVqWmA6y6+0HJPDKAgZUQD7Ku4eVW6xHuOfzb5Vdk/gjXOs51xQRzaWIhxSeBJIDhbKg3pvDpz610F/iGGuSUOpKHeCWin29/uxmoKmEkgOUMEo1CLE1nNL1wu6n4TTkMusLTNQy6lQAI7watpvsUzezBLu7xSzxd0bnE/drgqosVrrpgeBeyp3C0rlbRNv8MmMpk8RXQKAIHzHwqhGs01mytrUyoyGpiXy1kZWE6aeppv6Gs91ZOoYi4u4359FdtXIGhvC3PqlOVDmz0XGX2VxsvlpLbSsb2EnUmrt0gPy7grcQQ2uCtridAo9KPK/GsKq3VGWIJ5vf3XDUOyICWrY1OXPtRehONNQ2VNKWrGCd3GfLQVdvSpqJLSkRe2QinDrISCd7odfdRn8qyrlXW0toy0OOfPsuOnu7ERp+/dJ8a1zYsVqUmKctTC8mKDlSUEYx51u9b5spt+f2ZSHDLbfRHJG8oJGNfHWmzuqVl1GMNtc2VutuJvbNLU5E+5QZCzA4YU82W0YHEIB1Ktaqz7XIM6WOxSJAkOhbakOlDYB5hWO6m0k459az091WfRtk/yOfPyuNqnM0HPIQWLFdYvkziMK7O+whIdBykboIIPxqrsdFUhcx1Zzw1cBs/dSSdPDUUxOAKaUCMgpIOfKuVtabZhoQy2htA5JQkAVBTtbM2265813bExu8B5ITNtz8q4XQBBS29ES2hZ5FXdVVDE6bIjLdhuMCHGWglWPbUU4wnwpnHNVQ8jVzRtcb35vf7rgqHAWtzaypWFlyPZ4rLyChxCMKSehoE5Cmmzy4XZHOJ2viJ5YWkrzkeVNafq1nvqz6Zrmhl9BZVbM4OJ4m6Vbha5kiReShlW66phTZP7TdGoFWtnoi0SpD6oj7CSkJSX3Spau/TJwBR8/WNT7RqjaJjHh99PyfdWdUOczCedPhL8ezokXy4vT4oW3voLClag6a/hW67e87KvKAgobkMpQ2roTgijafrHyrb7Xuq3VIwMPafW/wArhqH3v2D0slqCzNkyral2I4wiC2pK1rx7Z3cDdqmm3zPoqClyHI3obig4hCglSknqk04jpWB9cjpVDQtN7u5y+FYVbgchzn8pVRbpTMNiUzDcStqYHiwtwrWpGMZ1613monzra+72HhqMlDjbQAC1JB+1rjNMo5isEe2K6KJoBaHZEclcNUbg23pbnwJM+XOWllaA9BShBVge2FZ3fOtAzNnvIcXDcYEaGtrC8ZWsjGBjpTN191ZHIVx1E03N+/7qNqXAZBL1shSmpdpW4ypKGYSm3Cfsq7qxcWpkWdPLMRchE1oJSpGPZVgjWmJPWsDkPOrdUbhwg2z9rKdYdixEc3ugFrt0iJeYyloUW27cGi503t7OKzcLdLuF8UpK1R2WmN1DuAd4nmPhR4fXFQfW+NTqjA3BfK91zbuxYt9rJXgQZzYtTbsdYEWS7vK7knkfWsxrfLQIe8woblxW6rlogg4NNA6eVRPI1RtEwWz5y+FY1TidOc/lLKIEsMNDgLyLkXSPuZ51o/EuDTU4tsvBLk8uKDRAWtvH2T/+U0q5n+WsA6KqGjaRa5UFS7glBi2zBCWlMR1sm4IdCCcncxzJzrXfs0wXsOR4b0dwv5ccQvLTjfUkE8/dTMa2+0KgoGACx0XTVOJzC//Z"/>
          <p:cNvSpPr>
            <a:spLocks noChangeAspect="1" noChangeArrowheads="1"/>
          </p:cNvSpPr>
          <p:nvPr/>
        </p:nvSpPr>
        <p:spPr bwMode="auto">
          <a:xfrm>
            <a:off x="215903" y="-66675"/>
            <a:ext cx="1552574" cy="364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hQSERUUEhQWFBUUGB0YGRcXFxcZFxgWGhYVFxUbGBoYGykfGBokHBUWIC8gIycpLCwsFR4xNTAqNSYrLCkBCQoKDgwOGg8PGiwcHyQpKSkpKSopNCksLCwpLCkpKSksLCwpKSwsLCkpKSwpKSkpLCwpLCwsLCwsLCwpLCwsLP/AABEIAOQA3QMBIgACEQEDEQH/xAAcAAACAgMBAQAAAAAAAAAAAAAABgQHAQMFAgj/xABTEAACAQICBAUNDQYEBQQDAAABAgMAEQQhBQYSMQdBUWGRExciNFJUcXOBk6Gy0RUWMkJDU3KDkrHBw9IUIzNis+IkJcLwJoKi0+E1dKPENkRj/8QAGQEAAwEBAQAAAAAAAAAAAAAAAAECAwQF/8QAJhEAAwABBAICAwEAAwAAAAAAAAECEQMTITESUSJBBDJhgSMzQv/aAAwDAQACEQMRAD8AtfQ+h4Dh4SYYiTGmfU037C81TPcWD5mLzaeyjQva8Pik9RaNMaRGHgkmILCNdqwyJt4aAbD3Fg+Zi82nso9xYPmYvNp7KTeu1H8w/wBtfZR12o+93+2vsq9uvRlvR7HL3Fg+Zi82nso9xYPmYvNp7KTeu1H3u/219lHXaj73f7a+yjbr0G9HscvcWD5mLzaeyj3Fg+Zi82nspN67Ufe7/bX2UddqPvd/tr7KNuvQb0exy9xYPmYvNp7KPcWD5mLzaeyk3rtR97v9tfZR12o+93+2vso269BvR7HL3Fg+Zi82nso9xYPmYvNp7KTeu1H3u/219lHXaj73f7a+yjbr0G9HscvcWD5mLzaeyj3Fg+Zi82nspRw/CkrsFTDSux3BWBJ8gFNmjMZLIu1JCYeQM4ZvKFFh01LlrsqdRV0z17iwfMxebT2Ue4sHzMXm09lLmmuEiGCUxKjSlcmKkABuMZ7yKgddqPvd/tr7KpRT+hPWhfY5e4sHzMXm09lHuLB8zF5tPZSb12o+93+2vso67Ufe7/bX2Ubdehb0exy9xYPmYvNp7KPcWD5mLzaeyk3rtR97v9tfZR12o+93+2vso269BvR7HL3Fg+Zi82nso9xYPmYvNp7KTeu1H3u/219lHXaj73f7a+yjbr0G9HscvcWD5mLzaeyj3Fg+Zi82nspN67Ufe7/bX2UddqPvd/tr7KNuvQb0exy9xYPmYvNp7KPcWD5mLzaeyk3rtR97v9tfZXuLhWjZgvUH7IgfCXjNuSjwr0G9Hsb/AHFg+Zi82nspO4QtHxp1DYjRb7d9lFF7dTtew56faSeEn5D6z8upNl2NWhe14fFJ6i1B107QxHiz+FTtC9rw+KT1FqDrp2hiPFn8KF2RXTKRNYrJrFdp5IUUUUAFFFFABRRRQAU0apalNiv3spMcA+NuL/RvuH83k8GjVDVg4qTbkBEEebtxNbPZB+/kHkpneSOXDtjMXf8AZwbYfDKdlCoJVCQPhMbeAAHirO6+kb6cfbGjQn7HH+7wphuN4jKs2XdEXJ8pqbpeYrBKymzLG5B5CFJFVNite57bEGxhoxuSJRu52I3+ACm7g5xc+IimOIdpIyQq7eedjt2PJYrWLhrlnROqq+KKtvRXV1i0A+EmZGB2b9g3Ey8WfKBvFcqulPPRwtNPDCiiimIKKKKACiiigAooooAK3YL+In019YVprdgv4ifTX1hSfQ12fQdJPCT8h9Z+XTtSTwk/IfWfl1xI9hDVoXteHxSeotQddO0MR4s/hU7Qva8Pik9Rag66doYjxZ/CmuyK6ZSJrFZNYrtPJCivcMLOwVQWZjYAC5J5AKsHV/gvuA+LY8vU0NvIzfgOmpqlPZcadX0IWEwTytsxoztyKCT6N1MuA4M8XJm+xEP5mu3Qt/vFWpgNGxwrsRIqLyKLdPKec1JNYvVf0dc/jJdiHguCeIZyzO3MoCD03NdRNUdHQEB1jv8A/wBZCb89ma3opY05wmzFmSBBEASt3F5MjbcclPNnSjiZllVpJJZGnLbmUEFcsy5a4PNa2VNTT7ZDvTniVksPXHWSFYhhIHReq2V2QjYijuNr4OVyOIcV+alTTekJccyph4pDDAAqIqk2FrbTWyDEWy4h5aW6sjUXXLDxwLBLaFlv2R+A9ze5PE2fH/4qmvBZXJCrceHwcDQ/B5iZnHVE6il82a21b+Vd5PhsKtfR2j0giWKMWVBYD7yeUk5k89Yg0nE4ukqMOUOp+41FxmtOFi+HPGCOIMGPQtzWNU6OqIiOiZjcBHMhSVFdTxMLj/weelDSfBZAxJhkeIn4p7NfTY+k1sxvClhlyjWSTnACj/qN/RUMcLUfe7/bX2U0rXQqrSrsWtJ8H2LhzCCVeWM3P2T2XQDS5JGVJDAqRvBFiPCDVxaL4QcJNkXMTcktl/6gSvpqJrbpLCdUSPFxXjkTaWZQTZr2IBXPdY5X35itFddNGFaUYzLKmopn0jqcCC+CmXErv2FI6qo+j8boB5qWnQgkEEEZEHIg844q1TTOepaPNFFFMkKKKKACt2C/iJ9NfWFaa3YL+In019YUn0Ndn0HSTwk/IfWfl07Uk8JPyH1n5dcSPYQ1aF7Xh8UnqLUHXTtDEeLP4VO0L2vD4pPUWoOunaGI8WfwprsiumUia94fDtIwRAWZjYAbya1mrM4NNWdhP2qQdk+UY7lNxbwn7vDXXVeKyebpw7eDq6namJhF23s07DM8SA/FX8Tx+CmiiiuRvPLPSmVKwgorxPMEUsxsFBJPIALmq+XhDxWIlZMHh1YAFuyuW2Rlc9kAN4y56alsVWp7JGtPBuZpHmw72dyWZH3EnfssN3gI8tIundXpcIyLNs3ddoBTe2drE23+CmbF8IuOiNpYY0PI0cg+9s64usmtzY1UEkSKyEkMpbcR2QIJ5lPkrePI4tTbfK4ZwKKKK1OcLUUUUAFFFFABUhcc/UzFe6E32TmA3Kvcm1wbbxy1HooAl6KhlaVRhwxlBuuzvBHHfiHLfKrg05qjFi0HVVCy7P8AETeDbO/dLfiPoqmsJjHidZI2KspuCP8Ae7mq+9HYvqkUclrbaK1uTaUG3prDVynk6/x0qTTKV1g1Ymwb2kF1PwXX4Lew8x9NcivoPF4VJUKSKGVhYqcwRVXa1cHrwXkw95It5Xe6D/UvPv5eWqjUzwydTRxzIm0UUVqcwVuwX8RPpr6wrTUjAITLGACTtrkMz8IUn0Ndn0DSTwk/IfWfl07Uk8JPyH1n5dcSPYQ1aF7Xh8UnqLUHXTtDEeLP4VO0L2vD4pPUWoOunaGI8WfwprsiumU5orR5nnjiG+RgvgHxj5Bc1fOHhCKqqLKoAA5ABYVU/BlhtrHbXzcbN5Tsr/qNW5Wuq+cHP+NPxyFFFFYnUYYXFVbidMyJi3w2jYlhu+ybICzEbydsHZQZkZZDw2q06gaSxIh/e9T2gP4jKOzVO6ta7AcY32zF7WqpeDO5z/CtdMLpZCeqmZl4zGAyEeBBl5QKUZL3N9/HfL0V9BwTq6hkIZWFwQbgjiII3ivRiHID5K0Wrj6Ma/H8ucnzyqk7hfwV34tRsU+HWZIydq/YbnsNzAHeDnz+G9W9pDACSMqOwbIqwGauCGU89iBlx5iq10zr/jo5GjYJEyGxAS/lBe9weI8lUrddGdaUx+wpYjBSRnZdGU8jKQfSKl4HVzEzEdTgkN+MqVX7TWFSpNdsaRniG8gQfcuVaPfVi++ZvtmtPkYfD+jbofgrORxMlv5I/wAWI+4eWuhrPqFCMI37NGFkTs75szgA7S3Jvuz8IFIa62Ysf/sy/aP41Ow3CHjU+VD/AE0U+kAH01m5vOcmyvSxjAt0VL0ljRK5cRrGzZsEJ2STvIB+DfkvbwVErY52FOesmv5kjWHC7UUYUAtuYi1gq2+CBy7zXC0Lq1JiSNholv3cig/ZBLein3Q/BdAljOxmbkHYp0A3PT5Kzup+zbTm2viKWqGuT4R9mQl4WPZLmSp7pfxHH4at7C4pZEV0YMrC4I3EUt6V4OsLKvYL1FuIx7vKpyPo8NKEOJxeiJdlhtwsd2fU351PxH5vv31k8X12by60uK5Qy63cH6T3kgsku8ruR/D3Lc/Hx8tVdisI8TlJFKMuRU5EVZ2D4VIGcK8ckane52SB4bZ2567WserMWNjzsHt2EgzI4x4VPJ5aqac8UK9OdTmCkqtrg40CIsMJWX95N2V7ZhPijmv8LyjkpZ0DwcmV2E0gTqbWkjAO3zWJy2WGYYX4+MVacUQVQqiwAsANwAyAo1LzwhaGk08s9Uk8JPyH1n5dO1JPCT8h9Z+XWKO1DVoXteHxSeotQddO0MR4s/hU7Qva8Pik9Rag65j/AAGI8WfwoXZFdMR+CqBjiZGA7ER2J4rllIHh7E9FNeserk+KxMRE3U8OgBIBIYuGJOQy3bNiTlnlU7VjQa4TDqnxj2UjcrkZ+Qbh4KT9beEZtsx4RrBcmlsDtH+S9xs8/HxVo81XBgktOMUWQK8SzqouzBRykgD01Q8+m53N3mla+ebt918qiSOWzYknlJJPpp7P9If5PpF247XLCRA7U6Ej4qHbPQt/TSTpzhQke64ZOpr3bWL+Qbl9NK2htAzYp9iFNrlbci/SPF4N9PWA4J0A/fTMx5IwFA8rXJ6BT8YnsPPU1P14E3QuteIwp/dvdSblGzQm9zlxE8otT3obhPhkIWdTCT8a+0nTvXyi3PWZuCrDFbK8qnlJVukbPspX0zwb4mHOK06/y5OPCp3+Qmm3FEpaumWxBiVdQyMGU7ipBB8BFcPWvU+PGLf4EqiyuBxcjDjHpHoNR4PSU2HY9Td4m4wCR9pTkfKK72H4S8Yu9o3+kg/0kVO21yi9+aWKRyNL6uT4Y2ljIF7Bxmh8DD7jY1zKY9Ma+YnExtG/U1RvhBVzNjfeSeMDopcrec45OW/HPxCiim3Vvg9mxFnlvDHzjs2H8oO4c56DQ6S7FMOuEK2HwzSMFRS7HcqgknyCnLQvBhLINrEN1EdyLM/l4l9NWJonQcOGXZhjC8p3sfpMczU+sK1W+jsj8dL9is8ZwbRs7R4fEXkQXZXW4F912QWU7sjc1xZ8RpDANss8sY4rnbjPgvdfxq1cFoZY5ZZBvkYtzjaChh5SgPo4hXnT8UzRbMCRSMSAVmvsFc7+XdSV++RvRXa4EjRHCowsuJj2v547A+VTkfIR4KcsHpnC41CqskgYZxsOy8qnPyikTW7UIxfvYSuyxF475qx4oyfhC+4ZHw0lI1iCDYjMEZEc4PFV+E1yjLduOK5LSfg6wcrt1NpE2G2WQHcbA/HBIBBuDuscqcMFg1ijWNMlQBRmTkBYZnfSDwb6Ymnnk6oxcLEAWO82c7G0eM2Z8zn0VYlZXlPDOnS8WvJLBofCAuHGTAWvyqeI8ovnzHwm++ikLWvX0iX9nw5z2wrycnZAMqc+8E+G3LUpNlVSnsfaSeEn5D6z8unaknhJ+Q+s/LpI0Q1aF7Xh8UnqLWnWTGdSwssmyr7C7Wy3wTYjfW7Qva8Pik9Rag66doYjxZ/Cmuya6ZWmn9fMRilKZRRneqbz9JjmRzC1c/QurU+KNoUuBvc5IPCeXmGdMWpWofV7TYgER/FTMF+c8YX7/BvdNZNOx4DDjZVQ3wYoxkL+AblG89HHW7pLiTiWm6+VsScXqPBhVDYzFWJ3JEt2PgvmfDYCsYHQOAxOzHhjM0rNY7eXU4xm7kBbHLIZ/CYUp43GvM5kkYs7G5J/3kOQcVWDwTYDsJpiPhEID9EbTesvRTrKWWyYxVYSHfR2jY4I1jiUKq7h95J4zzmpVFFcx6CWAotUPSLkdTINv3ig84O0CD038gqZQBDx+hoZxaWJH+koJ6d4pX0nwXYd7mJniPJ8NOhs/TTpRVKmiHE12isW4Jpr5Tx2+i1bsNwSt8piAPoIT6SasisFs7f7/wB51W5RGxBwtCalYbDWKptuPjv2TX5uJfIK71FYDVDbfZqkp6M1qxWKWNGd2CqouSTYAUYnFLGpd2CquZJNgKqTXXXI4tupx5Qqbjlcjcx5ByDy+Cpl0RqaihDHieFiMSWSFmjHxiwVjzhbH0norc3Cvh8v3U3PkmX/AF51VtFb7UnFv2WBrPwhwzQ7EMbF7ghnUWQ90OyN2F8jxHPiqv6K6uq+jur4uGM7i12+it2bpCkeWqSUoiqeo+S0NQ9X/wBmwwLfxJbO3Nl2K+QHpJpkoFFcjeXk9KZ8VhHmVrAnkFUBhnLSoTmS6kk8pYE1buvOsAw2GYAjqsgKoOPPJm8AF8+W1VBgv4kf019YVtprhnLrvNJH0HSTwk/IfWfl07Uk8JPyH1n5dYI7UNWhe14fFJ6i1KljDCxAIO8EXHlBqLoXteHxSeotRNbpmTBYhkJVhGSCDYg8xG6miW8Ijaxa5wYQFSduW2Ua7+baO5R4c+aql01pmTFSmSU5nIAfBVeILzffUFjc3O81iuqYUnm6mq7Ozqpq6cZP1O+yijaduMDdYc5J+/kq59HaPSCNY4xsoosB95J4yeWqR1f06+EmEiZjcy8TLxg/eDxGrWxukmxeBaTBOQ5Fxa20GFiyG97NbLyistVPJv8AjuUn7GGsE1S2D1wxe2qvipFUsAzEBiov2RsRc2zyp2g0HFjPhaQlxC5XQOig/SVR4OKpcY7NZ1vLpE6XSH7biRHA5EeHO3JKmznJYhEUkEG12Jy4hUXS+tv7DMkcsgnVs2soWWMcROydlr55WU5Vp1vnlwGHRcFGscWYdwLspyA38Zz7I3zAqr5ZSxLMSzHMkkkk8pJ31Ux5GepqOePsvrRul4sQm3C4ccdt4PIQcwfDUyvn3B42SJtuJ2RhxqSD/wCRzGmjBcJ+KQAOI5PpKQelSB6KHpP6HP5K+y2qgPLbFKD8aI7PhDrtjoKdHhqvsRwrzFSEhjU8pZmt5MqbMNo2PERrNDO0koIZJmO0FPGpQWVVIJUqADnyiocNdmq1FX6jJXNx2ClDGTDsoY/CSS5je2QOWaNbK4vcAAjIEalx2KsQcMu0BvEw2GI5Ox2hfnHl46QdM8I+L2mQIuHKmxFtpweS7ZDoomW+gvUUrknac1R0jim2pXiIByQOwRfANnfznOkbSOj3gkaKQWdDYi9xuuLHjBBFTsPrXiVlWQzSOVYHZZ22SL5gi9rEZV0tctPYbFhJY1dJgAGBA2SvOQcyDuPIejefJcHFXjSyuxWooorQxCmbg4P+YR/Rf1DSzXd1HcjHwWNrsQecbDXHl3VNdMvT/ZF1O4AJJsBmSdwFJGnuE+NLrhl6q3dnJB4ONvQOetXCjpwqiYdDbqg2nsfijJV8BN/s1WlY6enlZZ1a2s08SSdI6RknkMkrFmbjPEOIAcQHJXjBfxE+mvrCtNbsF/ET6a+sK3fRyJ5Z9B0k8JPyH1n5dO1JPCT8h9Z+XXEj10NWhe14fFJ6i1503o79ow8kO1s9UUrtWva/Ha+detC9rw+KT1FqZQJrJXPWjPfI81/fR1oz3yPNf31Y1FablezHYj0Vz1oz3yPNH9dMOqOqLYIvebqivbsdjZAYXz+Ec7ZUy0UnbfDHOlMvKFrWPUWHFAlQsUpNzIF38u0ARe/LvpeHBIe+R5v++rGopK2gelLecC1oDVefDtaTFGaIqQY3QkZ7rFmNvBW2bUPBMGAgVS3GC1weVc8qYKKXkytucYK560Z75Hmv76OtGe+R5r++rGoq9yvZGxHornrRnvkea/vrbhuC6SM7UeMKHlVGU9IkqwaKW5QbMC9o3Q2MiYbWMEqjerwi5HH2Qa4PPnUnTGqeGxLBpo7sMtoEqSOIGxz8tdiipyzTwWMCPpfguikYGB+oi2akFwTxEXa46f8AzB60Z75Hmv76saiq869mb0Yf0Vz1oz3yPNf30daM98jzX99WNRT3K9hsR6K560Z75Hmv76ynBMwIIxViMwRGQQeK3Z1YtFLcoNiPRXuI4LJJGLPiy7HezIST5S9a+tGe+R5r++rGoo3KDYgrnrRnvkea/vr3DwTlWVv2gHZIP8PkIPd81WHRRuUGxHoKSeEn5D6z8unaknhJ+Q+s/LqUboatC9rw+KT1FqZUPQva8Pik9RamUhBRRRQAUUUUAFRcfpSKAAzSJECbAuwUE77C9Sq5Wn9WYMaqpiFLKjbQAZlzsR8Ui+RNA1/Tx78MF33B51PbXRbHII+ql1Eeztbdxs7Nr7V91rcdUhqJqxBitITwTKWjRZCoDMpGzKqjMG5yJq1NbsKsWisRGgsqYdlUXv2KpYZnfkKbLqUng7GB0pFMpaGRJFBsSjBgDYGxI4868YDTUE5IhmjlK5kI4awN7Xsctx6KqDUDX+DA4eSKVJWZ5CwKBSLbCrndhnlU/gN/jYr6EfrSUYHWnjJZ+P09h4GCzTRxsRcB3VSRe1wCd1weitOH1owkjBExMLsxsFWRSSeQAHOqt4ZSo0hBt5r1JdoDjXqsm16L10NU8doaTGQrhsPMs20SjM7kAqrNmOrG+QPEaMB4fHJa1FFFIyCiiigAooooAKKKKACiiigAooooAKSeEn5D6z8unaknhJ+Q+s/LpoaGrQva8Pik9Ra34ufYjd7X2FLW5bAm3orRoXteHxSeotetLfwJfFv6ppCK1HDoO9D54f8Abo6+g70Pnh/26qddwqXpHBGJwD8ZEceCSNX/ANVvJVYOzag+jdM6dXD4R8TbaVE2wL22r22RextckDy1X/XzHeh88P8AtVA1h1i29AYVL9lIwibwQXv6sfTSBDgiYZJeJGRfK+2R6EPopJERprHJa2juGgSzRxfspXqjql+rA22mC3t1PPfVmV8y6t9uYbx0f9RaujhF14k0eIhFGjmXbzcmy7OxxDf8Ll4qGidSEmlIvcHOg54tJ4mSWGSNGWSzMhCm8ykWJFjcC9PWuOHaTAYlEUszRMFVRckkZAAbzVTHhmx17gYcc3U2/XeutobhsfaAxUKlDveK4I59lidryEfhQwqLbyd/go0PJDhJlniaNjKSA6kEjYQXAI3XvXN4HtCTwS4kzwyRBkQAuhW5DPe19+8dNMmu+uJwmDjxGHCSiV1UbV9koyO4IsR3I6aSsBw1TGRBLDEsZYbZXbLBb5kDazNt1AkqpN4JXCpobESY6CWGCSZUjW5RGYbSyu2ySBllbprs6I1vxsk8aSaMaJHYBpLP2AO9s0ApT0hw04lnJhjiRL5Bwztbi2iGA6B5a6eE4a/3DGWAGcWCBSRG173Jvcrbkzvfw2BuKxjBa1FUkOGjG7V9iDZ7nYfd4du/l9FP3v8ANvRT46JBtoLGNrkBwyqQSLEizAjwijBD06Q30VTPXuxXzEH/AMn6q36c4aJuqFcLHGEGW3IGZm5wAQFHJe9GB7VFv0VU+hOGtrMMXECQpKGK42mG5SGJtfur5clcufhpxha6JAq8SlXbpO2L9AowG1RdlFKuoWu3uhE5ZAksRAdRmpDX2WW+djskWO61JmsfC/iYsRLFFHCoikeMFtpidhit/hAC9r0iVDbwW7RVHxcM+OBzWBubYYfc9PWpPCYmOfqMidSmtcC90e2Z2TvBtnY8Q308DrTpLIr8IWveMw2Pkihm2EVUIXYjO9FJzZSd5rpcFmuGKxeIlTES9UVY9oDYRbHbUfFUcRNJ3Cv/AOqS/Rj/AKa11+BDtufxP5i0GrlbeS5qSeEn5D6z8unaknhJ+Q+s/LoRzoatC9rw+KT1Fr1pb+BL4t/VNedC9rw+KT1Fr1pb+BL4t/UNIEfLq7hTjr7o3Zg0dMBlJhEQ/SjVSPQ46KTVbLyVbuu2jNvQWFcDOBIW/wCVkCN6ynyVR2U8NFVPjGMaxk9ijMyjkLhA3qLTVJozqegRIRnNiwf+VUkRfSH6aTr1b3CFoz9n0Jh4txjaIH6Ww+16SaAt4aRWerfbmG8dH/UWrW4SNbcLBMiPh0xU8YJAf+HGHseyGe0x2QbW3WzF86o1cP8AjMN46P8AqLXd4UtGyRaRldwdmYhkbiI2FBAPKCCLeDloFSTtZJnXIxU4KLg8NIls41gZxbnsxpHfecrZ7s8ubPOmnU3XXEYRHw+GiSR5mutwxcOQFFgD2QyBsd2dK0pO0do53N8+O+fpoKlYZYGm5CdXcHfint5B+0gUi6PhDyxq25nVT4CwB9Bp40wf+HMJ/wC4P/2aStEH/EQ+NT11oFPT/wBGXhR0LDhcaEgQRoYlbZF7XJdTa/0RXngw0NFicd1OdBIgjdtk3tcFQL2+kan8NB/zBfEJ68teOBo/5j9S/rR0Cz/xifpWAJPKi/BSR1HgDED0CnrVz/8AHsf438MNSTp1v8VP46T+o1Ourh/4ex/jf9OGoC/1X+FeE08cIGr0GHw2AaFArSR9mbm7nYiNzfjux6aRmarK4VT/AITRviz/AE4aCqfyQnao4BJsdh4pBtI8gDDlGZt4DapOv2jY8PpCeKJQiKVso3C8aMbc1ya86gn/ADLC+NHqtUvhQb/NMR/yf0Y6BZ+f+Hf4FZ1STFs5CqsSsxO4AMxJPkqNj+EuGOWRsFgoRtszGWVdqRyzbRNrgrckm1z5Ki8HeBeeDSMUebvhwFHKbtl5d3lpLkQqxVgQQbEEWIPIQdx5jQT4p08jJrJrJPi4labDRoAbrMkLpy9jt3swPJzVE1KYjSGEtl++QdLAH0E109ZddMTjsKoaNUgiZQzIDstIQwQZnLIMdkeyuVqYf8wwnj4/XFBX/lnW4V//AFOX6Mf9Na6/Ah23P4n8xa5HCuf8zl+jH/TWuvwIdtz+J/MWkQ/+suaknhJ+Q+s/Lp2pJ4SfkPrPy6EcyGrQva8Pik9RalstxY5g1E0L2vD4pPUWplIRB9w8P8xD5tPZUpsMhTYKqUtbZIGzYbhbdatlFAEIaDw/zEXm09lSMRhUkGy6q432YBhfwGttFAENNDQAgiGIEG4IjQEEbrZVtxmFjkUrKqOu8hwCuXGQ2XlrfSpwm4SaTR0qwBma6llW+00Ya7gAZniuOMA0DXLPWE09orDuRFLhIm3Ep1MeQsot6a7S6Hw7C4hhIOd+pob3zvuzqkdV8bovqfUsdBIJLkGYM5AuTbsVIKWFhkDuvV4HEqmH247MiR7S2Nwyql1seQgDOmXc+JC0rpLAwKI8Q2HjXesb7HPmEtznO3HWdFjAzjaw64eSx3osZsd4vYXB8NVZwcavJpPEYifGXl2dliLkbTyFzc2zsApsAePmo0hgxonTUQw5YRuYyVvf93I2w6E/GGRIvzclGCvBdZ5LjxGjYpDeSJHNrXZFY25Lkc9cifTejsK5Bkw0UgyIGwGHKDsi43cdQ+E7TT4bAO0RKvIyxhhkVDXLEchspF+e9K/B5wc4afCLiMSplaXaKrtMFVQxUfBIJYkE3PNQSpWMsf8ABYfB4gGSJcPKCc2VY2F95uQN+fHy15gxmCLthkbD7ZJ2oV6ne4FztIOMADeOKvWr+rcOCjaOAMFZy9mYtYkAWBOduxG+9VpoM/8AEsvjJv6TUCSzksjSGHwUChp1w0Sk2BdYlBNr2BI32BqNPrHo1wA+IwjBdwZ4iBu3XOW4dFLnDZ2pD478t6TtEaV0OIolnw07TbKh2B7EvxkfvhlfmoKU5WS4psPhYF6syQRKtj1QrGgFzYdlbLMgeWudNp7RbsWebBsx3lmhJPFvNdbSmh48TC0My7UbWuLkfBYMMwb71FUzFq1AdOHCbB6htkbO017dR2/hX2t+e+gUpMuLAy4VYjPD1ERWJMibATZW9yWXKwsfBao0aYDGsWUYbEsttogRyEXva5zI3HfyVN0ZoaLDwiGJbRreyklvhEk3LXJFyaqHHGTQWkXMaloZUbYB3FTfYB50fZHg8NATPl0WkNIYEsMLt4YsGsILx3DC+Qj4jv4qnR6HgUgrDECDcERoCDxEEDKq94ItWmO1j5s3kLCMnfYn95J4WNwOa/LVnUiaWHgiz6Khc7TxRsx42RSebMivWG0dFGbxxohORKoqm3kFSKKCQpJ4SfkPrPy6dqSeEn5D6z8umhoatC9rw+KT1FqZUPQva8Pik9RamUhBRRRQAUUUUAFcjWrHzw4ZnwsXVpQVslibjaG1kCDuvurr0UAUrrL+26TMajRhhdTcybLKWytZndVAXjzJ3CrW0FofqODiw7na2IhGx4j2Nmtzb66lFMuqysFO6O0VpDQ2JkMOHbEwyZdiCQygkoTsAlHFyMxbM8xqRobVrGaQ0iuMxkRgjRlYKwIJ2M40VT2Vr5knn5craooyPcZxdb9XRjcI8BOyxsyN3LqbqTzcR5iarzQGkdK6LU4dsE08YJK7IZgL5nZeMHsSc7EXz4t1W7RSEqwsHB1Q0ticRCz4qD9nbbIVLMLpsqQeyN95I4t1JWhtCTrrBJM0MgiLykSFCEIMZA7K1szVp0UCVYyInC9oyWfCxLDG8rCW5CKWIGw4uQOLMVwNFayY/DwRxDRLP1JAu0Uku2yLXPYb6tqimNXxjB4hYlQSLEgEjkNsxVYQ6En98Rm6jJ1LqhPVNhti3UNn4W7flVpUUCmsBVd8MWiJp4sOIYnlKu19hSxAKi17DdViUUhS8PJztXYCmEw6sCpWGMEEWIIjUEEcRvXRoooEFFFFABSTwk/IfWfl07Uk8JPyH1n5dNDRq0brdKsMahY7BFG5uJF/mqT785u5j6G/VWKKCsGffnN3MfQ36qPfnN3MfQ36qxRQGDPvzm7mPob9VHvzm7mPob9VYooDBn35zdzH0N+qj35zdzH0N+qsUUBgz785u5j6G/VR785u5j6G/VWKKAwZ9+c3cx9Dfqo9+c3cx9DfqrFFAYM+/ObuY+hv1Ue/ObuY+hv1ViigMGffnN3MfQ36qPfnN3MfQ36qxRQGDPvzm7mPob9VHvzm7mPob9VYooDBn35zdzH0N+qj35zdzH0N+qsUUBgz785u5j6G/VR785u5j6G/VWKKAwZ9+c3cx9Dfqo9+c3cx9DfqrFFAYM+/ObuY+hv1Ue/ObuY+hv1ViigMB785u5j6G/VS5rfrBJN1LaVBs7VrBuPY5W5qzRQNI//Z"/>
          <p:cNvSpPr>
            <a:spLocks noChangeAspect="1" noChangeArrowheads="1"/>
          </p:cNvSpPr>
          <p:nvPr/>
        </p:nvSpPr>
        <p:spPr bwMode="auto">
          <a:xfrm>
            <a:off x="63500"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hQSERUUEhQWFBUUGB0YGRcXFxcZFxgWGhYVFxUbGBoYGykfGBokHBUWIC8gIycpLCwsFR4xNTAqNSYrLCkBCQoKDgwOGg8PGiwcHyQpKSkpKSopNCksLCwpLCkpKSksLCwpKSwsLCkpKSwpKSkpLCwpLCwsLCwsLCwpLCwsLP/AABEIAOQA3QMBIgACEQEDEQH/xAAcAAACAgMBAQAAAAAAAAAAAAAABgQHAQMFAgj/xABTEAACAQICBAUNDQYEBQQDAAABAgMAEQQhBQYSMQdBUWGRExciNFJUcXOBk6Gy0RUWMkJDU3KDkrHBw9IUIzNis+IkJcLwJoKi0+E1dKPENkRj/8QAGQEAAwEBAQAAAAAAAAAAAAAAAAECAwQF/8QAJhEAAwABBAICAwEAAwAAAAAAAAECEQMTITESUSJBBDJhgSMzQv/aAAwDAQACEQMRAD8AtfQ+h4Dh4SYYiTGmfU037C81TPcWD5mLzaeyjQva8Pik9RaNMaRGHgkmILCNdqwyJt4aAbD3Fg+Zi82nso9xYPmYvNp7KTeu1H8w/wBtfZR12o+93+2vsq9uvRlvR7HL3Fg+Zi82nso9xYPmYvNp7KTeu1H3u/219lHXaj73f7a+yjbr0G9HscvcWD5mLzaeyj3Fg+Zi82nspN67Ufe7/bX2UddqPvd/tr7KNuvQb0exy9xYPmYvNp7KPcWD5mLzaeyk3rtR97v9tfZR12o+93+2vso269BvR7HL3Fg+Zi82nso9xYPmYvNp7KTeu1H3u/219lHXaj73f7a+yjbr0G9HscvcWD5mLzaeyj3Fg+Zi82nspRw/CkrsFTDSux3BWBJ8gFNmjMZLIu1JCYeQM4ZvKFFh01LlrsqdRV0z17iwfMxebT2Ue4sHzMXm09lLmmuEiGCUxKjSlcmKkABuMZ7yKgddqPvd/tr7KpRT+hPWhfY5e4sHzMXm09lHuLB8zF5tPZSb12o+93+2vso67Ufe7/bX2Ubdehb0exy9xYPmYvNp7KPcWD5mLzaeyk3rtR97v9tfZR12o+93+2vso269BvR7HL3Fg+Zi82nso9xYPmYvNp7KTeu1H3u/219lHXaj73f7a+yjbr0G9HscvcWD5mLzaeyj3Fg+Zi82nspN67Ufe7/bX2UddqPvd/tr7KNuvQb0exy9xYPmYvNp7KPcWD5mLzaeyk3rtR97v9tfZXuLhWjZgvUH7IgfCXjNuSjwr0G9Hsb/AHFg+Zi82nspO4QtHxp1DYjRb7d9lFF7dTtew56faSeEn5D6z8upNl2NWhe14fFJ6i1B107QxHiz+FTtC9rw+KT1FqDrp2hiPFn8KF2RXTKRNYrJrFdp5IUUUUAFFFFABRRRQAU0apalNiv3spMcA+NuL/RvuH83k8GjVDVg4qTbkBEEebtxNbPZB+/kHkpneSOXDtjMXf8AZwbYfDKdlCoJVCQPhMbeAAHirO6+kb6cfbGjQn7HH+7wphuN4jKs2XdEXJ8pqbpeYrBKymzLG5B5CFJFVNite57bEGxhoxuSJRu52I3+ACm7g5xc+IimOIdpIyQq7eedjt2PJYrWLhrlnROqq+KKtvRXV1i0A+EmZGB2b9g3Ey8WfKBvFcqulPPRwtNPDCiiimIKKKKACiiigAooooAK3YL+In019YVprdgv4ifTX1hSfQ12fQdJPCT8h9Z+XTtSTwk/IfWfl1xI9hDVoXteHxSeotQddO0MR4s/hU7Qva8Pik9Rag66doYjxZ/CmuyK6ZSJrFZNYrtPJCivcMLOwVQWZjYAC5J5AKsHV/gvuA+LY8vU0NvIzfgOmpqlPZcadX0IWEwTytsxoztyKCT6N1MuA4M8XJm+xEP5mu3Qt/vFWpgNGxwrsRIqLyKLdPKec1JNYvVf0dc/jJdiHguCeIZyzO3MoCD03NdRNUdHQEB1jv8A/wBZCb89ma3opY05wmzFmSBBEASt3F5MjbcclPNnSjiZllVpJJZGnLbmUEFcsy5a4PNa2VNTT7ZDvTniVksPXHWSFYhhIHReq2V2QjYijuNr4OVyOIcV+alTTekJccyph4pDDAAqIqk2FrbTWyDEWy4h5aW6sjUXXLDxwLBLaFlv2R+A9ze5PE2fH/4qmvBZXJCrceHwcDQ/B5iZnHVE6il82a21b+Vd5PhsKtfR2j0giWKMWVBYD7yeUk5k89Yg0nE4ukqMOUOp+41FxmtOFi+HPGCOIMGPQtzWNU6OqIiOiZjcBHMhSVFdTxMLj/weelDSfBZAxJhkeIn4p7NfTY+k1sxvClhlyjWSTnACj/qN/RUMcLUfe7/bX2U0rXQqrSrsWtJ8H2LhzCCVeWM3P2T2XQDS5JGVJDAqRvBFiPCDVxaL4QcJNkXMTcktl/6gSvpqJrbpLCdUSPFxXjkTaWZQTZr2IBXPdY5X35itFddNGFaUYzLKmopn0jqcCC+CmXErv2FI6qo+j8boB5qWnQgkEEEZEHIg844q1TTOepaPNFFFMkKKKKACt2C/iJ9NfWFaa3YL+In019YUn0Ndn0HSTwk/IfWfl07Uk8JPyH1n5dcSPYQ1aF7Xh8UnqLUHXTtDEeLP4VO0L2vD4pPUWoOunaGI8WfwprsiumUia94fDtIwRAWZjYAbya1mrM4NNWdhP2qQdk+UY7lNxbwn7vDXXVeKyebpw7eDq6namJhF23s07DM8SA/FX8Tx+CmiiiuRvPLPSmVKwgorxPMEUsxsFBJPIALmq+XhDxWIlZMHh1YAFuyuW2Rlc9kAN4y56alsVWp7JGtPBuZpHmw72dyWZH3EnfssN3gI8tIundXpcIyLNs3ddoBTe2drE23+CmbF8IuOiNpYY0PI0cg+9s64usmtzY1UEkSKyEkMpbcR2QIJ5lPkrePI4tTbfK4ZwKKKK1OcLUUUUAFFFFABUhcc/UzFe6E32TmA3Kvcm1wbbxy1HooAl6KhlaVRhwxlBuuzvBHHfiHLfKrg05qjFi0HVVCy7P8AETeDbO/dLfiPoqmsJjHidZI2KspuCP8Ae7mq+9HYvqkUclrbaK1uTaUG3prDVynk6/x0qTTKV1g1Ymwb2kF1PwXX4Lew8x9NcivoPF4VJUKSKGVhYqcwRVXa1cHrwXkw95It5Xe6D/UvPv5eWqjUzwydTRxzIm0UUVqcwVuwX8RPpr6wrTUjAITLGACTtrkMz8IUn0Ndn0DSTwk/IfWfl07Uk8JPyH1n5dcSPYQ1aF7Xh8UnqLUHXTtDEeLP4VO0L2vD4pPUWoOunaGI8WfwprsiumU5orR5nnjiG+RgvgHxj5Bc1fOHhCKqqLKoAA5ABYVU/BlhtrHbXzcbN5Tsr/qNW5Wuq+cHP+NPxyFFFFYnUYYXFVbidMyJi3w2jYlhu+ybICzEbydsHZQZkZZDw2q06gaSxIh/e9T2gP4jKOzVO6ta7AcY32zF7WqpeDO5z/CtdMLpZCeqmZl4zGAyEeBBl5QKUZL3N9/HfL0V9BwTq6hkIZWFwQbgjiII3ivRiHID5K0Wrj6Ma/H8ucnzyqk7hfwV34tRsU+HWZIydq/YbnsNzAHeDnz+G9W9pDACSMqOwbIqwGauCGU89iBlx5iq10zr/jo5GjYJEyGxAS/lBe9weI8lUrddGdaUx+wpYjBSRnZdGU8jKQfSKl4HVzEzEdTgkN+MqVX7TWFSpNdsaRniG8gQfcuVaPfVi++ZvtmtPkYfD+jbofgrORxMlv5I/wAWI+4eWuhrPqFCMI37NGFkTs75szgA7S3Jvuz8IFIa62Ysf/sy/aP41Ow3CHjU+VD/AE0U+kAH01m5vOcmyvSxjAt0VL0ljRK5cRrGzZsEJ2STvIB+DfkvbwVErY52FOesmv5kjWHC7UUYUAtuYi1gq2+CBy7zXC0Lq1JiSNholv3cig/ZBLein3Q/BdAljOxmbkHYp0A3PT5Kzup+zbTm2viKWqGuT4R9mQl4WPZLmSp7pfxHH4at7C4pZEV0YMrC4I3EUt6V4OsLKvYL1FuIx7vKpyPo8NKEOJxeiJdlhtwsd2fU351PxH5vv31k8X12by60uK5Qy63cH6T3kgsku8ruR/D3Lc/Hx8tVdisI8TlJFKMuRU5EVZ2D4VIGcK8ckane52SB4bZ2567WserMWNjzsHt2EgzI4x4VPJ5aqac8UK9OdTmCkqtrg40CIsMJWX95N2V7ZhPijmv8LyjkpZ0DwcmV2E0gTqbWkjAO3zWJy2WGYYX4+MVacUQVQqiwAsANwAyAo1LzwhaGk08s9Uk8JPyH1n5dO1JPCT8h9Z+XWKO1DVoXteHxSeotQddO0MR4s/hU7Qva8Pik9Rag65j/AAGI8WfwoXZFdMR+CqBjiZGA7ER2J4rllIHh7E9FNeserk+KxMRE3U8OgBIBIYuGJOQy3bNiTlnlU7VjQa4TDqnxj2UjcrkZ+Qbh4KT9beEZtsx4RrBcmlsDtH+S9xs8/HxVo81XBgktOMUWQK8SzqouzBRykgD01Q8+m53N3mla+ebt918qiSOWzYknlJJPpp7P9If5PpF247XLCRA7U6Ej4qHbPQt/TSTpzhQke64ZOpr3bWL+Qbl9NK2htAzYp9iFNrlbci/SPF4N9PWA4J0A/fTMx5IwFA8rXJ6BT8YnsPPU1P14E3QuteIwp/dvdSblGzQm9zlxE8otT3obhPhkIWdTCT8a+0nTvXyi3PWZuCrDFbK8qnlJVukbPspX0zwb4mHOK06/y5OPCp3+Qmm3FEpaumWxBiVdQyMGU7ipBB8BFcPWvU+PGLf4EqiyuBxcjDjHpHoNR4PSU2HY9Td4m4wCR9pTkfKK72H4S8Yu9o3+kg/0kVO21yi9+aWKRyNL6uT4Y2ljIF7Bxmh8DD7jY1zKY9Ma+YnExtG/U1RvhBVzNjfeSeMDopcrec45OW/HPxCiim3Vvg9mxFnlvDHzjs2H8oO4c56DQ6S7FMOuEK2HwzSMFRS7HcqgknyCnLQvBhLINrEN1EdyLM/l4l9NWJonQcOGXZhjC8p3sfpMczU+sK1W+jsj8dL9is8ZwbRs7R4fEXkQXZXW4F912QWU7sjc1xZ8RpDANss8sY4rnbjPgvdfxq1cFoZY5ZZBvkYtzjaChh5SgPo4hXnT8UzRbMCRSMSAVmvsFc7+XdSV++RvRXa4EjRHCowsuJj2v547A+VTkfIR4KcsHpnC41CqskgYZxsOy8qnPyikTW7UIxfvYSuyxF475qx4oyfhC+4ZHw0lI1iCDYjMEZEc4PFV+E1yjLduOK5LSfg6wcrt1NpE2G2WQHcbA/HBIBBuDuscqcMFg1ijWNMlQBRmTkBYZnfSDwb6Ymnnk6oxcLEAWO82c7G0eM2Z8zn0VYlZXlPDOnS8WvJLBofCAuHGTAWvyqeI8ovnzHwm++ikLWvX0iX9nw5z2wrycnZAMqc+8E+G3LUpNlVSnsfaSeEn5D6z8unaknhJ+Q+s/LpI0Q1aF7Xh8UnqLWnWTGdSwssmyr7C7Wy3wTYjfW7Qva8Pik9Rag66doYjxZ/Cmuya6ZWmn9fMRilKZRRneqbz9JjmRzC1c/QurU+KNoUuBvc5IPCeXmGdMWpWofV7TYgER/FTMF+c8YX7/BvdNZNOx4DDjZVQ3wYoxkL+AblG89HHW7pLiTiWm6+VsScXqPBhVDYzFWJ3JEt2PgvmfDYCsYHQOAxOzHhjM0rNY7eXU4xm7kBbHLIZ/CYUp43GvM5kkYs7G5J/3kOQcVWDwTYDsJpiPhEID9EbTesvRTrKWWyYxVYSHfR2jY4I1jiUKq7h95J4zzmpVFFcx6CWAotUPSLkdTINv3ig84O0CD038gqZQBDx+hoZxaWJH+koJ6d4pX0nwXYd7mJniPJ8NOhs/TTpRVKmiHE12isW4Jpr5Tx2+i1bsNwSt8piAPoIT6SasisFs7f7/wB51W5RGxBwtCalYbDWKptuPjv2TX5uJfIK71FYDVDbfZqkp6M1qxWKWNGd2CqouSTYAUYnFLGpd2CquZJNgKqTXXXI4tupx5Qqbjlcjcx5ByDy+Cpl0RqaihDHieFiMSWSFmjHxiwVjzhbH0norc3Cvh8v3U3PkmX/AF51VtFb7UnFv2WBrPwhwzQ7EMbF7ghnUWQ90OyN2F8jxHPiqv6K6uq+jur4uGM7i12+it2bpCkeWqSUoiqeo+S0NQ9X/wBmwwLfxJbO3Nl2K+QHpJpkoFFcjeXk9KZ8VhHmVrAnkFUBhnLSoTmS6kk8pYE1buvOsAw2GYAjqsgKoOPPJm8AF8+W1VBgv4kf019YVtprhnLrvNJH0HSTwk/IfWfl07Uk8JPyH1n5dYI7UNWhe14fFJ6i1KljDCxAIO8EXHlBqLoXteHxSeotRNbpmTBYhkJVhGSCDYg8xG6miW8Ijaxa5wYQFSduW2Ua7+baO5R4c+aql01pmTFSmSU5nIAfBVeILzffUFjc3O81iuqYUnm6mq7Ozqpq6cZP1O+yijaduMDdYc5J+/kq59HaPSCNY4xsoosB95J4yeWqR1f06+EmEiZjcy8TLxg/eDxGrWxukmxeBaTBOQ5Fxa20GFiyG97NbLyistVPJv8AjuUn7GGsE1S2D1wxe2qvipFUsAzEBiov2RsRc2zyp2g0HFjPhaQlxC5XQOig/SVR4OKpcY7NZ1vLpE6XSH7biRHA5EeHO3JKmznJYhEUkEG12Jy4hUXS+tv7DMkcsgnVs2soWWMcROydlr55WU5Vp1vnlwGHRcFGscWYdwLspyA38Zz7I3zAqr5ZSxLMSzHMkkkk8pJ31Ux5GepqOePsvrRul4sQm3C4ccdt4PIQcwfDUyvn3B42SJtuJ2RhxqSD/wCRzGmjBcJ+KQAOI5PpKQelSB6KHpP6HP5K+y2qgPLbFKD8aI7PhDrtjoKdHhqvsRwrzFSEhjU8pZmt5MqbMNo2PERrNDO0koIZJmO0FPGpQWVVIJUqADnyiocNdmq1FX6jJXNx2ClDGTDsoY/CSS5je2QOWaNbK4vcAAjIEalx2KsQcMu0BvEw2GI5Ox2hfnHl46QdM8I+L2mQIuHKmxFtpweS7ZDoomW+gvUUrknac1R0jim2pXiIByQOwRfANnfznOkbSOj3gkaKQWdDYi9xuuLHjBBFTsPrXiVlWQzSOVYHZZ22SL5gi9rEZV0tctPYbFhJY1dJgAGBA2SvOQcyDuPIejefJcHFXjSyuxWooorQxCmbg4P+YR/Rf1DSzXd1HcjHwWNrsQecbDXHl3VNdMvT/ZF1O4AJJsBmSdwFJGnuE+NLrhl6q3dnJB4ONvQOetXCjpwqiYdDbqg2nsfijJV8BN/s1WlY6enlZZ1a2s08SSdI6RknkMkrFmbjPEOIAcQHJXjBfxE+mvrCtNbsF/ET6a+sK3fRyJ5Z9B0k8JPyH1n5dO1JPCT8h9Z+XXEj10NWhe14fFJ6i1503o79ow8kO1s9UUrtWva/Ha+detC9rw+KT1FqZQJrJXPWjPfI81/fR1oz3yPNf31Y1FablezHYj0Vz1oz3yPNH9dMOqOqLYIvebqivbsdjZAYXz+Ec7ZUy0UnbfDHOlMvKFrWPUWHFAlQsUpNzIF38u0ARe/LvpeHBIe+R5v++rGopK2gelLecC1oDVefDtaTFGaIqQY3QkZ7rFmNvBW2bUPBMGAgVS3GC1weVc8qYKKXkytucYK560Z75Hmv76OtGe+R5r++rGoq9yvZGxHornrRnvkea/vrbhuC6SM7UeMKHlVGU9IkqwaKW5QbMC9o3Q2MiYbWMEqjerwi5HH2Qa4PPnUnTGqeGxLBpo7sMtoEqSOIGxz8tdiipyzTwWMCPpfguikYGB+oi2akFwTxEXa46f8AzB60Z75Hmv76saiq869mb0Yf0Vz1oz3yPNf30daM98jzX99WNRT3K9hsR6K560Z75Hmv76ynBMwIIxViMwRGQQeK3Z1YtFLcoNiPRXuI4LJJGLPiy7HezIST5S9a+tGe+R5r++rGoo3KDYgrnrRnvkea/vr3DwTlWVv2gHZIP8PkIPd81WHRRuUGxHoKSeEn5D6z8unaknhJ+Q+s/LqUboatC9rw+KT1FqZUPQva8Pik9RamUhBRRRQAUUUUAFRcfpSKAAzSJECbAuwUE77C9Sq5Wn9WYMaqpiFLKjbQAZlzsR8Ui+RNA1/Tx78MF33B51PbXRbHII+ql1Eeztbdxs7Nr7V91rcdUhqJqxBitITwTKWjRZCoDMpGzKqjMG5yJq1NbsKsWisRGgsqYdlUXv2KpYZnfkKbLqUng7GB0pFMpaGRJFBsSjBgDYGxI4868YDTUE5IhmjlK5kI4awN7Xsctx6KqDUDX+DA4eSKVJWZ5CwKBSLbCrndhnlU/gN/jYr6EfrSUYHWnjJZ+P09h4GCzTRxsRcB3VSRe1wCd1weitOH1owkjBExMLsxsFWRSSeQAHOqt4ZSo0hBt5r1JdoDjXqsm16L10NU8doaTGQrhsPMs20SjM7kAqrNmOrG+QPEaMB4fHJa1FFFIyCiiigAooooAKKKKACiiigAooooAKSeEn5D6z8unaknhJ+Q+s/LpoaGrQva8Pik9Ra34ufYjd7X2FLW5bAm3orRoXteHxSeotetLfwJfFv6ppCK1HDoO9D54f8Abo6+g70Pnh/26qddwqXpHBGJwD8ZEceCSNX/ANVvJVYOzag+jdM6dXD4R8TbaVE2wL22r22RextckDy1X/XzHeh88P8AtVA1h1i29AYVL9lIwibwQXv6sfTSBDgiYZJeJGRfK+2R6EPopJERprHJa2juGgSzRxfspXqjql+rA22mC3t1PPfVmV8y6t9uYbx0f9RaujhF14k0eIhFGjmXbzcmy7OxxDf8Ll4qGidSEmlIvcHOg54tJ4mSWGSNGWSzMhCm8ykWJFjcC9PWuOHaTAYlEUszRMFVRckkZAAbzVTHhmx17gYcc3U2/XeutobhsfaAxUKlDveK4I59lidryEfhQwqLbyd/go0PJDhJlniaNjKSA6kEjYQXAI3XvXN4HtCTwS4kzwyRBkQAuhW5DPe19+8dNMmu+uJwmDjxGHCSiV1UbV9koyO4IsR3I6aSsBw1TGRBLDEsZYbZXbLBb5kDazNt1AkqpN4JXCpobESY6CWGCSZUjW5RGYbSyu2ySBllbprs6I1vxsk8aSaMaJHYBpLP2AO9s0ApT0hw04lnJhjiRL5Bwztbi2iGA6B5a6eE4a/3DGWAGcWCBSRG173Jvcrbkzvfw2BuKxjBa1FUkOGjG7V9iDZ7nYfd4du/l9FP3v8ANvRT46JBtoLGNrkBwyqQSLEizAjwijBD06Q30VTPXuxXzEH/AMn6q36c4aJuqFcLHGEGW3IGZm5wAQFHJe9GB7VFv0VU+hOGtrMMXECQpKGK42mG5SGJtfur5clcufhpxha6JAq8SlXbpO2L9AowG1RdlFKuoWu3uhE5ZAksRAdRmpDX2WW+djskWO61JmsfC/iYsRLFFHCoikeMFtpidhit/hAC9r0iVDbwW7RVHxcM+OBzWBubYYfc9PWpPCYmOfqMidSmtcC90e2Z2TvBtnY8Q308DrTpLIr8IWveMw2Pkihm2EVUIXYjO9FJzZSd5rpcFmuGKxeIlTES9UVY9oDYRbHbUfFUcRNJ3Cv/AOqS/Rj/AKa11+BDtufxP5i0GrlbeS5qSeEn5D6z8unaknhJ+Q+s/LoRzoatC9rw+KT1Fr1pb+BL4t/VNedC9rw+KT1Fr1pb+BL4t/UNIEfLq7hTjr7o3Zg0dMBlJhEQ/SjVSPQ46KTVbLyVbuu2jNvQWFcDOBIW/wCVkCN6ynyVR2U8NFVPjGMaxk9ijMyjkLhA3qLTVJozqegRIRnNiwf+VUkRfSH6aTr1b3CFoz9n0Jh4txjaIH6Ww+16SaAt4aRWerfbmG8dH/UWrW4SNbcLBMiPh0xU8YJAf+HGHseyGe0x2QbW3WzF86o1cP8AjMN46P8AqLXd4UtGyRaRldwdmYhkbiI2FBAPKCCLeDloFSTtZJnXIxU4KLg8NIls41gZxbnsxpHfecrZ7s8ubPOmnU3XXEYRHw+GiSR5mutwxcOQFFgD2QyBsd2dK0pO0do53N8+O+fpoKlYZYGm5CdXcHfint5B+0gUi6PhDyxq25nVT4CwB9Bp40wf+HMJ/wC4P/2aStEH/EQ+NT11oFPT/wBGXhR0LDhcaEgQRoYlbZF7XJdTa/0RXngw0NFicd1OdBIgjdtk3tcFQL2+kan8NB/zBfEJ68teOBo/5j9S/rR0Cz/xifpWAJPKi/BSR1HgDED0CnrVz/8AHsf438MNSTp1v8VP46T+o1Ourh/4ex/jf9OGoC/1X+FeE08cIGr0GHw2AaFArSR9mbm7nYiNzfjux6aRmarK4VT/AITRviz/AE4aCqfyQnao4BJsdh4pBtI8gDDlGZt4DapOv2jY8PpCeKJQiKVso3C8aMbc1ya86gn/ADLC+NHqtUvhQb/NMR/yf0Y6BZ+f+Hf4FZ1STFs5CqsSsxO4AMxJPkqNj+EuGOWRsFgoRtszGWVdqRyzbRNrgrckm1z5Ki8HeBeeDSMUebvhwFHKbtl5d3lpLkQqxVgQQbEEWIPIQdx5jQT4p08jJrJrJPi4labDRoAbrMkLpy9jt3swPJzVE1KYjSGEtl++QdLAH0E109ZddMTjsKoaNUgiZQzIDstIQwQZnLIMdkeyuVqYf8wwnj4/XFBX/lnW4V//AFOX6Mf9Na6/Ah23P4n8xa5HCuf8zl+jH/TWuvwIdtz+J/MWkQ/+suaknhJ+Q+s/Lp2pJ4SfkPrPy6EcyGrQva8Pik9RalstxY5g1E0L2vD4pPUWplIRB9w8P8xD5tPZUpsMhTYKqUtbZIGzYbhbdatlFAEIaDw/zEXm09lSMRhUkGy6q432YBhfwGttFAENNDQAgiGIEG4IjQEEbrZVtxmFjkUrKqOu8hwCuXGQ2XlrfSpwm4SaTR0qwBma6llW+00Ya7gAZniuOMA0DXLPWE09orDuRFLhIm3Ep1MeQsot6a7S6Hw7C4hhIOd+pob3zvuzqkdV8bovqfUsdBIJLkGYM5AuTbsVIKWFhkDuvV4HEqmH247MiR7S2Nwyql1seQgDOmXc+JC0rpLAwKI8Q2HjXesb7HPmEtznO3HWdFjAzjaw64eSx3osZsd4vYXB8NVZwcavJpPEYifGXl2dliLkbTyFzc2zsApsAePmo0hgxonTUQw5YRuYyVvf93I2w6E/GGRIvzclGCvBdZ5LjxGjYpDeSJHNrXZFY25Lkc9cifTejsK5Bkw0UgyIGwGHKDsi43cdQ+E7TT4bAO0RKvIyxhhkVDXLEchspF+e9K/B5wc4afCLiMSplaXaKrtMFVQxUfBIJYkE3PNQSpWMsf8ABYfB4gGSJcPKCc2VY2F95uQN+fHy15gxmCLthkbD7ZJ2oV6ne4FztIOMADeOKvWr+rcOCjaOAMFZy9mYtYkAWBOduxG+9VpoM/8AEsvjJv6TUCSzksjSGHwUChp1w0Sk2BdYlBNr2BI32BqNPrHo1wA+IwjBdwZ4iBu3XOW4dFLnDZ2pD478t6TtEaV0OIolnw07TbKh2B7EvxkfvhlfmoKU5WS4psPhYF6syQRKtj1QrGgFzYdlbLMgeWudNp7RbsWebBsx3lmhJPFvNdbSmh48TC0My7UbWuLkfBYMMwb71FUzFq1AdOHCbB6htkbO017dR2/hX2t+e+gUpMuLAy4VYjPD1ERWJMibATZW9yWXKwsfBao0aYDGsWUYbEsttogRyEXva5zI3HfyVN0ZoaLDwiGJbRreyklvhEk3LXJFyaqHHGTQWkXMaloZUbYB3FTfYB50fZHg8NATPl0WkNIYEsMLt4YsGsILx3DC+Qj4jv4qnR6HgUgrDECDcERoCDxEEDKq94ItWmO1j5s3kLCMnfYn95J4WNwOa/LVnUiaWHgiz6Khc7TxRsx42RSebMivWG0dFGbxxohORKoqm3kFSKKCQpJ4SfkPrPy6dqSeEn5D6z8umhoatC9rw+KT1FqZUPQva8Pik9RamUhBRRRQAUUUUAFcjWrHzw4ZnwsXVpQVslibjaG1kCDuvurr0UAUrrL+26TMajRhhdTcybLKWytZndVAXjzJ3CrW0FofqODiw7na2IhGx4j2Nmtzb66lFMuqysFO6O0VpDQ2JkMOHbEwyZdiCQygkoTsAlHFyMxbM8xqRobVrGaQ0iuMxkRgjRlYKwIJ2M40VT2Vr5knn5craooyPcZxdb9XRjcI8BOyxsyN3LqbqTzcR5iarzQGkdK6LU4dsE08YJK7IZgL5nZeMHsSc7EXz4t1W7RSEqwsHB1Q0ticRCz4qD9nbbIVLMLpsqQeyN95I4t1JWhtCTrrBJM0MgiLykSFCEIMZA7K1szVp0UCVYyInC9oyWfCxLDG8rCW5CKWIGw4uQOLMVwNFayY/DwRxDRLP1JAu0Uku2yLXPYb6tqimNXxjB4hYlQSLEgEjkNsxVYQ6En98Rm6jJ1LqhPVNhti3UNn4W7flVpUUCmsBVd8MWiJp4sOIYnlKu19hSxAKi17DdViUUhS8PJztXYCmEw6sCpWGMEEWIIjUEEcRvXRoooEFFFFABSTwk/IfWfl07Uk8JPyH1n5dNDRq0brdKsMahY7BFG5uJF/mqT785u5j6G/VWKKCsGffnN3MfQ36qPfnN3MfQ36qxRQGDPvzm7mPob9VHvzm7mPob9VYooDBn35zdzH0N+qj35zdzH0N+qsUUBgz785u5j6G/VR785u5j6G/VWKKAwZ9+c3cx9Dfqo9+c3cx9DfqrFFAYM+/ObuY+hv1Ue/ObuY+hv1ViigMGffnN3MfQ36qPfnN3MfQ36qxRQGDPvzm7mPob9VHvzm7mPob9VYooDBn35zdzH0N+qj35zdzH0N+qsUUBgz785u5j6G/VR785u5j6G/VWKKAwZ9+c3cx9Dfqo9+c3cx9DfqrFFAYM+/ObuY+hv1Ue/ObuY+hv1ViigMB785u5j6G/VS5rfrBJN1LaVBs7VrBuPY5W5qzRQNI//Z"/>
          <p:cNvSpPr>
            <a:spLocks noChangeAspect="1" noChangeArrowheads="1"/>
          </p:cNvSpPr>
          <p:nvPr/>
        </p:nvSpPr>
        <p:spPr bwMode="auto">
          <a:xfrm>
            <a:off x="215900" y="5954"/>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20005" y="3707239"/>
            <a:ext cx="1447799"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514599" y="4771290"/>
            <a:ext cx="3581401" cy="2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1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na\Dropbox\Polskie Radio-Serengeti Info\1-Vaccination\13-DSCN092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76375" y="2844"/>
            <a:ext cx="8110425" cy="5140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6375" y="4171950"/>
            <a:ext cx="8110425" cy="984885"/>
          </a:xfrm>
          <a:prstGeom prst="rect">
            <a:avLst/>
          </a:prstGeom>
          <a:solidFill>
            <a:schemeClr val="accent6">
              <a:lumMod val="20000"/>
              <a:lumOff val="80000"/>
              <a:alpha val="57000"/>
            </a:schemeClr>
          </a:solidFill>
        </p:spPr>
        <p:txBody>
          <a:bodyPr wrap="square" rtlCol="0">
            <a:spAutoFit/>
          </a:bodyPr>
          <a:lstStyle/>
          <a:p>
            <a:pPr algn="ctr"/>
            <a:r>
              <a:rPr lang="en-US" sz="3600" b="1" dirty="0"/>
              <a:t>Thank You!</a:t>
            </a:r>
          </a:p>
          <a:p>
            <a:pPr algn="ctr"/>
            <a:r>
              <a:rPr lang="en-US" sz="2200" b="1" dirty="0"/>
              <a:t>Contact: aniaczup@gmail.com</a:t>
            </a:r>
          </a:p>
        </p:txBody>
      </p:sp>
    </p:spTree>
    <p:extLst>
      <p:ext uri="{BB962C8B-B14F-4D97-AF65-F5344CB8AC3E}">
        <p14:creationId xmlns:p14="http://schemas.microsoft.com/office/powerpoint/2010/main" val="265412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 y="114300"/>
            <a:ext cx="8915401" cy="857250"/>
          </a:xfrm>
        </p:spPr>
        <p:txBody>
          <a:bodyPr>
            <a:noAutofit/>
          </a:bodyPr>
          <a:lstStyle/>
          <a:p>
            <a:r>
              <a:rPr lang="en-US" sz="3600" b="1" dirty="0"/>
              <a:t>KM survival estimates-  </a:t>
            </a:r>
            <a:br>
              <a:rPr lang="en-US" sz="3600" b="1" dirty="0"/>
            </a:br>
            <a:r>
              <a:rPr lang="en-US" sz="3600" b="1" dirty="0"/>
              <a:t>Vaccination status in Vaccination Zone</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971550"/>
            <a:ext cx="76200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95400" y="3661229"/>
            <a:ext cx="3200400" cy="307777"/>
          </a:xfrm>
          <a:prstGeom prst="rect">
            <a:avLst/>
          </a:prstGeom>
          <a:noFill/>
        </p:spPr>
        <p:txBody>
          <a:bodyPr wrap="square" rtlCol="0">
            <a:spAutoFit/>
          </a:bodyPr>
          <a:lstStyle/>
          <a:p>
            <a:r>
              <a:rPr lang="en-US" sz="1400" dirty="0"/>
              <a:t>HR: 0.73 [0.61-0.81] p=0.00</a:t>
            </a:r>
          </a:p>
        </p:txBody>
      </p:sp>
    </p:spTree>
    <p:extLst>
      <p:ext uri="{BB962C8B-B14F-4D97-AF65-F5344CB8AC3E}">
        <p14:creationId xmlns:p14="http://schemas.microsoft.com/office/powerpoint/2010/main" val="397371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1067" y="4760043"/>
            <a:ext cx="5176345" cy="338554"/>
          </a:xfrm>
          <a:prstGeom prst="rect">
            <a:avLst/>
          </a:prstGeom>
          <a:noFill/>
        </p:spPr>
        <p:txBody>
          <a:bodyPr wrap="square" rtlCol="0">
            <a:spAutoFit/>
          </a:bodyPr>
          <a:lstStyle/>
          <a:p>
            <a:r>
              <a:rPr lang="en-US" sz="1600" b="1" dirty="0"/>
              <a:t>Photo credit: </a:t>
            </a:r>
            <a:r>
              <a:rPr lang="en-US" sz="1600" b="1" dirty="0" err="1"/>
              <a:t>Ingela</a:t>
            </a:r>
            <a:r>
              <a:rPr lang="en-US" sz="1600" b="1" dirty="0"/>
              <a:t> Janssen- Lion Project </a:t>
            </a:r>
            <a:r>
              <a:rPr lang="en-US" sz="1600" b="1" dirty="0" err="1"/>
              <a:t>NCA</a:t>
            </a:r>
            <a:endParaRPr lang="en-US" sz="1600" b="1" dirty="0"/>
          </a:p>
        </p:txBody>
      </p:sp>
      <p:pic>
        <p:nvPicPr>
          <p:cNvPr id="5" name="Picture 2" descr="C:\Users\Anna\Desktop\Lion attacked by dog_20150104_Small marsh (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43502"/>
            <a:ext cx="8176375" cy="4052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4052248"/>
            <a:ext cx="8763000" cy="707795"/>
          </a:xfrm>
          <a:solidFill>
            <a:schemeClr val="bg1"/>
          </a:solidFill>
        </p:spPr>
        <p:txBody>
          <a:bodyPr>
            <a:normAutofit fontScale="90000"/>
          </a:bodyPr>
          <a:lstStyle/>
          <a:p>
            <a:r>
              <a:rPr lang="en-US" sz="3600" b="1" dirty="0"/>
              <a:t>Extension of human impacts: disease transmission</a:t>
            </a:r>
          </a:p>
        </p:txBody>
      </p:sp>
    </p:spTree>
    <p:extLst>
      <p:ext uri="{BB962C8B-B14F-4D97-AF65-F5344CB8AC3E}">
        <p14:creationId xmlns:p14="http://schemas.microsoft.com/office/powerpoint/2010/main" val="50506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00" y="626695"/>
            <a:ext cx="4138329" cy="4053745"/>
          </a:xfrm>
          <a:prstGeom prst="rect">
            <a:avLst/>
          </a:prstGeom>
          <a:noFill/>
          <a:ln w="9525">
            <a:noFill/>
            <a:miter lim="800000"/>
            <a:headEnd/>
            <a:tailEnd/>
          </a:ln>
          <a:effectLst/>
        </p:spPr>
      </p:pic>
      <p:sp>
        <p:nvSpPr>
          <p:cNvPr id="22533" name="Text Box 5"/>
          <p:cNvSpPr txBox="1">
            <a:spLocks noChangeArrowheads="1"/>
          </p:cNvSpPr>
          <p:nvPr/>
        </p:nvSpPr>
        <p:spPr bwMode="auto">
          <a:xfrm>
            <a:off x="0" y="4474646"/>
            <a:ext cx="9144000" cy="646331"/>
          </a:xfrm>
          <a:prstGeom prst="rect">
            <a:avLst/>
          </a:prstGeom>
          <a:solidFill>
            <a:schemeClr val="bg1">
              <a:alpha val="98000"/>
            </a:schemeClr>
          </a:solidFill>
          <a:ln w="9525">
            <a:noFill/>
            <a:miter lim="800000"/>
            <a:headEnd/>
            <a:tailEnd/>
          </a:ln>
          <a:effectLst/>
        </p:spPr>
        <p:txBody>
          <a:bodyPr>
            <a:spAutoFit/>
          </a:bodyPr>
          <a:lstStyle/>
          <a:p>
            <a:pPr algn="ctr">
              <a:spcBef>
                <a:spcPct val="50000"/>
              </a:spcBef>
            </a:pPr>
            <a:r>
              <a:rPr lang="en-US" sz="3600" b="1" dirty="0">
                <a:cs typeface="Arial" charset="0"/>
              </a:rPr>
              <a:t>10 km rabies  vaccination zone </a:t>
            </a:r>
          </a:p>
        </p:txBody>
      </p:sp>
      <p:sp>
        <p:nvSpPr>
          <p:cNvPr id="6" name="Title 1"/>
          <p:cNvSpPr>
            <a:spLocks noGrp="1"/>
          </p:cNvSpPr>
          <p:nvPr>
            <p:ph type="title"/>
          </p:nvPr>
        </p:nvSpPr>
        <p:spPr>
          <a:xfrm>
            <a:off x="1066801" y="0"/>
            <a:ext cx="7162800" cy="857250"/>
          </a:xfrm>
        </p:spPr>
        <p:txBody>
          <a:bodyPr>
            <a:normAutofit/>
          </a:bodyPr>
          <a:lstStyle/>
          <a:p>
            <a:r>
              <a:rPr lang="en-US" b="1" dirty="0"/>
              <a:t>Serengeti Health Initiative</a:t>
            </a:r>
          </a:p>
        </p:txBody>
      </p:sp>
      <p:pic>
        <p:nvPicPr>
          <p:cNvPr id="9" name="Picture 2" descr="C:\Users\Anna\Desktop\AfricaPhotos\Bestof2012\DSCN129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76800" y="758715"/>
            <a:ext cx="3376451" cy="35472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53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2999" y="171451"/>
            <a:ext cx="1959385" cy="628651"/>
          </a:xfrm>
          <a:solidFill>
            <a:schemeClr val="bg1"/>
          </a:solidFill>
          <a:ln>
            <a:solidFill>
              <a:schemeClr val="tx1"/>
            </a:solidFill>
          </a:ln>
        </p:spPr>
        <p:txBody>
          <a:bodyPr anchor="ctr">
            <a:normAutofit/>
          </a:bodyPr>
          <a:lstStyle/>
          <a:p>
            <a:pPr>
              <a:buNone/>
            </a:pPr>
            <a:r>
              <a:rPr lang="en-US" b="1" dirty="0"/>
              <a:t> Disease </a:t>
            </a:r>
          </a:p>
        </p:txBody>
      </p:sp>
      <p:sp>
        <p:nvSpPr>
          <p:cNvPr id="6" name="Content Placeholder 2"/>
          <p:cNvSpPr txBox="1">
            <a:spLocks/>
          </p:cNvSpPr>
          <p:nvPr/>
        </p:nvSpPr>
        <p:spPr>
          <a:xfrm>
            <a:off x="6019801" y="1371601"/>
            <a:ext cx="2895602" cy="628651"/>
          </a:xfrm>
          <a:prstGeom prst="rect">
            <a:avLst/>
          </a:prstGeom>
          <a:solidFill>
            <a:schemeClr val="bg1"/>
          </a:solidFill>
          <a:ln>
            <a:solidFill>
              <a:schemeClr val="tx1"/>
            </a:solidFill>
          </a:ln>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lang="en-US" sz="3200" b="1" noProof="0" dirty="0"/>
              <a:t>Re</a:t>
            </a:r>
            <a:r>
              <a:rPr kumimoji="0" lang="en-US" sz="3200" b="1" i="0" u="none" strike="noStrike" kern="1200" cap="none" spc="0" normalizeH="0" noProof="0" dirty="0">
                <a:ln>
                  <a:noFill/>
                </a:ln>
                <a:solidFill>
                  <a:schemeClr val="tx1"/>
                </a:solidFill>
                <a:effectLst/>
                <a:uLnTx/>
                <a:uFillTx/>
                <a:latin typeface="+mn-lt"/>
                <a:ea typeface="+mn-ea"/>
                <a:cs typeface="+mn-cs"/>
              </a:rPr>
              <a:t>production</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495800" y="2571751"/>
            <a:ext cx="3733801" cy="628651"/>
          </a:xfrm>
          <a:prstGeom prst="rect">
            <a:avLst/>
          </a:prstGeom>
          <a:solidFill>
            <a:schemeClr val="bg1"/>
          </a:solidFill>
          <a:ln>
            <a:solidFill>
              <a:schemeClr val="tx1"/>
            </a:solidFill>
          </a:ln>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noProof="0" dirty="0"/>
              <a:t>Population growth </a:t>
            </a:r>
            <a:r>
              <a:rPr kumimoji="0" lang="en-US" sz="3200" b="1" i="0" u="none" strike="noStrike" kern="1200" cap="none" spc="0" normalizeH="0" baseline="0" noProof="0" dirty="0">
                <a:ln>
                  <a:noFill/>
                </a:ln>
                <a:solidFill>
                  <a:schemeClr val="tx1"/>
                </a:solidFill>
                <a:effectLst/>
                <a:uLnTx/>
                <a:uFillTx/>
                <a:latin typeface="+mn-lt"/>
                <a:ea typeface="+mn-ea"/>
                <a:cs typeface="+mn-cs"/>
              </a:rPr>
              <a:t> </a:t>
            </a:r>
          </a:p>
        </p:txBody>
      </p:sp>
      <p:sp>
        <p:nvSpPr>
          <p:cNvPr id="8" name="Content Placeholder 2"/>
          <p:cNvSpPr txBox="1">
            <a:spLocks/>
          </p:cNvSpPr>
          <p:nvPr/>
        </p:nvSpPr>
        <p:spPr>
          <a:xfrm>
            <a:off x="3733801" y="1371601"/>
            <a:ext cx="2133600" cy="628651"/>
          </a:xfrm>
          <a:prstGeom prst="rect">
            <a:avLst/>
          </a:prstGeom>
          <a:solidFill>
            <a:schemeClr val="bg1"/>
          </a:solidFill>
          <a:ln>
            <a:solidFill>
              <a:schemeClr val="tx1"/>
            </a:solidFill>
          </a:ln>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lang="en-US" sz="3200" b="1" noProof="0" dirty="0"/>
              <a:t>Survival</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Straight Arrow Connector 9"/>
          <p:cNvCxnSpPr/>
          <p:nvPr/>
        </p:nvCxnSpPr>
        <p:spPr>
          <a:xfrm rot="5400000">
            <a:off x="6457156" y="513557"/>
            <a:ext cx="342900" cy="158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5467448" y="1657251"/>
            <a:ext cx="343496" cy="79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8515450" y="1657251"/>
            <a:ext cx="343496" cy="79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7752656" y="2914551"/>
            <a:ext cx="343496" cy="79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rot="6920196">
            <a:off x="5086114" y="816339"/>
            <a:ext cx="400050" cy="4846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3766710">
            <a:off x="6157250" y="818786"/>
            <a:ext cx="400050" cy="4846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5400000">
            <a:off x="4919091" y="2072259"/>
            <a:ext cx="400050" cy="4846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04800" y="226487"/>
            <a:ext cx="3657600" cy="2062103"/>
          </a:xfrm>
          <a:prstGeom prst="rect">
            <a:avLst/>
          </a:prstGeom>
          <a:noFill/>
        </p:spPr>
        <p:txBody>
          <a:bodyPr wrap="square" rtlCol="0">
            <a:spAutoFit/>
          </a:bodyPr>
          <a:lstStyle/>
          <a:p>
            <a:r>
              <a:rPr lang="en-US" sz="3200" b="1" dirty="0"/>
              <a:t>Vaccinations could potentially impact dog population dynamics</a:t>
            </a:r>
          </a:p>
        </p:txBody>
      </p:sp>
      <p:pic>
        <p:nvPicPr>
          <p:cNvPr id="307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2494131"/>
            <a:ext cx="3846229" cy="1936398"/>
          </a:xfrm>
          <a:prstGeom prst="rect">
            <a:avLst/>
          </a:prstGeom>
          <a:noFill/>
          <a:ln w="9525">
            <a:solidFill>
              <a:schemeClr val="tx1"/>
            </a:solidFill>
            <a:miter lim="800000"/>
            <a:headEnd/>
            <a:tailEnd/>
          </a:ln>
        </p:spPr>
      </p:pic>
      <p:sp>
        <p:nvSpPr>
          <p:cNvPr id="18" name="Right Arrow 17"/>
          <p:cNvSpPr/>
          <p:nvPr/>
        </p:nvSpPr>
        <p:spPr>
          <a:xfrm rot="5400000">
            <a:off x="6900291" y="2072259"/>
            <a:ext cx="400050" cy="4846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C:\Users\Anna\Desktop\My Pictures\Africa 2010\Matongo Vacc Day Oct 3,2010\DSCN602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43934" y="3406822"/>
            <a:ext cx="4505762" cy="1671086"/>
          </a:xfrm>
          <a:prstGeom prst="rect">
            <a:avLst/>
          </a:prstGeom>
          <a:noFill/>
          <a:ln>
            <a:solidFill>
              <a:schemeClr val="tx1"/>
            </a:solidFill>
          </a:ln>
        </p:spPr>
      </p:pic>
      <p:sp>
        <p:nvSpPr>
          <p:cNvPr id="2" name="Rectangle 1"/>
          <p:cNvSpPr/>
          <p:nvPr/>
        </p:nvSpPr>
        <p:spPr>
          <a:xfrm>
            <a:off x="5340174" y="3517802"/>
            <a:ext cx="2362201" cy="1938992"/>
          </a:xfrm>
          <a:prstGeom prst="rect">
            <a:avLst/>
          </a:prstGeom>
          <a:noFill/>
        </p:spPr>
        <p:txBody>
          <a:bodyPr wrap="square" lIns="91440" tIns="45720" rIns="91440" bIns="45720">
            <a:spAutoFit/>
          </a:bodyPr>
          <a:lstStyle/>
          <a:p>
            <a:pPr algn="ctr"/>
            <a:r>
              <a:rPr lang="en-US" sz="12000" b="1" cap="none" spc="0" dirty="0">
                <a:ln w="18415" cmpd="sng">
                  <a:solidFill>
                    <a:srgbClr val="C00000"/>
                  </a:solidFill>
                  <a:prstDash val="solid"/>
                </a:ln>
                <a:solidFill>
                  <a:srgbClr val="C00000"/>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160545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N979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3103020"/>
            <a:ext cx="2895601" cy="1883319"/>
          </a:xfrm>
          <a:prstGeom prst="rect">
            <a:avLst/>
          </a:prstGeom>
          <a:ln>
            <a:solidFill>
              <a:schemeClr val="tx1"/>
            </a:solidFill>
          </a:ln>
        </p:spPr>
      </p:pic>
      <p:sp>
        <p:nvSpPr>
          <p:cNvPr id="2" name="Title 1"/>
          <p:cNvSpPr>
            <a:spLocks noGrp="1"/>
          </p:cNvSpPr>
          <p:nvPr>
            <p:ph type="title"/>
          </p:nvPr>
        </p:nvSpPr>
        <p:spPr>
          <a:xfrm>
            <a:off x="0" y="0"/>
            <a:ext cx="9144000" cy="571500"/>
          </a:xfrm>
        </p:spPr>
        <p:txBody>
          <a:bodyPr>
            <a:normAutofit fontScale="90000"/>
          </a:bodyPr>
          <a:lstStyle/>
          <a:p>
            <a:r>
              <a:rPr lang="en-US" b="1" dirty="0"/>
              <a:t>What regulates the dog population?</a:t>
            </a:r>
          </a:p>
        </p:txBody>
      </p:sp>
      <p:pic>
        <p:nvPicPr>
          <p:cNvPr id="7" name="Picture 6" descr="DSCN684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201" y="800100"/>
            <a:ext cx="2943762" cy="1875560"/>
          </a:xfrm>
          <a:prstGeom prst="rect">
            <a:avLst/>
          </a:prstGeom>
          <a:ln>
            <a:solidFill>
              <a:schemeClr val="tx1"/>
            </a:solidFill>
          </a:ln>
        </p:spPr>
      </p:pic>
      <p:pic>
        <p:nvPicPr>
          <p:cNvPr id="8" name="Picture 7" descr="DSCN0362.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152899" y="1726791"/>
            <a:ext cx="2590800" cy="2247900"/>
          </a:xfrm>
          <a:prstGeom prst="rect">
            <a:avLst/>
          </a:prstGeom>
          <a:ln>
            <a:solidFill>
              <a:schemeClr val="tx1"/>
            </a:solidFill>
          </a:ln>
        </p:spPr>
      </p:pic>
      <p:pic>
        <p:nvPicPr>
          <p:cNvPr id="6" name="Picture 2" descr="C:\Users\Anna\Desktop\My Pictures\Africa 2010\Seronera Nov12-20\DSCN6639.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2600" y="913200"/>
            <a:ext cx="3124201" cy="2011826"/>
          </a:xfrm>
          <a:prstGeom prst="rect">
            <a:avLst/>
          </a:prstGeom>
          <a:noFill/>
          <a:ln>
            <a:solidFill>
              <a:schemeClr val="tx1"/>
            </a:solidFill>
          </a:ln>
        </p:spPr>
      </p:pic>
      <p:sp>
        <p:nvSpPr>
          <p:cNvPr id="10" name="TextBox 9"/>
          <p:cNvSpPr txBox="1"/>
          <p:nvPr/>
        </p:nvSpPr>
        <p:spPr>
          <a:xfrm>
            <a:off x="838199" y="628650"/>
            <a:ext cx="1752601" cy="536685"/>
          </a:xfrm>
          <a:prstGeom prst="rect">
            <a:avLst/>
          </a:prstGeom>
          <a:solidFill>
            <a:schemeClr val="bg1"/>
          </a:solidFill>
          <a:ln>
            <a:solidFill>
              <a:schemeClr val="tx1"/>
            </a:solidFill>
          </a:ln>
        </p:spPr>
        <p:txBody>
          <a:bodyPr wrap="square" rtlCol="0">
            <a:spAutoFit/>
          </a:bodyPr>
          <a:lstStyle/>
          <a:p>
            <a:pPr algn="ctr"/>
            <a:r>
              <a:rPr lang="en-US" sz="2800" b="1" dirty="0"/>
              <a:t>Disease?</a:t>
            </a:r>
          </a:p>
        </p:txBody>
      </p:sp>
      <p:sp>
        <p:nvSpPr>
          <p:cNvPr id="13" name="TextBox 12"/>
          <p:cNvSpPr txBox="1"/>
          <p:nvPr/>
        </p:nvSpPr>
        <p:spPr>
          <a:xfrm>
            <a:off x="5943600" y="628650"/>
            <a:ext cx="2133600" cy="536685"/>
          </a:xfrm>
          <a:prstGeom prst="rect">
            <a:avLst/>
          </a:prstGeom>
          <a:solidFill>
            <a:schemeClr val="bg1"/>
          </a:solidFill>
          <a:ln>
            <a:solidFill>
              <a:schemeClr val="tx1"/>
            </a:solidFill>
          </a:ln>
        </p:spPr>
        <p:txBody>
          <a:bodyPr wrap="square" rtlCol="0">
            <a:spAutoFit/>
          </a:bodyPr>
          <a:lstStyle/>
          <a:p>
            <a:pPr algn="ctr"/>
            <a:r>
              <a:rPr lang="en-US" sz="2800" b="1" dirty="0"/>
              <a:t>Predation?</a:t>
            </a:r>
          </a:p>
        </p:txBody>
      </p:sp>
      <p:pic>
        <p:nvPicPr>
          <p:cNvPr id="4" name="Picture 3" descr="DSCN6285.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65909" y="2834677"/>
            <a:ext cx="2439722" cy="2207477"/>
          </a:xfrm>
          <a:prstGeom prst="rect">
            <a:avLst/>
          </a:prstGeom>
          <a:ln>
            <a:solidFill>
              <a:schemeClr val="tx1"/>
            </a:solidFill>
          </a:ln>
        </p:spPr>
      </p:pic>
      <p:sp>
        <p:nvSpPr>
          <p:cNvPr id="12" name="TextBox 11"/>
          <p:cNvSpPr txBox="1"/>
          <p:nvPr/>
        </p:nvSpPr>
        <p:spPr>
          <a:xfrm>
            <a:off x="152400" y="2831150"/>
            <a:ext cx="2058061" cy="536685"/>
          </a:xfrm>
          <a:prstGeom prst="rect">
            <a:avLst/>
          </a:prstGeom>
          <a:solidFill>
            <a:schemeClr val="bg1"/>
          </a:solidFill>
          <a:ln>
            <a:solidFill>
              <a:schemeClr val="tx1"/>
            </a:solidFill>
          </a:ln>
        </p:spPr>
        <p:txBody>
          <a:bodyPr wrap="square" rtlCol="0">
            <a:spAutoFit/>
          </a:bodyPr>
          <a:lstStyle/>
          <a:p>
            <a:pPr algn="ctr"/>
            <a:r>
              <a:rPr lang="en-US" sz="2800" b="1" dirty="0"/>
              <a:t>Ownership?</a:t>
            </a:r>
          </a:p>
        </p:txBody>
      </p:sp>
      <p:sp>
        <p:nvSpPr>
          <p:cNvPr id="11" name="TextBox 10"/>
          <p:cNvSpPr txBox="1"/>
          <p:nvPr/>
        </p:nvSpPr>
        <p:spPr>
          <a:xfrm>
            <a:off x="6206320" y="2834677"/>
            <a:ext cx="2133600" cy="536685"/>
          </a:xfrm>
          <a:prstGeom prst="rect">
            <a:avLst/>
          </a:prstGeom>
          <a:solidFill>
            <a:schemeClr val="bg1"/>
          </a:solidFill>
          <a:ln>
            <a:solidFill>
              <a:schemeClr val="tx1"/>
            </a:solidFill>
          </a:ln>
        </p:spPr>
        <p:txBody>
          <a:bodyPr wrap="square" rtlCol="0">
            <a:spAutoFit/>
          </a:bodyPr>
          <a:lstStyle/>
          <a:p>
            <a:pPr algn="ctr"/>
            <a:r>
              <a:rPr lang="en-US" sz="2800" b="1" dirty="0"/>
              <a:t>Resources?</a:t>
            </a:r>
          </a:p>
        </p:txBody>
      </p:sp>
    </p:spTree>
    <p:extLst>
      <p:ext uri="{BB962C8B-B14F-4D97-AF65-F5344CB8AC3E}">
        <p14:creationId xmlns:p14="http://schemas.microsoft.com/office/powerpoint/2010/main" val="178777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11148" y="122377"/>
            <a:ext cx="6400798" cy="657584"/>
          </a:xfrm>
        </p:spPr>
        <p:txBody>
          <a:bodyPr>
            <a:normAutofit fontScale="90000"/>
          </a:bodyPr>
          <a:lstStyle/>
          <a:p>
            <a:pPr eaLnBrk="1" hangingPunct="1"/>
            <a:r>
              <a:rPr lang="en-US" b="1" dirty="0"/>
              <a:t>Tanzania, East Africa</a:t>
            </a:r>
          </a:p>
        </p:txBody>
      </p:sp>
      <p:pic>
        <p:nvPicPr>
          <p:cNvPr id="7" name="Picture 2" descr="http://upload.wikimedia.org/wikipedia/commons/thumb/2/27/Tanzania_in_Africa_(-mini_map_-rivers).svg/1084px-Tanzania_in_Africa_(-mini_map_-rivers).svg.pn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304802" y="683651"/>
            <a:ext cx="3260082" cy="2823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3236603"/>
            <a:ext cx="2019300" cy="307777"/>
          </a:xfrm>
          <a:prstGeom prst="rect">
            <a:avLst/>
          </a:prstGeom>
          <a:noFill/>
        </p:spPr>
        <p:txBody>
          <a:bodyPr wrap="square" rtlCol="0">
            <a:spAutoFit/>
          </a:bodyPr>
          <a:lstStyle/>
          <a:p>
            <a:r>
              <a:rPr lang="en-US" sz="1400" dirty="0"/>
              <a:t>Commons.wikimedia.org</a:t>
            </a:r>
          </a:p>
        </p:txBody>
      </p:sp>
      <p:pic>
        <p:nvPicPr>
          <p:cNvPr id="10" name="Picture 9" descr="C:\Users\Anna\AppData\Local\Microsoft\Windows\Temporary Internet Files\Low\Content.IE5\P76G7TMD\vaccination zone[1].jpg"/>
          <p:cNvPicPr/>
          <p:nvPr/>
        </p:nvPicPr>
        <p:blipFill>
          <a:blip r:embed="rId4" cstate="screen">
            <a:grayscl/>
          </a:blip>
          <a:srcRect/>
          <a:stretch>
            <a:fillRect/>
          </a:stretch>
        </p:blipFill>
        <p:spPr bwMode="auto">
          <a:xfrm>
            <a:off x="3767019" y="772079"/>
            <a:ext cx="5134554" cy="3914222"/>
          </a:xfrm>
          <a:prstGeom prst="rect">
            <a:avLst/>
          </a:prstGeom>
          <a:noFill/>
          <a:ln w="9525">
            <a:solidFill>
              <a:srgbClr val="000000"/>
            </a:solidFill>
            <a:miter lim="800000"/>
            <a:headEnd/>
            <a:tailEnd/>
          </a:ln>
          <a:effectLst>
            <a:outerShdw blurRad="50800" dist="50800" dir="5400000" algn="ctr" rotWithShape="0">
              <a:srgbClr val="000000">
                <a:alpha val="48000"/>
              </a:srgbClr>
            </a:outerShdw>
          </a:effectLst>
        </p:spPr>
      </p:pic>
      <p:sp>
        <p:nvSpPr>
          <p:cNvPr id="8" name="TextBox 7"/>
          <p:cNvSpPr txBox="1"/>
          <p:nvPr/>
        </p:nvSpPr>
        <p:spPr>
          <a:xfrm>
            <a:off x="5064121" y="4284195"/>
            <a:ext cx="3874240" cy="369332"/>
          </a:xfrm>
          <a:prstGeom prst="rect">
            <a:avLst/>
          </a:prstGeom>
          <a:noFill/>
        </p:spPr>
        <p:txBody>
          <a:bodyPr wrap="square" rtlCol="0">
            <a:spAutoFit/>
          </a:bodyPr>
          <a:lstStyle/>
          <a:p>
            <a:r>
              <a:rPr lang="en-US" dirty="0"/>
              <a:t>(Modified from </a:t>
            </a:r>
            <a:r>
              <a:rPr lang="en-US" dirty="0" err="1"/>
              <a:t>Cleaveland</a:t>
            </a:r>
            <a:r>
              <a:rPr lang="en-US" dirty="0"/>
              <a:t> et al. 2007)</a:t>
            </a:r>
          </a:p>
        </p:txBody>
      </p:sp>
      <p:grpSp>
        <p:nvGrpSpPr>
          <p:cNvPr id="5" name="Group 4"/>
          <p:cNvGrpSpPr/>
          <p:nvPr/>
        </p:nvGrpSpPr>
        <p:grpSpPr>
          <a:xfrm>
            <a:off x="3453632" y="2631035"/>
            <a:ext cx="2515403" cy="1535886"/>
            <a:chOff x="4093778" y="2517322"/>
            <a:chExt cx="2383222" cy="2019795"/>
          </a:xfrm>
        </p:grpSpPr>
        <p:sp>
          <p:nvSpPr>
            <p:cNvPr id="2" name="Oval 1"/>
            <p:cNvSpPr/>
            <p:nvPr/>
          </p:nvSpPr>
          <p:spPr>
            <a:xfrm>
              <a:off x="52578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0058" y="348417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00600" y="35052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Oval 12"/>
            <p:cNvSpPr/>
            <p:nvPr/>
          </p:nvSpPr>
          <p:spPr>
            <a:xfrm>
              <a:off x="4800600" y="38862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14729" y="2517322"/>
              <a:ext cx="1066800" cy="485697"/>
            </a:xfrm>
            <a:prstGeom prst="rect">
              <a:avLst/>
            </a:prstGeom>
            <a:solidFill>
              <a:schemeClr val="bg1"/>
            </a:solidFill>
            <a:ln>
              <a:solidFill>
                <a:schemeClr val="tx1">
                  <a:shade val="95000"/>
                  <a:satMod val="105000"/>
                </a:schemeClr>
              </a:solidFill>
            </a:ln>
          </p:spPr>
          <p:txBody>
            <a:bodyPr wrap="square" rtlCol="0" anchor="t">
              <a:spAutoFit/>
            </a:bodyPr>
            <a:lstStyle/>
            <a:p>
              <a:pPr algn="ctr"/>
              <a:r>
                <a:rPr lang="en-US" dirty="0" err="1"/>
                <a:t>Sanungu</a:t>
              </a:r>
              <a:endParaRPr lang="en-US" dirty="0"/>
            </a:p>
          </p:txBody>
        </p:sp>
        <p:sp>
          <p:nvSpPr>
            <p:cNvPr id="14" name="TextBox 13"/>
            <p:cNvSpPr txBox="1"/>
            <p:nvPr/>
          </p:nvSpPr>
          <p:spPr>
            <a:xfrm>
              <a:off x="5482457" y="3298461"/>
              <a:ext cx="994543" cy="485697"/>
            </a:xfrm>
            <a:prstGeom prst="rect">
              <a:avLst/>
            </a:prstGeom>
            <a:solidFill>
              <a:schemeClr val="bg1"/>
            </a:solidFill>
            <a:ln>
              <a:solidFill>
                <a:schemeClr val="tx1">
                  <a:shade val="95000"/>
                  <a:satMod val="105000"/>
                </a:schemeClr>
              </a:solidFill>
            </a:ln>
          </p:spPr>
          <p:txBody>
            <a:bodyPr wrap="square" rtlCol="0" anchor="t">
              <a:spAutoFit/>
            </a:bodyPr>
            <a:lstStyle/>
            <a:p>
              <a:pPr algn="ctr"/>
              <a:r>
                <a:rPr lang="en-US" dirty="0" err="1"/>
                <a:t>Nangale</a:t>
              </a:r>
              <a:endParaRPr lang="en-US" dirty="0"/>
            </a:p>
          </p:txBody>
        </p:sp>
        <p:sp>
          <p:nvSpPr>
            <p:cNvPr id="15" name="TextBox 14"/>
            <p:cNvSpPr txBox="1"/>
            <p:nvPr/>
          </p:nvSpPr>
          <p:spPr>
            <a:xfrm>
              <a:off x="4093778" y="2957552"/>
              <a:ext cx="859221" cy="485697"/>
            </a:xfrm>
            <a:prstGeom prst="rect">
              <a:avLst/>
            </a:prstGeom>
            <a:solidFill>
              <a:schemeClr val="bg1"/>
            </a:solidFill>
            <a:ln>
              <a:solidFill>
                <a:schemeClr val="tx1">
                  <a:shade val="95000"/>
                  <a:satMod val="105000"/>
                </a:schemeClr>
              </a:solidFill>
            </a:ln>
          </p:spPr>
          <p:txBody>
            <a:bodyPr wrap="square" rtlCol="0" anchor="t">
              <a:spAutoFit/>
            </a:bodyPr>
            <a:lstStyle/>
            <a:p>
              <a:pPr algn="ctr"/>
              <a:r>
                <a:rPr lang="en-US" dirty="0" err="1"/>
                <a:t>Buyubi</a:t>
              </a:r>
              <a:r>
                <a:rPr lang="en-US" dirty="0"/>
                <a:t> </a:t>
              </a:r>
            </a:p>
          </p:txBody>
        </p:sp>
        <p:sp>
          <p:nvSpPr>
            <p:cNvPr id="16" name="TextBox 15"/>
            <p:cNvSpPr txBox="1"/>
            <p:nvPr/>
          </p:nvSpPr>
          <p:spPr>
            <a:xfrm>
              <a:off x="4582510" y="4051420"/>
              <a:ext cx="915715" cy="485697"/>
            </a:xfrm>
            <a:prstGeom prst="rect">
              <a:avLst/>
            </a:prstGeom>
            <a:solidFill>
              <a:schemeClr val="bg1"/>
            </a:solidFill>
            <a:ln>
              <a:solidFill>
                <a:schemeClr val="tx1">
                  <a:shade val="95000"/>
                  <a:satMod val="105000"/>
                </a:schemeClr>
              </a:solidFill>
            </a:ln>
          </p:spPr>
          <p:txBody>
            <a:bodyPr wrap="square" rtlCol="0" anchor="t">
              <a:spAutoFit/>
            </a:bodyPr>
            <a:lstStyle/>
            <a:p>
              <a:pPr algn="ctr"/>
              <a:r>
                <a:rPr lang="en-US" dirty="0" err="1"/>
                <a:t>Iyogelo</a:t>
              </a:r>
              <a:endParaRPr lang="en-US" dirty="0"/>
            </a:p>
          </p:txBody>
        </p:sp>
      </p:grpSp>
      <p:sp>
        <p:nvSpPr>
          <p:cNvPr id="23" name="Oval 22"/>
          <p:cNvSpPr/>
          <p:nvPr/>
        </p:nvSpPr>
        <p:spPr>
          <a:xfrm flipV="1">
            <a:off x="533399" y="4120561"/>
            <a:ext cx="228601" cy="1636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V="1">
            <a:off x="533399" y="4399912"/>
            <a:ext cx="228601" cy="1612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91411" y="4023846"/>
            <a:ext cx="1371600" cy="398186"/>
          </a:xfrm>
          <a:prstGeom prst="rect">
            <a:avLst/>
          </a:prstGeom>
          <a:noFill/>
        </p:spPr>
        <p:txBody>
          <a:bodyPr wrap="square" rtlCol="0">
            <a:spAutoFit/>
          </a:bodyPr>
          <a:lstStyle/>
          <a:p>
            <a:r>
              <a:rPr lang="en-US" sz="2000" b="1" dirty="0"/>
              <a:t>Control </a:t>
            </a:r>
          </a:p>
        </p:txBody>
      </p:sp>
      <p:sp>
        <p:nvSpPr>
          <p:cNvPr id="26" name="TextBox 25"/>
          <p:cNvSpPr txBox="1"/>
          <p:nvPr/>
        </p:nvSpPr>
        <p:spPr>
          <a:xfrm>
            <a:off x="891411" y="4300271"/>
            <a:ext cx="1623191" cy="398186"/>
          </a:xfrm>
          <a:prstGeom prst="rect">
            <a:avLst/>
          </a:prstGeom>
          <a:noFill/>
        </p:spPr>
        <p:txBody>
          <a:bodyPr wrap="square" rtlCol="0">
            <a:spAutoFit/>
          </a:bodyPr>
          <a:lstStyle/>
          <a:p>
            <a:r>
              <a:rPr lang="en-US" sz="2000" b="1" dirty="0"/>
              <a:t>Vaccination </a:t>
            </a:r>
          </a:p>
        </p:txBody>
      </p:sp>
      <p:sp>
        <p:nvSpPr>
          <p:cNvPr id="25" name="Rectangle 24"/>
          <p:cNvSpPr/>
          <p:nvPr/>
        </p:nvSpPr>
        <p:spPr>
          <a:xfrm>
            <a:off x="304802" y="4006262"/>
            <a:ext cx="2209799" cy="6800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98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771650"/>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3"/>
          <p:cNvSpPr>
            <a:spLocks noGrp="1"/>
          </p:cNvSpPr>
          <p:nvPr>
            <p:ph type="title"/>
          </p:nvPr>
        </p:nvSpPr>
        <p:spPr>
          <a:xfrm>
            <a:off x="228599" y="57150"/>
            <a:ext cx="8229600" cy="857250"/>
          </a:xfrm>
        </p:spPr>
        <p:txBody>
          <a:bodyPr>
            <a:normAutofit/>
          </a:bodyPr>
          <a:lstStyle/>
          <a:p>
            <a:r>
              <a:rPr lang="en-US" b="1" dirty="0"/>
              <a:t>Methods: Mark-recapture </a:t>
            </a:r>
          </a:p>
        </p:txBody>
      </p:sp>
      <p:sp>
        <p:nvSpPr>
          <p:cNvPr id="12" name="Content Placeholder 11"/>
          <p:cNvSpPr>
            <a:spLocks noGrp="1"/>
          </p:cNvSpPr>
          <p:nvPr>
            <p:ph idx="1"/>
          </p:nvPr>
        </p:nvSpPr>
        <p:spPr>
          <a:xfrm>
            <a:off x="990599" y="742097"/>
            <a:ext cx="4495801" cy="1458178"/>
          </a:xfrm>
        </p:spPr>
        <p:txBody>
          <a:bodyPr>
            <a:normAutofit fontScale="92500" lnSpcReduction="20000"/>
          </a:bodyPr>
          <a:lstStyle/>
          <a:p>
            <a:r>
              <a:rPr lang="en-US" dirty="0"/>
              <a:t>Unique ID</a:t>
            </a:r>
          </a:p>
          <a:p>
            <a:r>
              <a:rPr lang="en-US" dirty="0"/>
              <a:t>Photographs</a:t>
            </a:r>
          </a:p>
          <a:p>
            <a:r>
              <a:rPr lang="en-US" dirty="0"/>
              <a:t>Longitudinal study</a:t>
            </a:r>
          </a:p>
          <a:p>
            <a:pPr marL="0" indent="0">
              <a:buNone/>
            </a:pPr>
            <a:endParaRPr lang="en-US" dirty="0"/>
          </a:p>
        </p:txBody>
      </p:sp>
      <p:pic>
        <p:nvPicPr>
          <p:cNvPr id="17410" name="Picture 2" descr="C:\Users\Anna\Pictures\Africa 2011\Dog Data\050-DSCN673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86450" y="781681"/>
            <a:ext cx="3147950" cy="20009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C:\Users\Anna\Desktop\DSCN6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95950" y="2912607"/>
            <a:ext cx="3347549" cy="2097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3" descr="C:\Users\Anna\Desktop\AfricaPhotos\Africa 2012\Nangale2012\Nhh081-090\DSCN264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200" y="2169661"/>
            <a:ext cx="3876613" cy="29073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04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4007</TotalTime>
  <Words>1662</Words>
  <Application>Microsoft Office PowerPoint</Application>
  <PresentationFormat>On-screen Show (16:9)</PresentationFormat>
  <Paragraphs>264</Paragraphs>
  <Slides>32</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Role of Domestic Dogs</vt:lpstr>
      <vt:lpstr>Dogs: Disease reservoir</vt:lpstr>
      <vt:lpstr>Extension of human impacts: disease transmission</vt:lpstr>
      <vt:lpstr>Serengeti Health Initiative</vt:lpstr>
      <vt:lpstr>PowerPoint Presentation</vt:lpstr>
      <vt:lpstr>What regulates the dog population?</vt:lpstr>
      <vt:lpstr>Tanzania, East Africa</vt:lpstr>
      <vt:lpstr>Methods: Mark-recapture </vt:lpstr>
      <vt:lpstr>Methods: Health assessments</vt:lpstr>
      <vt:lpstr>Methods: Household questionnaires</vt:lpstr>
      <vt:lpstr>Results: Original sample size 2010</vt:lpstr>
      <vt:lpstr>Results: Study population</vt:lpstr>
      <vt:lpstr>Results: Higher proportion of males</vt:lpstr>
      <vt:lpstr>Kaplan-Meier survival estimates- Sex</vt:lpstr>
      <vt:lpstr>Results: Reproduction</vt:lpstr>
      <vt:lpstr>Results: Lower survival in Iyogelo Village 2011</vt:lpstr>
      <vt:lpstr>Results: Higher survival in Nangale into 2012</vt:lpstr>
      <vt:lpstr>KM Survival Estimates- Village by Village</vt:lpstr>
      <vt:lpstr>KM survival estimates- Age Class</vt:lpstr>
      <vt:lpstr> Body Condition Score </vt:lpstr>
      <vt:lpstr>Results: Similar mean body condition in 2013</vt:lpstr>
      <vt:lpstr>Results: Body condition matters for adults! </vt:lpstr>
      <vt:lpstr>KM survival estimates: Body Condition Score 2010-2013</vt:lpstr>
      <vt:lpstr>Sickness and hyenas main causes of death</vt:lpstr>
      <vt:lpstr>PowerPoint Presentation</vt:lpstr>
      <vt:lpstr>Results:    Human:Dog ratio</vt:lpstr>
      <vt:lpstr>Summary:</vt:lpstr>
      <vt:lpstr>Future directions of analysis:</vt:lpstr>
      <vt:lpstr>Acknowledgements</vt:lpstr>
      <vt:lpstr>PowerPoint Presentation</vt:lpstr>
      <vt:lpstr>KM survival estimates-   Vaccination status in Vaccination Zone</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c:creator>
  <cp:lastModifiedBy>Ellie Parravani</cp:lastModifiedBy>
  <cp:revision>269</cp:revision>
  <dcterms:created xsi:type="dcterms:W3CDTF">2012-03-29T01:09:24Z</dcterms:created>
  <dcterms:modified xsi:type="dcterms:W3CDTF">2017-07-28T15:30:38Z</dcterms:modified>
</cp:coreProperties>
</file>