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Tuckwell" initials="JT" lastIdx="9" clrIdx="0">
    <p:extLst>
      <p:ext uri="{19B8F6BF-5375-455C-9EA6-DF929625EA0E}">
        <p15:presenceInfo xmlns:p15="http://schemas.microsoft.com/office/powerpoint/2012/main" userId="Joanna Tuckw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5D227-11D0-4EE3-961C-17B1A4614DE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209B79-0327-4DFA-86AC-873533715C0D}">
      <dgm:prSet phldrT="[Text]" custT="1"/>
      <dgm:spPr/>
      <dgm:t>
        <a:bodyPr/>
        <a:lstStyle/>
        <a:p>
          <a:r>
            <a:rPr lang="en-GB" sz="1100" b="1" dirty="0">
              <a:solidFill>
                <a:schemeClr val="bg1"/>
              </a:solidFill>
            </a:rPr>
            <a:t>Components of a Comprehensive DPM programme</a:t>
          </a:r>
        </a:p>
      </dgm:t>
    </dgm:pt>
    <dgm:pt modelId="{F6DB9E76-1931-4318-8FED-CE7EC422BEE7}" type="parTrans" cxnId="{C1FF444E-D5A1-4277-80D3-C825A6B947C3}">
      <dgm:prSet/>
      <dgm:spPr/>
      <dgm:t>
        <a:bodyPr/>
        <a:lstStyle/>
        <a:p>
          <a:endParaRPr lang="en-GB"/>
        </a:p>
      </dgm:t>
    </dgm:pt>
    <dgm:pt modelId="{AA954D6B-F138-42D8-9A32-25A4ABE83410}" type="sibTrans" cxnId="{C1FF444E-D5A1-4277-80D3-C825A6B947C3}">
      <dgm:prSet/>
      <dgm:spPr/>
      <dgm:t>
        <a:bodyPr/>
        <a:lstStyle/>
        <a:p>
          <a:endParaRPr lang="en-GB"/>
        </a:p>
      </dgm:t>
    </dgm:pt>
    <dgm:pt modelId="{235B19A2-3D0D-440F-B83F-98FBC182C9DB}">
      <dgm:prSet phldrT="[Text]" custT="1"/>
      <dgm:spPr/>
      <dgm:t>
        <a:bodyPr/>
        <a:lstStyle/>
        <a:p>
          <a:r>
            <a:rPr lang="en-GB" sz="1100" dirty="0"/>
            <a:t>Education (for authorities, communities, dog owners, youth, etc.) </a:t>
          </a:r>
        </a:p>
      </dgm:t>
    </dgm:pt>
    <dgm:pt modelId="{2004BCE1-7F3C-4AF9-B5E8-19587EC11F91}" type="parTrans" cxnId="{E089F681-37E9-40F6-98BB-E5A897C84433}">
      <dgm:prSet/>
      <dgm:spPr/>
      <dgm:t>
        <a:bodyPr/>
        <a:lstStyle/>
        <a:p>
          <a:endParaRPr lang="en-GB"/>
        </a:p>
      </dgm:t>
    </dgm:pt>
    <dgm:pt modelId="{E9E63FF1-B8D9-47FA-8EE7-29F81789E7FE}" type="sibTrans" cxnId="{E089F681-37E9-40F6-98BB-E5A897C84433}">
      <dgm:prSet/>
      <dgm:spPr/>
      <dgm:t>
        <a:bodyPr/>
        <a:lstStyle/>
        <a:p>
          <a:endParaRPr lang="en-GB"/>
        </a:p>
      </dgm:t>
    </dgm:pt>
    <dgm:pt modelId="{5B97921C-4796-461F-A52D-72AD59D6CEAE}">
      <dgm:prSet phldrT="[Text]" custT="1"/>
      <dgm:spPr/>
      <dgm:t>
        <a:bodyPr/>
        <a:lstStyle/>
        <a:p>
          <a:r>
            <a:rPr lang="en-GB" sz="1100" dirty="0"/>
            <a:t>Euthanasia (of sick or dying animals) </a:t>
          </a:r>
        </a:p>
      </dgm:t>
    </dgm:pt>
    <dgm:pt modelId="{49ABF1B2-A629-4A1B-A48B-701E811916AC}" type="parTrans" cxnId="{2FBF425D-B0F2-4751-BA5F-5B3034EA720F}">
      <dgm:prSet/>
      <dgm:spPr/>
      <dgm:t>
        <a:bodyPr/>
        <a:lstStyle/>
        <a:p>
          <a:endParaRPr lang="en-GB"/>
        </a:p>
      </dgm:t>
    </dgm:pt>
    <dgm:pt modelId="{3195D0CA-0667-42F6-B8E4-C302BF408BC5}" type="sibTrans" cxnId="{2FBF425D-B0F2-4751-BA5F-5B3034EA720F}">
      <dgm:prSet/>
      <dgm:spPr/>
      <dgm:t>
        <a:bodyPr/>
        <a:lstStyle/>
        <a:p>
          <a:endParaRPr lang="en-GB"/>
        </a:p>
      </dgm:t>
    </dgm:pt>
    <dgm:pt modelId="{D34A3DE2-9A9C-4A35-8D84-7A0F95F8508A}">
      <dgm:prSet phldrT="[Text]" custT="1"/>
      <dgm:spPr/>
      <dgm:t>
        <a:bodyPr/>
        <a:lstStyle/>
        <a:p>
          <a:r>
            <a:rPr lang="en-GB" sz="1100" dirty="0"/>
            <a:t>Vaccination and treatment (e.g. rabies or parasites)</a:t>
          </a:r>
        </a:p>
      </dgm:t>
    </dgm:pt>
    <dgm:pt modelId="{1E45AE1E-034A-4979-A609-A11A0EF528B1}" type="parTrans" cxnId="{614F16F6-274C-49DD-B64D-B8436234ECFB}">
      <dgm:prSet/>
      <dgm:spPr/>
      <dgm:t>
        <a:bodyPr/>
        <a:lstStyle/>
        <a:p>
          <a:endParaRPr lang="en-GB"/>
        </a:p>
      </dgm:t>
    </dgm:pt>
    <dgm:pt modelId="{DF4E5ACE-4123-45F5-8D4D-167737758F78}" type="sibTrans" cxnId="{614F16F6-274C-49DD-B64D-B8436234ECFB}">
      <dgm:prSet/>
      <dgm:spPr/>
      <dgm:t>
        <a:bodyPr/>
        <a:lstStyle/>
        <a:p>
          <a:endParaRPr lang="en-GB"/>
        </a:p>
      </dgm:t>
    </dgm:pt>
    <dgm:pt modelId="{7B1E78EA-A629-491A-95EE-483606DDE028}">
      <dgm:prSet phldrT="[Text]" custT="1"/>
      <dgm:spPr/>
      <dgm:t>
        <a:bodyPr/>
        <a:lstStyle/>
        <a:p>
          <a:r>
            <a:rPr lang="en-GB" sz="1100" dirty="0"/>
            <a:t>Controlling access to resources (e.g. street waste management)</a:t>
          </a:r>
        </a:p>
      </dgm:t>
    </dgm:pt>
    <dgm:pt modelId="{9C3ECEFD-486D-4409-AD8E-A1A41E2EE411}" type="parTrans" cxnId="{33A356AF-1CD1-4EA7-A69B-DA0A4A1D6436}">
      <dgm:prSet/>
      <dgm:spPr/>
      <dgm:t>
        <a:bodyPr/>
        <a:lstStyle/>
        <a:p>
          <a:endParaRPr lang="en-GB"/>
        </a:p>
      </dgm:t>
    </dgm:pt>
    <dgm:pt modelId="{D7E897A5-DB5B-4FAF-B6E1-CA63C577E67A}" type="sibTrans" cxnId="{33A356AF-1CD1-4EA7-A69B-DA0A4A1D6436}">
      <dgm:prSet/>
      <dgm:spPr/>
      <dgm:t>
        <a:bodyPr/>
        <a:lstStyle/>
        <a:p>
          <a:endParaRPr lang="en-GB"/>
        </a:p>
      </dgm:t>
    </dgm:pt>
    <dgm:pt modelId="{F5BD8F83-58FD-4743-B38A-A38D25C34458}">
      <dgm:prSet phldrT="[Text]" phldr="1"/>
      <dgm:spPr/>
      <dgm:t>
        <a:bodyPr/>
        <a:lstStyle/>
        <a:p>
          <a:endParaRPr lang="en-GB"/>
        </a:p>
      </dgm:t>
    </dgm:pt>
    <dgm:pt modelId="{15AD1E40-6283-47BB-B686-D37CF66C1D55}" type="parTrans" cxnId="{4827CEB2-026A-4E15-862D-7C9842A5B7E5}">
      <dgm:prSet/>
      <dgm:spPr/>
      <dgm:t>
        <a:bodyPr/>
        <a:lstStyle/>
        <a:p>
          <a:endParaRPr lang="en-GB"/>
        </a:p>
      </dgm:t>
    </dgm:pt>
    <dgm:pt modelId="{3BEB5DE4-B956-4AA7-AA90-83F5FA6F82B7}" type="sibTrans" cxnId="{4827CEB2-026A-4E15-862D-7C9842A5B7E5}">
      <dgm:prSet/>
      <dgm:spPr/>
      <dgm:t>
        <a:bodyPr/>
        <a:lstStyle/>
        <a:p>
          <a:endParaRPr lang="en-GB"/>
        </a:p>
      </dgm:t>
    </dgm:pt>
    <dgm:pt modelId="{B51500EE-9D88-4E58-AC89-33F547E9A403}">
      <dgm:prSet custT="1"/>
      <dgm:spPr/>
      <dgm:t>
        <a:bodyPr/>
        <a:lstStyle/>
        <a:p>
          <a:r>
            <a:rPr lang="en-GB" sz="1100" dirty="0"/>
            <a:t>Legislation</a:t>
          </a:r>
        </a:p>
      </dgm:t>
    </dgm:pt>
    <dgm:pt modelId="{7D2449BA-E03F-440B-92B6-3A29B0BC9FEE}" type="parTrans" cxnId="{40379A58-8B20-4A75-BEDA-660CAF5E605B}">
      <dgm:prSet/>
      <dgm:spPr/>
      <dgm:t>
        <a:bodyPr/>
        <a:lstStyle/>
        <a:p>
          <a:endParaRPr lang="en-GB"/>
        </a:p>
      </dgm:t>
    </dgm:pt>
    <dgm:pt modelId="{999BC199-7EBE-4B57-9516-6A9F6D2F45CB}" type="sibTrans" cxnId="{40379A58-8B20-4A75-BEDA-660CAF5E605B}">
      <dgm:prSet/>
      <dgm:spPr/>
      <dgm:t>
        <a:bodyPr/>
        <a:lstStyle/>
        <a:p>
          <a:endParaRPr lang="en-GB"/>
        </a:p>
      </dgm:t>
    </dgm:pt>
    <dgm:pt modelId="{CC0CFBCD-F477-4D2C-A3F0-50FD176E9BB8}">
      <dgm:prSet custT="1"/>
      <dgm:spPr/>
      <dgm:t>
        <a:bodyPr/>
        <a:lstStyle/>
        <a:p>
          <a:r>
            <a:rPr lang="en-GB" sz="1000" dirty="0"/>
            <a:t>Registration and identification</a:t>
          </a:r>
        </a:p>
      </dgm:t>
    </dgm:pt>
    <dgm:pt modelId="{CC9F4C41-6DA1-49BF-AE21-6D6258423E1F}" type="parTrans" cxnId="{D1E24A43-4ED5-4D14-B334-6D9E00C202C8}">
      <dgm:prSet/>
      <dgm:spPr/>
      <dgm:t>
        <a:bodyPr/>
        <a:lstStyle/>
        <a:p>
          <a:endParaRPr lang="en-GB"/>
        </a:p>
      </dgm:t>
    </dgm:pt>
    <dgm:pt modelId="{DE9AD7B5-8220-45FE-B543-91BC744C6C2B}" type="sibTrans" cxnId="{D1E24A43-4ED5-4D14-B334-6D9E00C202C8}">
      <dgm:prSet/>
      <dgm:spPr/>
      <dgm:t>
        <a:bodyPr/>
        <a:lstStyle/>
        <a:p>
          <a:endParaRPr lang="en-GB"/>
        </a:p>
      </dgm:t>
    </dgm:pt>
    <dgm:pt modelId="{85AB0EA9-0DBD-481F-8C43-99432584162A}">
      <dgm:prSet custT="1"/>
      <dgm:spPr/>
      <dgm:t>
        <a:bodyPr/>
        <a:lstStyle/>
        <a:p>
          <a:r>
            <a:rPr lang="en-GB" sz="1000" dirty="0"/>
            <a:t>Sterilisation and contraception</a:t>
          </a:r>
        </a:p>
      </dgm:t>
    </dgm:pt>
    <dgm:pt modelId="{6436C2B6-3D20-41F8-B88F-95AA4D164FD2}" type="parTrans" cxnId="{908924FE-0271-45A4-95E9-8CBC9A2C5F06}">
      <dgm:prSet/>
      <dgm:spPr/>
      <dgm:t>
        <a:bodyPr/>
        <a:lstStyle/>
        <a:p>
          <a:endParaRPr lang="en-GB"/>
        </a:p>
      </dgm:t>
    </dgm:pt>
    <dgm:pt modelId="{2CFB9B4C-57B7-483F-8940-B27542D659BB}" type="sibTrans" cxnId="{908924FE-0271-45A4-95E9-8CBC9A2C5F06}">
      <dgm:prSet/>
      <dgm:spPr/>
      <dgm:t>
        <a:bodyPr/>
        <a:lstStyle/>
        <a:p>
          <a:endParaRPr lang="en-GB"/>
        </a:p>
      </dgm:t>
    </dgm:pt>
    <dgm:pt modelId="{5D60942C-8169-4260-888D-BD69E5C64F27}">
      <dgm:prSet custT="1"/>
      <dgm:spPr/>
      <dgm:t>
        <a:bodyPr/>
        <a:lstStyle/>
        <a:p>
          <a:r>
            <a:rPr lang="en-GB" sz="1050" dirty="0"/>
            <a:t>Holding facilities and rehoming centres</a:t>
          </a:r>
        </a:p>
      </dgm:t>
    </dgm:pt>
    <dgm:pt modelId="{CB4101B7-AE32-4E25-A52F-888C6627277E}" type="parTrans" cxnId="{3C846C8D-C53F-4F54-BBFD-125969381572}">
      <dgm:prSet/>
      <dgm:spPr/>
      <dgm:t>
        <a:bodyPr/>
        <a:lstStyle/>
        <a:p>
          <a:endParaRPr lang="en-GB"/>
        </a:p>
      </dgm:t>
    </dgm:pt>
    <dgm:pt modelId="{ADCE9D05-6CC9-4E07-8BBD-08B819E2325D}" type="sibTrans" cxnId="{3C846C8D-C53F-4F54-BBFD-125969381572}">
      <dgm:prSet/>
      <dgm:spPr/>
      <dgm:t>
        <a:bodyPr/>
        <a:lstStyle/>
        <a:p>
          <a:endParaRPr lang="en-GB"/>
        </a:p>
      </dgm:t>
    </dgm:pt>
    <dgm:pt modelId="{D6BDC3F0-59AF-4607-8FA1-C8B8E2176A23}">
      <dgm:prSet phldrT="[Text]" phldr="1"/>
      <dgm:spPr/>
      <dgm:t>
        <a:bodyPr/>
        <a:lstStyle/>
        <a:p>
          <a:endParaRPr lang="en-GB"/>
        </a:p>
      </dgm:t>
    </dgm:pt>
    <dgm:pt modelId="{3F2E3A2F-7B75-45DE-A331-72A9A900F697}" type="parTrans" cxnId="{7B045E17-B0C7-4CCD-80E8-64A87AF16479}">
      <dgm:prSet/>
      <dgm:spPr/>
      <dgm:t>
        <a:bodyPr/>
        <a:lstStyle/>
        <a:p>
          <a:endParaRPr lang="en-GB"/>
        </a:p>
      </dgm:t>
    </dgm:pt>
    <dgm:pt modelId="{B2A2FF71-BEDA-4A6E-A42E-7ACFEA0C3A16}" type="sibTrans" cxnId="{7B045E17-B0C7-4CCD-80E8-64A87AF16479}">
      <dgm:prSet/>
      <dgm:spPr/>
      <dgm:t>
        <a:bodyPr/>
        <a:lstStyle/>
        <a:p>
          <a:endParaRPr lang="en-GB"/>
        </a:p>
      </dgm:t>
    </dgm:pt>
    <dgm:pt modelId="{12C316F1-856B-49B8-B2C9-99FF222A9FFF}" type="pres">
      <dgm:prSet presAssocID="{A875D227-11D0-4EE3-961C-17B1A4614D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261921-E5ED-47AE-BF83-F98E453AB7CA}" type="pres">
      <dgm:prSet presAssocID="{D0209B79-0327-4DFA-86AC-873533715C0D}" presName="centerShape" presStyleLbl="node0" presStyleIdx="0" presStyleCnt="1" custScaleX="118819" custScaleY="111866" custLinFactNeighborX="-18444" custLinFactNeighborY="294"/>
      <dgm:spPr/>
    </dgm:pt>
    <dgm:pt modelId="{AB6290B5-4BD3-4F7F-A52B-843C08ACC993}" type="pres">
      <dgm:prSet presAssocID="{235B19A2-3D0D-440F-B83F-98FBC182C9DB}" presName="node" presStyleLbl="node1" presStyleIdx="0" presStyleCnt="8" custScaleX="141017" custScaleY="143675" custRadScaleRad="105880" custRadScaleInc="-127898">
        <dgm:presLayoutVars>
          <dgm:bulletEnabled val="1"/>
        </dgm:presLayoutVars>
      </dgm:prSet>
      <dgm:spPr/>
    </dgm:pt>
    <dgm:pt modelId="{E0477ECC-5C36-4665-9900-E529FEF33392}" type="pres">
      <dgm:prSet presAssocID="{235B19A2-3D0D-440F-B83F-98FBC182C9DB}" presName="dummy" presStyleCnt="0"/>
      <dgm:spPr/>
    </dgm:pt>
    <dgm:pt modelId="{23EF9630-F7DC-4B1F-AF09-359BB5EF17C5}" type="pres">
      <dgm:prSet presAssocID="{E9E63FF1-B8D9-47FA-8EE7-29F81789E7FE}" presName="sibTrans" presStyleLbl="sibTrans2D1" presStyleIdx="0" presStyleCnt="8" custLinFactNeighborX="-2505"/>
      <dgm:spPr/>
    </dgm:pt>
    <dgm:pt modelId="{68BF18C1-ED47-41C5-A977-176655FDC075}" type="pres">
      <dgm:prSet presAssocID="{B51500EE-9D88-4E58-AC89-33F547E9A403}" presName="node" presStyleLbl="node1" presStyleIdx="1" presStyleCnt="8" custScaleX="122713" custScaleY="109854" custRadScaleRad="80885" custRadScaleInc="-106354">
        <dgm:presLayoutVars>
          <dgm:bulletEnabled val="1"/>
        </dgm:presLayoutVars>
      </dgm:prSet>
      <dgm:spPr/>
    </dgm:pt>
    <dgm:pt modelId="{4B2B4340-ABBD-4758-9211-C64107C8647E}" type="pres">
      <dgm:prSet presAssocID="{B51500EE-9D88-4E58-AC89-33F547E9A403}" presName="dummy" presStyleCnt="0"/>
      <dgm:spPr/>
    </dgm:pt>
    <dgm:pt modelId="{02B35E13-FDAC-41EC-BD4E-B2EF9E22EE72}" type="pres">
      <dgm:prSet presAssocID="{999BC199-7EBE-4B57-9516-6A9F6D2F45CB}" presName="sibTrans" presStyleLbl="sibTrans2D1" presStyleIdx="1" presStyleCnt="8"/>
      <dgm:spPr/>
    </dgm:pt>
    <dgm:pt modelId="{770E1081-A685-4CBB-91DF-D13B95B079A3}" type="pres">
      <dgm:prSet presAssocID="{CC0CFBCD-F477-4D2C-A3F0-50FD176E9BB8}" presName="node" presStyleLbl="node1" presStyleIdx="2" presStyleCnt="8" custScaleX="125067" custScaleY="124123" custRadScaleRad="65208">
        <dgm:presLayoutVars>
          <dgm:bulletEnabled val="1"/>
        </dgm:presLayoutVars>
      </dgm:prSet>
      <dgm:spPr/>
    </dgm:pt>
    <dgm:pt modelId="{1725AB75-E6C4-4FF1-B935-154491718F3E}" type="pres">
      <dgm:prSet presAssocID="{CC0CFBCD-F477-4D2C-A3F0-50FD176E9BB8}" presName="dummy" presStyleCnt="0"/>
      <dgm:spPr/>
    </dgm:pt>
    <dgm:pt modelId="{12A9E39A-09E3-4DFA-B781-DD7440DBB7AD}" type="pres">
      <dgm:prSet presAssocID="{DE9AD7B5-8220-45FE-B543-91BC744C6C2B}" presName="sibTrans" presStyleLbl="sibTrans2D1" presStyleIdx="2" presStyleCnt="8"/>
      <dgm:spPr/>
    </dgm:pt>
    <dgm:pt modelId="{EC81A4B7-AC93-4A21-946E-F7985741F55D}" type="pres">
      <dgm:prSet presAssocID="{85AB0EA9-0DBD-481F-8C43-99432584162A}" presName="node" presStyleLbl="node1" presStyleIdx="3" presStyleCnt="8" custScaleX="144183" custScaleY="125587" custRadScaleRad="79310" custRadScaleInc="120480">
        <dgm:presLayoutVars>
          <dgm:bulletEnabled val="1"/>
        </dgm:presLayoutVars>
      </dgm:prSet>
      <dgm:spPr/>
    </dgm:pt>
    <dgm:pt modelId="{02B4FF64-FC39-4F06-850C-D7285F69DD28}" type="pres">
      <dgm:prSet presAssocID="{85AB0EA9-0DBD-481F-8C43-99432584162A}" presName="dummy" presStyleCnt="0"/>
      <dgm:spPr/>
    </dgm:pt>
    <dgm:pt modelId="{DA286319-94F2-4DD7-9CCF-1981AC151520}" type="pres">
      <dgm:prSet presAssocID="{2CFB9B4C-57B7-483F-8940-B27542D659BB}" presName="sibTrans" presStyleLbl="sibTrans2D1" presStyleIdx="3" presStyleCnt="8"/>
      <dgm:spPr/>
    </dgm:pt>
    <dgm:pt modelId="{B6C10421-9C01-4231-BFE2-974B1C315022}" type="pres">
      <dgm:prSet presAssocID="{5D60942C-8169-4260-888D-BD69E5C64F27}" presName="node" presStyleLbl="node1" presStyleIdx="4" presStyleCnt="8" custScaleX="138041" custScaleY="109972" custRadScaleRad="105880" custRadScaleInc="127898">
        <dgm:presLayoutVars>
          <dgm:bulletEnabled val="1"/>
        </dgm:presLayoutVars>
      </dgm:prSet>
      <dgm:spPr/>
    </dgm:pt>
    <dgm:pt modelId="{9BC15814-49AA-49B5-B86B-894BB4C36B44}" type="pres">
      <dgm:prSet presAssocID="{5D60942C-8169-4260-888D-BD69E5C64F27}" presName="dummy" presStyleCnt="0"/>
      <dgm:spPr/>
    </dgm:pt>
    <dgm:pt modelId="{7A091664-53F3-49D5-9A41-842BD7D258A4}" type="pres">
      <dgm:prSet presAssocID="{ADCE9D05-6CC9-4E07-8BBD-08B819E2325D}" presName="sibTrans" presStyleLbl="sibTrans2D1" presStyleIdx="4" presStyleCnt="8"/>
      <dgm:spPr/>
    </dgm:pt>
    <dgm:pt modelId="{D3E205F4-4B51-4C3B-9386-F000696E87FD}" type="pres">
      <dgm:prSet presAssocID="{5B97921C-4796-461F-A52D-72AD59D6CEAE}" presName="node" presStyleLbl="node1" presStyleIdx="5" presStyleCnt="8" custScaleX="133397" custScaleY="111129" custRadScaleRad="125882" custRadScaleInc="79612">
        <dgm:presLayoutVars>
          <dgm:bulletEnabled val="1"/>
        </dgm:presLayoutVars>
      </dgm:prSet>
      <dgm:spPr/>
    </dgm:pt>
    <dgm:pt modelId="{C86DDDE7-CDAA-431C-A8E9-A76AFB4455E9}" type="pres">
      <dgm:prSet presAssocID="{5B97921C-4796-461F-A52D-72AD59D6CEAE}" presName="dummy" presStyleCnt="0"/>
      <dgm:spPr/>
    </dgm:pt>
    <dgm:pt modelId="{AA2A652C-76D5-4C4C-8363-DD66BA6777CA}" type="pres">
      <dgm:prSet presAssocID="{3195D0CA-0667-42F6-B8E4-C302BF408BC5}" presName="sibTrans" presStyleLbl="sibTrans2D1" presStyleIdx="5" presStyleCnt="8"/>
      <dgm:spPr/>
    </dgm:pt>
    <dgm:pt modelId="{551385B7-8188-4C43-92CC-5A9A5DB8EF0E}" type="pres">
      <dgm:prSet presAssocID="{D34A3DE2-9A9C-4A35-8D84-7A0F95F8508A}" presName="node" presStyleLbl="node1" presStyleIdx="6" presStyleCnt="8" custScaleX="127473" custScaleY="129654" custRadScaleRad="136163" custRadScaleInc="-3820">
        <dgm:presLayoutVars>
          <dgm:bulletEnabled val="1"/>
        </dgm:presLayoutVars>
      </dgm:prSet>
      <dgm:spPr/>
    </dgm:pt>
    <dgm:pt modelId="{681DB570-593F-41A2-AF50-DBD5C5BD5931}" type="pres">
      <dgm:prSet presAssocID="{D34A3DE2-9A9C-4A35-8D84-7A0F95F8508A}" presName="dummy" presStyleCnt="0"/>
      <dgm:spPr/>
    </dgm:pt>
    <dgm:pt modelId="{B39BC661-4E04-4C46-9C63-D74C2777B1F8}" type="pres">
      <dgm:prSet presAssocID="{DF4E5ACE-4123-45F5-8D4D-167737758F78}" presName="sibTrans" presStyleLbl="sibTrans2D1" presStyleIdx="6" presStyleCnt="8"/>
      <dgm:spPr/>
    </dgm:pt>
    <dgm:pt modelId="{1673B0B5-3E37-47A1-959C-8D6B199AEE24}" type="pres">
      <dgm:prSet presAssocID="{7B1E78EA-A629-491A-95EE-483606DDE028}" presName="node" presStyleLbl="node1" presStyleIdx="7" presStyleCnt="8" custScaleX="136597" custScaleY="134616" custRadScaleRad="127008" custRadScaleInc="-74462">
        <dgm:presLayoutVars>
          <dgm:bulletEnabled val="1"/>
        </dgm:presLayoutVars>
      </dgm:prSet>
      <dgm:spPr/>
    </dgm:pt>
    <dgm:pt modelId="{E92B1D26-7EC6-4A3C-BC36-D07D9735B839}" type="pres">
      <dgm:prSet presAssocID="{7B1E78EA-A629-491A-95EE-483606DDE028}" presName="dummy" presStyleCnt="0"/>
      <dgm:spPr/>
    </dgm:pt>
    <dgm:pt modelId="{6BFBAA3C-0A03-4ABC-AF1F-875C5B500C08}" type="pres">
      <dgm:prSet presAssocID="{D7E897A5-DB5B-4FAF-B6E1-CA63C577E67A}" presName="sibTrans" presStyleLbl="sibTrans2D1" presStyleIdx="7" presStyleCnt="8"/>
      <dgm:spPr/>
    </dgm:pt>
  </dgm:ptLst>
  <dgm:cxnLst>
    <dgm:cxn modelId="{1E1D8697-EC5C-4CC1-9F60-A0AC05338058}" type="presOf" srcId="{2CFB9B4C-57B7-483F-8940-B27542D659BB}" destId="{DA286319-94F2-4DD7-9CCF-1981AC151520}" srcOrd="0" destOrd="0" presId="urn:microsoft.com/office/officeart/2005/8/layout/radial6"/>
    <dgm:cxn modelId="{993BCEC6-15D3-4A28-B07D-419907048D59}" type="presOf" srcId="{5D60942C-8169-4260-888D-BD69E5C64F27}" destId="{B6C10421-9C01-4231-BFE2-974B1C315022}" srcOrd="0" destOrd="0" presId="urn:microsoft.com/office/officeart/2005/8/layout/radial6"/>
    <dgm:cxn modelId="{D1E24A43-4ED5-4D14-B334-6D9E00C202C8}" srcId="{D0209B79-0327-4DFA-86AC-873533715C0D}" destId="{CC0CFBCD-F477-4D2C-A3F0-50FD176E9BB8}" srcOrd="2" destOrd="0" parTransId="{CC9F4C41-6DA1-49BF-AE21-6D6258423E1F}" sibTransId="{DE9AD7B5-8220-45FE-B543-91BC744C6C2B}"/>
    <dgm:cxn modelId="{33A356AF-1CD1-4EA7-A69B-DA0A4A1D6436}" srcId="{D0209B79-0327-4DFA-86AC-873533715C0D}" destId="{7B1E78EA-A629-491A-95EE-483606DDE028}" srcOrd="7" destOrd="0" parTransId="{9C3ECEFD-486D-4409-AD8E-A1A41E2EE411}" sibTransId="{D7E897A5-DB5B-4FAF-B6E1-CA63C577E67A}"/>
    <dgm:cxn modelId="{40379A58-8B20-4A75-BEDA-660CAF5E605B}" srcId="{D0209B79-0327-4DFA-86AC-873533715C0D}" destId="{B51500EE-9D88-4E58-AC89-33F547E9A403}" srcOrd="1" destOrd="0" parTransId="{7D2449BA-E03F-440B-92B6-3A29B0BC9FEE}" sibTransId="{999BC199-7EBE-4B57-9516-6A9F6D2F45CB}"/>
    <dgm:cxn modelId="{4845086E-8615-4D53-B094-02E3101E5BDD}" type="presOf" srcId="{B51500EE-9D88-4E58-AC89-33F547E9A403}" destId="{68BF18C1-ED47-41C5-A977-176655FDC075}" srcOrd="0" destOrd="0" presId="urn:microsoft.com/office/officeart/2005/8/layout/radial6"/>
    <dgm:cxn modelId="{9C4F8111-2C58-47AF-A1DD-946B262F9A76}" type="presOf" srcId="{D7E897A5-DB5B-4FAF-B6E1-CA63C577E67A}" destId="{6BFBAA3C-0A03-4ABC-AF1F-875C5B500C08}" srcOrd="0" destOrd="0" presId="urn:microsoft.com/office/officeart/2005/8/layout/radial6"/>
    <dgm:cxn modelId="{DD266EF1-6934-4187-B903-D47766FFF2CA}" type="presOf" srcId="{5B97921C-4796-461F-A52D-72AD59D6CEAE}" destId="{D3E205F4-4B51-4C3B-9386-F000696E87FD}" srcOrd="0" destOrd="0" presId="urn:microsoft.com/office/officeart/2005/8/layout/radial6"/>
    <dgm:cxn modelId="{FA093337-63B8-495D-9DD6-266DA615EB1E}" type="presOf" srcId="{DE9AD7B5-8220-45FE-B543-91BC744C6C2B}" destId="{12A9E39A-09E3-4DFA-B781-DD7440DBB7AD}" srcOrd="0" destOrd="0" presId="urn:microsoft.com/office/officeart/2005/8/layout/radial6"/>
    <dgm:cxn modelId="{A5A15320-0370-4D4C-9F59-7C6D2ECA6E41}" type="presOf" srcId="{235B19A2-3D0D-440F-B83F-98FBC182C9DB}" destId="{AB6290B5-4BD3-4F7F-A52B-843C08ACC993}" srcOrd="0" destOrd="0" presId="urn:microsoft.com/office/officeart/2005/8/layout/radial6"/>
    <dgm:cxn modelId="{614F16F6-274C-49DD-B64D-B8436234ECFB}" srcId="{D0209B79-0327-4DFA-86AC-873533715C0D}" destId="{D34A3DE2-9A9C-4A35-8D84-7A0F95F8508A}" srcOrd="6" destOrd="0" parTransId="{1E45AE1E-034A-4979-A609-A11A0EF528B1}" sibTransId="{DF4E5ACE-4123-45F5-8D4D-167737758F78}"/>
    <dgm:cxn modelId="{70FD2F38-0995-42E9-9CA9-9F2059980282}" type="presOf" srcId="{D0209B79-0327-4DFA-86AC-873533715C0D}" destId="{3F261921-E5ED-47AE-BF83-F98E453AB7CA}" srcOrd="0" destOrd="0" presId="urn:microsoft.com/office/officeart/2005/8/layout/radial6"/>
    <dgm:cxn modelId="{AFE27BAF-DC42-4437-B4A1-E014F05BEB47}" type="presOf" srcId="{D34A3DE2-9A9C-4A35-8D84-7A0F95F8508A}" destId="{551385B7-8188-4C43-92CC-5A9A5DB8EF0E}" srcOrd="0" destOrd="0" presId="urn:microsoft.com/office/officeart/2005/8/layout/radial6"/>
    <dgm:cxn modelId="{09402F00-56AB-4045-A3C5-8EF15378185B}" type="presOf" srcId="{3195D0CA-0667-42F6-B8E4-C302BF408BC5}" destId="{AA2A652C-76D5-4C4C-8363-DD66BA6777CA}" srcOrd="0" destOrd="0" presId="urn:microsoft.com/office/officeart/2005/8/layout/radial6"/>
    <dgm:cxn modelId="{3D701984-EFD6-4F71-8BD0-6F1C962A2689}" type="presOf" srcId="{E9E63FF1-B8D9-47FA-8EE7-29F81789E7FE}" destId="{23EF9630-F7DC-4B1F-AF09-359BB5EF17C5}" srcOrd="0" destOrd="0" presId="urn:microsoft.com/office/officeart/2005/8/layout/radial6"/>
    <dgm:cxn modelId="{94FAA8EF-958E-4054-9FBB-B367ABB5A2BF}" type="presOf" srcId="{ADCE9D05-6CC9-4E07-8BBD-08B819E2325D}" destId="{7A091664-53F3-49D5-9A41-842BD7D258A4}" srcOrd="0" destOrd="0" presId="urn:microsoft.com/office/officeart/2005/8/layout/radial6"/>
    <dgm:cxn modelId="{E089F681-37E9-40F6-98BB-E5A897C84433}" srcId="{D0209B79-0327-4DFA-86AC-873533715C0D}" destId="{235B19A2-3D0D-440F-B83F-98FBC182C9DB}" srcOrd="0" destOrd="0" parTransId="{2004BCE1-7F3C-4AF9-B5E8-19587EC11F91}" sibTransId="{E9E63FF1-B8D9-47FA-8EE7-29F81789E7FE}"/>
    <dgm:cxn modelId="{5DB5D668-1117-4D19-83C8-F0271E37E0FD}" type="presOf" srcId="{DF4E5ACE-4123-45F5-8D4D-167737758F78}" destId="{B39BC661-4E04-4C46-9C63-D74C2777B1F8}" srcOrd="0" destOrd="0" presId="urn:microsoft.com/office/officeart/2005/8/layout/radial6"/>
    <dgm:cxn modelId="{6F6ED67D-0294-4CCD-AB6E-5A440D81E408}" type="presOf" srcId="{999BC199-7EBE-4B57-9516-6A9F6D2F45CB}" destId="{02B35E13-FDAC-41EC-BD4E-B2EF9E22EE72}" srcOrd="0" destOrd="0" presId="urn:microsoft.com/office/officeart/2005/8/layout/radial6"/>
    <dgm:cxn modelId="{C1FF444E-D5A1-4277-80D3-C825A6B947C3}" srcId="{A875D227-11D0-4EE3-961C-17B1A4614DEB}" destId="{D0209B79-0327-4DFA-86AC-873533715C0D}" srcOrd="0" destOrd="0" parTransId="{F6DB9E76-1931-4318-8FED-CE7EC422BEE7}" sibTransId="{AA954D6B-F138-42D8-9A32-25A4ABE83410}"/>
    <dgm:cxn modelId="{4827CEB2-026A-4E15-862D-7C9842A5B7E5}" srcId="{A875D227-11D0-4EE3-961C-17B1A4614DEB}" destId="{F5BD8F83-58FD-4743-B38A-A38D25C34458}" srcOrd="1" destOrd="0" parTransId="{15AD1E40-6283-47BB-B686-D37CF66C1D55}" sibTransId="{3BEB5DE4-B956-4AA7-AA90-83F5FA6F82B7}"/>
    <dgm:cxn modelId="{2FBF425D-B0F2-4751-BA5F-5B3034EA720F}" srcId="{D0209B79-0327-4DFA-86AC-873533715C0D}" destId="{5B97921C-4796-461F-A52D-72AD59D6CEAE}" srcOrd="5" destOrd="0" parTransId="{49ABF1B2-A629-4A1B-A48B-701E811916AC}" sibTransId="{3195D0CA-0667-42F6-B8E4-C302BF408BC5}"/>
    <dgm:cxn modelId="{A63D72FA-268A-40C6-A302-7F608ED7D8D5}" type="presOf" srcId="{CC0CFBCD-F477-4D2C-A3F0-50FD176E9BB8}" destId="{770E1081-A685-4CBB-91DF-D13B95B079A3}" srcOrd="0" destOrd="0" presId="urn:microsoft.com/office/officeart/2005/8/layout/radial6"/>
    <dgm:cxn modelId="{908924FE-0271-45A4-95E9-8CBC9A2C5F06}" srcId="{D0209B79-0327-4DFA-86AC-873533715C0D}" destId="{85AB0EA9-0DBD-481F-8C43-99432584162A}" srcOrd="3" destOrd="0" parTransId="{6436C2B6-3D20-41F8-B88F-95AA4D164FD2}" sibTransId="{2CFB9B4C-57B7-483F-8940-B27542D659BB}"/>
    <dgm:cxn modelId="{7D9ACA83-2DFB-4C33-AC47-DDCB07EA1072}" type="presOf" srcId="{7B1E78EA-A629-491A-95EE-483606DDE028}" destId="{1673B0B5-3E37-47A1-959C-8D6B199AEE24}" srcOrd="0" destOrd="0" presId="urn:microsoft.com/office/officeart/2005/8/layout/radial6"/>
    <dgm:cxn modelId="{7B045E17-B0C7-4CCD-80E8-64A87AF16479}" srcId="{A875D227-11D0-4EE3-961C-17B1A4614DEB}" destId="{D6BDC3F0-59AF-4607-8FA1-C8B8E2176A23}" srcOrd="2" destOrd="0" parTransId="{3F2E3A2F-7B75-45DE-A331-72A9A900F697}" sibTransId="{B2A2FF71-BEDA-4A6E-A42E-7ACFEA0C3A16}"/>
    <dgm:cxn modelId="{FBF86556-E2EE-48EF-B1D5-13AB9AFE4B8D}" type="presOf" srcId="{85AB0EA9-0DBD-481F-8C43-99432584162A}" destId="{EC81A4B7-AC93-4A21-946E-F7985741F55D}" srcOrd="0" destOrd="0" presId="urn:microsoft.com/office/officeart/2005/8/layout/radial6"/>
    <dgm:cxn modelId="{7BB03F41-8A73-4EDD-82F4-76C5730A4592}" type="presOf" srcId="{A875D227-11D0-4EE3-961C-17B1A4614DEB}" destId="{12C316F1-856B-49B8-B2C9-99FF222A9FFF}" srcOrd="0" destOrd="0" presId="urn:microsoft.com/office/officeart/2005/8/layout/radial6"/>
    <dgm:cxn modelId="{3C846C8D-C53F-4F54-BBFD-125969381572}" srcId="{D0209B79-0327-4DFA-86AC-873533715C0D}" destId="{5D60942C-8169-4260-888D-BD69E5C64F27}" srcOrd="4" destOrd="0" parTransId="{CB4101B7-AE32-4E25-A52F-888C6627277E}" sibTransId="{ADCE9D05-6CC9-4E07-8BBD-08B819E2325D}"/>
    <dgm:cxn modelId="{DF7466B4-6143-4D0C-B003-0072E049C0BB}" type="presParOf" srcId="{12C316F1-856B-49B8-B2C9-99FF222A9FFF}" destId="{3F261921-E5ED-47AE-BF83-F98E453AB7CA}" srcOrd="0" destOrd="0" presId="urn:microsoft.com/office/officeart/2005/8/layout/radial6"/>
    <dgm:cxn modelId="{3F30AA9F-0ABF-4A0B-A6B8-C574E9C4A853}" type="presParOf" srcId="{12C316F1-856B-49B8-B2C9-99FF222A9FFF}" destId="{AB6290B5-4BD3-4F7F-A52B-843C08ACC993}" srcOrd="1" destOrd="0" presId="urn:microsoft.com/office/officeart/2005/8/layout/radial6"/>
    <dgm:cxn modelId="{75327DBC-CDB2-4DD2-90F3-C1EDCE30E9EA}" type="presParOf" srcId="{12C316F1-856B-49B8-B2C9-99FF222A9FFF}" destId="{E0477ECC-5C36-4665-9900-E529FEF33392}" srcOrd="2" destOrd="0" presId="urn:microsoft.com/office/officeart/2005/8/layout/radial6"/>
    <dgm:cxn modelId="{AE1E3BA4-A4B9-4026-8540-FD497BDDB1B0}" type="presParOf" srcId="{12C316F1-856B-49B8-B2C9-99FF222A9FFF}" destId="{23EF9630-F7DC-4B1F-AF09-359BB5EF17C5}" srcOrd="3" destOrd="0" presId="urn:microsoft.com/office/officeart/2005/8/layout/radial6"/>
    <dgm:cxn modelId="{8E965B2B-6790-44A8-820E-D0E86D9978EF}" type="presParOf" srcId="{12C316F1-856B-49B8-B2C9-99FF222A9FFF}" destId="{68BF18C1-ED47-41C5-A977-176655FDC075}" srcOrd="4" destOrd="0" presId="urn:microsoft.com/office/officeart/2005/8/layout/radial6"/>
    <dgm:cxn modelId="{FD6D4DEB-2CAA-4CA9-A17A-C623607750C5}" type="presParOf" srcId="{12C316F1-856B-49B8-B2C9-99FF222A9FFF}" destId="{4B2B4340-ABBD-4758-9211-C64107C8647E}" srcOrd="5" destOrd="0" presId="urn:microsoft.com/office/officeart/2005/8/layout/radial6"/>
    <dgm:cxn modelId="{793CCAAF-0ABE-48B4-A646-5598A45EC933}" type="presParOf" srcId="{12C316F1-856B-49B8-B2C9-99FF222A9FFF}" destId="{02B35E13-FDAC-41EC-BD4E-B2EF9E22EE72}" srcOrd="6" destOrd="0" presId="urn:microsoft.com/office/officeart/2005/8/layout/radial6"/>
    <dgm:cxn modelId="{2F7B723E-FED2-4510-80C8-1B36405B38CF}" type="presParOf" srcId="{12C316F1-856B-49B8-B2C9-99FF222A9FFF}" destId="{770E1081-A685-4CBB-91DF-D13B95B079A3}" srcOrd="7" destOrd="0" presId="urn:microsoft.com/office/officeart/2005/8/layout/radial6"/>
    <dgm:cxn modelId="{46F3469C-F311-4CA8-B498-03F5BF88B704}" type="presParOf" srcId="{12C316F1-856B-49B8-B2C9-99FF222A9FFF}" destId="{1725AB75-E6C4-4FF1-B935-154491718F3E}" srcOrd="8" destOrd="0" presId="urn:microsoft.com/office/officeart/2005/8/layout/radial6"/>
    <dgm:cxn modelId="{8A87491B-8FC4-45C7-AE65-052977484A8F}" type="presParOf" srcId="{12C316F1-856B-49B8-B2C9-99FF222A9FFF}" destId="{12A9E39A-09E3-4DFA-B781-DD7440DBB7AD}" srcOrd="9" destOrd="0" presId="urn:microsoft.com/office/officeart/2005/8/layout/radial6"/>
    <dgm:cxn modelId="{ECB117FC-6E86-4FFD-9D24-896948F9E6B6}" type="presParOf" srcId="{12C316F1-856B-49B8-B2C9-99FF222A9FFF}" destId="{EC81A4B7-AC93-4A21-946E-F7985741F55D}" srcOrd="10" destOrd="0" presId="urn:microsoft.com/office/officeart/2005/8/layout/radial6"/>
    <dgm:cxn modelId="{0C229885-A59D-4DA5-B347-8961A72AD44B}" type="presParOf" srcId="{12C316F1-856B-49B8-B2C9-99FF222A9FFF}" destId="{02B4FF64-FC39-4F06-850C-D7285F69DD28}" srcOrd="11" destOrd="0" presId="urn:microsoft.com/office/officeart/2005/8/layout/radial6"/>
    <dgm:cxn modelId="{2BA061E0-E01D-4ECA-8443-DAFDAC13B814}" type="presParOf" srcId="{12C316F1-856B-49B8-B2C9-99FF222A9FFF}" destId="{DA286319-94F2-4DD7-9CCF-1981AC151520}" srcOrd="12" destOrd="0" presId="urn:microsoft.com/office/officeart/2005/8/layout/radial6"/>
    <dgm:cxn modelId="{101E4132-A282-44F5-A012-E89331C490F8}" type="presParOf" srcId="{12C316F1-856B-49B8-B2C9-99FF222A9FFF}" destId="{B6C10421-9C01-4231-BFE2-974B1C315022}" srcOrd="13" destOrd="0" presId="urn:microsoft.com/office/officeart/2005/8/layout/radial6"/>
    <dgm:cxn modelId="{134E1FD1-7C00-4CA7-93E1-B434F595DECD}" type="presParOf" srcId="{12C316F1-856B-49B8-B2C9-99FF222A9FFF}" destId="{9BC15814-49AA-49B5-B86B-894BB4C36B44}" srcOrd="14" destOrd="0" presId="urn:microsoft.com/office/officeart/2005/8/layout/radial6"/>
    <dgm:cxn modelId="{88603464-E16D-4B1D-BEAE-FD038207DB7E}" type="presParOf" srcId="{12C316F1-856B-49B8-B2C9-99FF222A9FFF}" destId="{7A091664-53F3-49D5-9A41-842BD7D258A4}" srcOrd="15" destOrd="0" presId="urn:microsoft.com/office/officeart/2005/8/layout/radial6"/>
    <dgm:cxn modelId="{5FB6053E-A986-4468-9AC9-4F5AC2FC0DE4}" type="presParOf" srcId="{12C316F1-856B-49B8-B2C9-99FF222A9FFF}" destId="{D3E205F4-4B51-4C3B-9386-F000696E87FD}" srcOrd="16" destOrd="0" presId="urn:microsoft.com/office/officeart/2005/8/layout/radial6"/>
    <dgm:cxn modelId="{D2838BFD-322A-4762-B82F-961AB0ED6508}" type="presParOf" srcId="{12C316F1-856B-49B8-B2C9-99FF222A9FFF}" destId="{C86DDDE7-CDAA-431C-A8E9-A76AFB4455E9}" srcOrd="17" destOrd="0" presId="urn:microsoft.com/office/officeart/2005/8/layout/radial6"/>
    <dgm:cxn modelId="{FA7DD770-E512-4A61-81AC-F8D244697EFD}" type="presParOf" srcId="{12C316F1-856B-49B8-B2C9-99FF222A9FFF}" destId="{AA2A652C-76D5-4C4C-8363-DD66BA6777CA}" srcOrd="18" destOrd="0" presId="urn:microsoft.com/office/officeart/2005/8/layout/radial6"/>
    <dgm:cxn modelId="{EB3D0EFB-FB17-4D58-9C6A-FAADC2C1B89C}" type="presParOf" srcId="{12C316F1-856B-49B8-B2C9-99FF222A9FFF}" destId="{551385B7-8188-4C43-92CC-5A9A5DB8EF0E}" srcOrd="19" destOrd="0" presId="urn:microsoft.com/office/officeart/2005/8/layout/radial6"/>
    <dgm:cxn modelId="{5FFD1759-7BF1-4D5F-8EE2-68DDCB6D2760}" type="presParOf" srcId="{12C316F1-856B-49B8-B2C9-99FF222A9FFF}" destId="{681DB570-593F-41A2-AF50-DBD5C5BD5931}" srcOrd="20" destOrd="0" presId="urn:microsoft.com/office/officeart/2005/8/layout/radial6"/>
    <dgm:cxn modelId="{7C664417-1201-438F-AF0E-BEE0E522B021}" type="presParOf" srcId="{12C316F1-856B-49B8-B2C9-99FF222A9FFF}" destId="{B39BC661-4E04-4C46-9C63-D74C2777B1F8}" srcOrd="21" destOrd="0" presId="urn:microsoft.com/office/officeart/2005/8/layout/radial6"/>
    <dgm:cxn modelId="{3662EB39-DCB2-4135-925D-1B028625C07F}" type="presParOf" srcId="{12C316F1-856B-49B8-B2C9-99FF222A9FFF}" destId="{1673B0B5-3E37-47A1-959C-8D6B199AEE24}" srcOrd="22" destOrd="0" presId="urn:microsoft.com/office/officeart/2005/8/layout/radial6"/>
    <dgm:cxn modelId="{BE9D0FB8-DC65-48BF-BAA5-27304E33D545}" type="presParOf" srcId="{12C316F1-856B-49B8-B2C9-99FF222A9FFF}" destId="{E92B1D26-7EC6-4A3C-BC36-D07D9735B839}" srcOrd="23" destOrd="0" presId="urn:microsoft.com/office/officeart/2005/8/layout/radial6"/>
    <dgm:cxn modelId="{F77E83E4-C9D5-47C3-8BE1-B02D155CB8E1}" type="presParOf" srcId="{12C316F1-856B-49B8-B2C9-99FF222A9FFF}" destId="{6BFBAA3C-0A03-4ABC-AF1F-875C5B500C08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BAA3C-0A03-4ABC-AF1F-875C5B500C08}">
      <dsp:nvSpPr>
        <dsp:cNvPr id="0" name=""/>
        <dsp:cNvSpPr/>
      </dsp:nvSpPr>
      <dsp:spPr>
        <a:xfrm>
          <a:off x="953154" y="504498"/>
          <a:ext cx="3852952" cy="3852952"/>
        </a:xfrm>
        <a:prstGeom prst="blockArc">
          <a:avLst>
            <a:gd name="adj1" fmla="val 13500000"/>
            <a:gd name="adj2" fmla="val 16199980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BC661-4E04-4C46-9C63-D74C2777B1F8}">
      <dsp:nvSpPr>
        <dsp:cNvPr id="0" name=""/>
        <dsp:cNvSpPr/>
      </dsp:nvSpPr>
      <dsp:spPr>
        <a:xfrm>
          <a:off x="927345" y="529819"/>
          <a:ext cx="3852952" cy="3852952"/>
        </a:xfrm>
        <a:prstGeom prst="blockArc">
          <a:avLst>
            <a:gd name="adj1" fmla="val 10799165"/>
            <a:gd name="adj2" fmla="val 13565646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A652C-76D5-4C4C-8363-DD66BA6777CA}">
      <dsp:nvSpPr>
        <dsp:cNvPr id="0" name=""/>
        <dsp:cNvSpPr/>
      </dsp:nvSpPr>
      <dsp:spPr>
        <a:xfrm>
          <a:off x="925112" y="438342"/>
          <a:ext cx="3852952" cy="3852952"/>
        </a:xfrm>
        <a:prstGeom prst="blockArc">
          <a:avLst>
            <a:gd name="adj1" fmla="val 8028732"/>
            <a:gd name="adj2" fmla="val 10633014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91664-53F3-49D5-9A41-842BD7D258A4}">
      <dsp:nvSpPr>
        <dsp:cNvPr id="0" name=""/>
        <dsp:cNvSpPr/>
      </dsp:nvSpPr>
      <dsp:spPr>
        <a:xfrm>
          <a:off x="991111" y="504873"/>
          <a:ext cx="3852952" cy="3852952"/>
        </a:xfrm>
        <a:prstGeom prst="blockArc">
          <a:avLst>
            <a:gd name="adj1" fmla="val 5468939"/>
            <a:gd name="adj2" fmla="val 8198898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86319-94F2-4DD7-9CCF-1981AC151520}">
      <dsp:nvSpPr>
        <dsp:cNvPr id="0" name=""/>
        <dsp:cNvSpPr/>
      </dsp:nvSpPr>
      <dsp:spPr>
        <a:xfrm>
          <a:off x="953153" y="504493"/>
          <a:ext cx="3852952" cy="3852952"/>
        </a:xfrm>
        <a:prstGeom prst="blockArc">
          <a:avLst>
            <a:gd name="adj1" fmla="val 2700018"/>
            <a:gd name="adj2" fmla="val 5400019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9E39A-09E3-4DFA-B781-DD7440DBB7AD}">
      <dsp:nvSpPr>
        <dsp:cNvPr id="0" name=""/>
        <dsp:cNvSpPr/>
      </dsp:nvSpPr>
      <dsp:spPr>
        <a:xfrm>
          <a:off x="953175" y="504471"/>
          <a:ext cx="3852952" cy="3852952"/>
        </a:xfrm>
        <a:prstGeom prst="blockArc">
          <a:avLst>
            <a:gd name="adj1" fmla="val 44"/>
            <a:gd name="adj2" fmla="val 2700074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35E13-FDAC-41EC-BD4E-B2EF9E22EE72}">
      <dsp:nvSpPr>
        <dsp:cNvPr id="0" name=""/>
        <dsp:cNvSpPr/>
      </dsp:nvSpPr>
      <dsp:spPr>
        <a:xfrm>
          <a:off x="954306" y="439073"/>
          <a:ext cx="3852952" cy="3852952"/>
        </a:xfrm>
        <a:prstGeom prst="blockArc">
          <a:avLst>
            <a:gd name="adj1" fmla="val 19064090"/>
            <a:gd name="adj2" fmla="val 118805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F9630-F7DC-4B1F-AF09-359BB5EF17C5}">
      <dsp:nvSpPr>
        <dsp:cNvPr id="0" name=""/>
        <dsp:cNvSpPr/>
      </dsp:nvSpPr>
      <dsp:spPr>
        <a:xfrm>
          <a:off x="919133" y="503466"/>
          <a:ext cx="3852952" cy="3852952"/>
        </a:xfrm>
        <a:prstGeom prst="blockArc">
          <a:avLst>
            <a:gd name="adj1" fmla="val 16086492"/>
            <a:gd name="adj2" fmla="val 18902603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61921-E5ED-47AE-BF83-F98E453AB7CA}">
      <dsp:nvSpPr>
        <dsp:cNvPr id="0" name=""/>
        <dsp:cNvSpPr/>
      </dsp:nvSpPr>
      <dsp:spPr>
        <a:xfrm>
          <a:off x="2061085" y="1708803"/>
          <a:ext cx="1557759" cy="1466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bg1"/>
              </a:solidFill>
            </a:rPr>
            <a:t>Components of a Comprehensive DPM programme</a:t>
          </a:r>
        </a:p>
      </dsp:txBody>
      <dsp:txXfrm>
        <a:off x="2289214" y="1923582"/>
        <a:ext cx="1101501" cy="1037045"/>
      </dsp:txXfrm>
    </dsp:sp>
    <dsp:sp modelId="{AB6290B5-4BD3-4F7F-A52B-843C08ACC993}">
      <dsp:nvSpPr>
        <dsp:cNvPr id="0" name=""/>
        <dsp:cNvSpPr/>
      </dsp:nvSpPr>
      <dsp:spPr>
        <a:xfrm>
          <a:off x="2232545" y="-121734"/>
          <a:ext cx="1294148" cy="131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Education (for authorities, communities, dog owners, youth, etc.) </a:t>
          </a:r>
        </a:p>
      </dsp:txBody>
      <dsp:txXfrm>
        <a:off x="2422069" y="71362"/>
        <a:ext cx="915100" cy="932349"/>
      </dsp:txXfrm>
    </dsp:sp>
    <dsp:sp modelId="{68BF18C1-ED47-41C5-A977-176655FDC075}">
      <dsp:nvSpPr>
        <dsp:cNvPr id="0" name=""/>
        <dsp:cNvSpPr/>
      </dsp:nvSpPr>
      <dsp:spPr>
        <a:xfrm>
          <a:off x="3718918" y="588014"/>
          <a:ext cx="1126167" cy="1008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Legislation</a:t>
          </a:r>
        </a:p>
      </dsp:txBody>
      <dsp:txXfrm>
        <a:off x="3883841" y="735655"/>
        <a:ext cx="796321" cy="712875"/>
      </dsp:txXfrm>
    </dsp:sp>
    <dsp:sp modelId="{770E1081-A685-4CBB-91DF-D13B95B079A3}">
      <dsp:nvSpPr>
        <dsp:cNvPr id="0" name=""/>
        <dsp:cNvSpPr/>
      </dsp:nvSpPr>
      <dsp:spPr>
        <a:xfrm>
          <a:off x="4199204" y="1861417"/>
          <a:ext cx="1147771" cy="1139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Registration and identification</a:t>
          </a:r>
        </a:p>
      </dsp:txBody>
      <dsp:txXfrm>
        <a:off x="4367291" y="2028235"/>
        <a:ext cx="811597" cy="805471"/>
      </dsp:txXfrm>
    </dsp:sp>
    <dsp:sp modelId="{EC81A4B7-AC93-4A21-946E-F7985741F55D}">
      <dsp:nvSpPr>
        <dsp:cNvPr id="0" name=""/>
        <dsp:cNvSpPr/>
      </dsp:nvSpPr>
      <dsp:spPr>
        <a:xfrm>
          <a:off x="3556883" y="3193567"/>
          <a:ext cx="1323203" cy="1152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Sterilisation and contraception</a:t>
          </a:r>
        </a:p>
      </dsp:txBody>
      <dsp:txXfrm>
        <a:off x="3750662" y="3362353"/>
        <a:ext cx="935645" cy="814971"/>
      </dsp:txXfrm>
    </dsp:sp>
    <dsp:sp modelId="{B6C10421-9C01-4231-BFE2-974B1C315022}">
      <dsp:nvSpPr>
        <dsp:cNvPr id="0" name=""/>
        <dsp:cNvSpPr/>
      </dsp:nvSpPr>
      <dsp:spPr>
        <a:xfrm>
          <a:off x="2246201" y="3819786"/>
          <a:ext cx="1266836" cy="1009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Holding facilities and rehoming centres</a:t>
          </a:r>
        </a:p>
      </dsp:txBody>
      <dsp:txXfrm>
        <a:off x="2431725" y="3967586"/>
        <a:ext cx="895788" cy="713640"/>
      </dsp:txXfrm>
    </dsp:sp>
    <dsp:sp modelId="{D3E205F4-4B51-4C3B-9386-F000696E87FD}">
      <dsp:nvSpPr>
        <dsp:cNvPr id="0" name=""/>
        <dsp:cNvSpPr/>
      </dsp:nvSpPr>
      <dsp:spPr>
        <a:xfrm>
          <a:off x="928658" y="3221218"/>
          <a:ext cx="1224217" cy="1019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Euthanasia (of sick or dying animals) </a:t>
          </a:r>
        </a:p>
      </dsp:txBody>
      <dsp:txXfrm>
        <a:off x="1107940" y="3370573"/>
        <a:ext cx="865653" cy="721148"/>
      </dsp:txXfrm>
    </dsp:sp>
    <dsp:sp modelId="{551385B7-8188-4C43-92CC-5A9A5DB8EF0E}">
      <dsp:nvSpPr>
        <dsp:cNvPr id="0" name=""/>
        <dsp:cNvSpPr/>
      </dsp:nvSpPr>
      <dsp:spPr>
        <a:xfrm>
          <a:off x="375457" y="1861821"/>
          <a:ext cx="1169851" cy="1189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Vaccination and treatment (e.g. rabies or parasites)</a:t>
          </a:r>
        </a:p>
      </dsp:txBody>
      <dsp:txXfrm>
        <a:off x="546778" y="2036073"/>
        <a:ext cx="827209" cy="841363"/>
      </dsp:txXfrm>
    </dsp:sp>
    <dsp:sp modelId="{1673B0B5-3E37-47A1-959C-8D6B199AEE24}">
      <dsp:nvSpPr>
        <dsp:cNvPr id="0" name=""/>
        <dsp:cNvSpPr/>
      </dsp:nvSpPr>
      <dsp:spPr>
        <a:xfrm>
          <a:off x="913975" y="474409"/>
          <a:ext cx="1253584" cy="1235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Controlling access to resources (e.g. street waste management)</a:t>
          </a:r>
        </a:p>
      </dsp:txBody>
      <dsp:txXfrm>
        <a:off x="1097558" y="655330"/>
        <a:ext cx="886418" cy="87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DF39-E47F-4511-8DC3-1441F915CBDF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A86D5-A044-4279-AB3D-7AFC71F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It is estimated that there 500m stray or free-roaming dogs globally presenting global animal</a:t>
            </a:r>
            <a:r>
              <a:rPr lang="en-US" sz="1200" baseline="0" dirty="0"/>
              <a:t> welfare and public health challenges.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For example, </a:t>
            </a:r>
            <a:r>
              <a:rPr lang="en-US" sz="1200" dirty="0"/>
              <a:t>overpopulation, aggressive behaviour, nuisance, livestock predation</a:t>
            </a:r>
            <a:r>
              <a:rPr lang="en-US" sz="1200" baseline="0" dirty="0"/>
              <a:t> and </a:t>
            </a:r>
            <a:r>
              <a:rPr lang="en-US" sz="1200" dirty="0"/>
              <a:t>death</a:t>
            </a:r>
            <a:r>
              <a:rPr lang="en-US" sz="1200" baseline="0" dirty="0"/>
              <a:t> or i</a:t>
            </a:r>
            <a:r>
              <a:rPr lang="en-US" sz="1200" dirty="0"/>
              <a:t>njury from dogs bites.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Governments often tackle</a:t>
            </a:r>
            <a:r>
              <a:rPr lang="en-US" sz="1200" baseline="0" dirty="0"/>
              <a:t> the problem by culling dogs or applying scattered management techniques.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Even where there is political will, many countries have limited technical knowledge of the most effective measures to improve the problems associated with dogs.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As part of this cycle, dogs are often mistreated and neglected in communities, due to a poor understanding of responsible ownership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</a:t>
            </a:r>
            <a:r>
              <a:rPr lang="en-US" sz="1200" baseline="0" dirty="0"/>
              <a:t>here are many examples around the world where countries have implemented this culling cycle but failed to resolve their problem, Romania is one example of this.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So it’s clear to us that we need to act,</a:t>
            </a:r>
            <a:r>
              <a:rPr lang="en-US" sz="1800" baseline="0" dirty="0"/>
              <a:t> but why are we tackling this now, at this point in the strategic cycle?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/>
              <a:t>We need to drive a more robust approach to this problem, focusing on all culling drivers.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/>
              <a:t>We have a chance to leverage a full solution to the culling cycle, on the back of the progress in Red Collar.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/>
              <a:t>Since launch in 2011, the campaign opened doors to government and infrastructure and helped us understand what else is needed to improve policy.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/>
              <a:t>We now need to tackle the other culling drivers, and not just rabies, and enable local campaigns that reflect local drivers and cultures.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/>
              <a:t>We are not new to DPM.  It’s our heritage and expertise.  We co-authored the first DPM guidelines with the WHO in 1990, leading to more recent guidelines.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We are</a:t>
            </a:r>
            <a:r>
              <a:rPr lang="en-US" sz="1800" baseline="0" dirty="0">
                <a:solidFill>
                  <a:prstClr val="black"/>
                </a:solidFill>
                <a:latin typeface="Arial"/>
                <a:cs typeface="Arial"/>
              </a:rPr>
              <a:t> ready 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to take the next bold step towards achieving our 30 year vision and emphasize World Animal</a:t>
            </a:r>
            <a:r>
              <a:rPr lang="en-US" sz="1800" baseline="0" dirty="0">
                <a:solidFill>
                  <a:prstClr val="black"/>
                </a:solidFill>
                <a:latin typeface="Arial"/>
                <a:cs typeface="Arial"/>
              </a:rPr>
              <a:t> Protection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’s new way of working, which focuses on a combination</a:t>
            </a:r>
            <a:r>
              <a:rPr lang="en-US" sz="1800" baseline="0" dirty="0">
                <a:solidFill>
                  <a:prstClr val="black"/>
                </a:solidFill>
                <a:latin typeface="Arial"/>
                <a:cs typeface="Arial"/>
              </a:rPr>
              <a:t> of an 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insider / outsider / service delivery</a:t>
            </a:r>
            <a:r>
              <a:rPr lang="en-US" sz="1800" baseline="0" dirty="0">
                <a:solidFill>
                  <a:prstClr val="black"/>
                </a:solidFill>
                <a:latin typeface="Arial"/>
                <a:cs typeface="Arial"/>
              </a:rPr>
              <a:t> approach.</a:t>
            </a:r>
            <a:endParaRPr lang="en-US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B6481-6453-4134-91BD-314DDBD44F6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46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8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6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86717"/>
          </a:xfrm>
        </p:spPr>
        <p:txBody>
          <a:bodyPr/>
          <a:lstStyle>
            <a:lvl2pPr>
              <a:buClr>
                <a:schemeClr val="tx1"/>
              </a:buClr>
              <a:buSzPct val="120000"/>
              <a:defRPr/>
            </a:lvl2pPr>
            <a:lvl3pPr>
              <a:buClr>
                <a:schemeClr val="tx1"/>
              </a:buClr>
              <a:buSzPct val="120000"/>
              <a:defRPr/>
            </a:lvl3pPr>
            <a:lvl4pPr>
              <a:buClr>
                <a:schemeClr val="tx1"/>
              </a:buClr>
              <a:buSzPct val="120000"/>
              <a:defRPr/>
            </a:lvl4pPr>
            <a:lvl5pPr>
              <a:buClr>
                <a:schemeClr val="tx1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35556"/>
            <a:ext cx="10972800" cy="550862"/>
          </a:xfrm>
        </p:spPr>
        <p:txBody>
          <a:bodyPr bIns="0"/>
          <a:lstStyle>
            <a:lvl1pPr marL="0" indent="0">
              <a:buFontTx/>
              <a:buNone/>
              <a:defRPr>
                <a:solidFill>
                  <a:srgbClr val="E59452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6351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4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5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1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1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F3C7-E9F1-48F1-9881-8CB3D801F3E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9029-71FA-49F8-B673-1D532B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5598" y="1653395"/>
            <a:ext cx="7488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/>
              <a:t>Comprehensive holistic approach to Dog Population Management in Asia Pacific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Futura Round Medium" panose="000006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9619" y="5517232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Futura Round Medium" panose="00000600000000000000" pitchFamily="50" charset="0"/>
              </a:rPr>
              <a:t>Dananjaya Karunaratna 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  <a:latin typeface="Futura Round Medium" panose="00000600000000000000" pitchFamily="50" charset="0"/>
              </a:rPr>
              <a:t>World Animal Protection </a:t>
            </a:r>
            <a:endParaRPr lang="en-GB" sz="4000" dirty="0">
              <a:solidFill>
                <a:schemeClr val="accent2"/>
              </a:solidFill>
              <a:latin typeface="Futura Round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9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are the challenges? 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1590367"/>
            <a:ext cx="10972800" cy="3786717"/>
          </a:xfrm>
        </p:spPr>
        <p:txBody>
          <a:bodyPr/>
          <a:lstStyle/>
          <a:p>
            <a:r>
              <a:rPr lang="en-AU" dirty="0"/>
              <a:t>Resources</a:t>
            </a:r>
          </a:p>
          <a:p>
            <a:r>
              <a:rPr lang="en-AU" dirty="0"/>
              <a:t>Political will and commitment </a:t>
            </a:r>
          </a:p>
          <a:p>
            <a:r>
              <a:rPr lang="en-AU" dirty="0"/>
              <a:t>Skill levels and knowledge </a:t>
            </a:r>
          </a:p>
          <a:p>
            <a:r>
              <a:rPr lang="en-AU" dirty="0"/>
              <a:t>Diversity among the countries in the region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pic>
        <p:nvPicPr>
          <p:cNvPr id="9" name="Picture 3" descr="C:\Users\Sarah\Pictures\Bangladesh\Nov11\New folder\DSCF19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25" y="3570525"/>
            <a:ext cx="5110163" cy="319563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2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7680" y="1076960"/>
            <a:ext cx="10972800" cy="1157249"/>
          </a:xfrm>
        </p:spPr>
        <p:txBody>
          <a:bodyPr>
            <a:normAutofit/>
          </a:bodyPr>
          <a:lstStyle/>
          <a:p>
            <a:r>
              <a:rPr lang="en-US" sz="3200" dirty="0"/>
              <a:t>  How rabies elimination programs develop favorable </a:t>
            </a:r>
          </a:p>
          <a:p>
            <a:r>
              <a:rPr lang="en-US" sz="3200" dirty="0"/>
              <a:t>  platform to DPM campaign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3840" y="2716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7680" y="2234209"/>
            <a:ext cx="10972800" cy="3786717"/>
          </a:xfrm>
        </p:spPr>
        <p:txBody>
          <a:bodyPr/>
          <a:lstStyle/>
          <a:p>
            <a:r>
              <a:rPr lang="en-AU" dirty="0"/>
              <a:t>Regional and national policies already recognize DPM as a key component </a:t>
            </a:r>
          </a:p>
          <a:p>
            <a:r>
              <a:rPr lang="en-AU" dirty="0"/>
              <a:t>Healthy regional and national relationships</a:t>
            </a:r>
          </a:p>
          <a:p>
            <a:r>
              <a:rPr lang="en-AU" dirty="0"/>
              <a:t>Political will and commitment to deliver program continuously  </a:t>
            </a:r>
          </a:p>
          <a:p>
            <a:r>
              <a:rPr lang="en-AU" dirty="0"/>
              <a:t>Trust and recognition at community level</a:t>
            </a:r>
          </a:p>
          <a:p>
            <a:r>
              <a:rPr lang="en-AU" dirty="0"/>
              <a:t>Already developed skills and capacity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we believe? 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85348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1594378"/>
            <a:ext cx="10972800" cy="3786717"/>
          </a:xfrm>
        </p:spPr>
        <p:txBody>
          <a:bodyPr/>
          <a:lstStyle/>
          <a:p>
            <a:r>
              <a:rPr lang="en-AU" dirty="0"/>
              <a:t>Environment built for rabies eradication by our Red Collar Campaign will serve as a very desirable platform for dog population management in countries and in the region</a:t>
            </a:r>
          </a:p>
          <a:p>
            <a:r>
              <a:rPr lang="en-AU" dirty="0">
                <a:solidFill>
                  <a:schemeClr val="accent2"/>
                </a:solidFill>
              </a:rPr>
              <a:t>In Asia Pacific, World Animal Protection will transition from its Red Collar campaign to the new DPM campaign </a:t>
            </a:r>
            <a:br>
              <a:rPr lang="en-AU" dirty="0">
                <a:solidFill>
                  <a:schemeClr val="accent2"/>
                </a:solidFill>
              </a:rPr>
            </a:br>
            <a:r>
              <a:rPr lang="en-AU" dirty="0">
                <a:solidFill>
                  <a:schemeClr val="accent2"/>
                </a:solidFill>
              </a:rPr>
              <a:t>from 2016</a:t>
            </a:r>
            <a:endParaRPr lang="en-AU" strike="sngStrike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64" y="3411255"/>
            <a:ext cx="5169623" cy="34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3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01" y="-11637"/>
            <a:ext cx="10287000" cy="6858000"/>
          </a:xfrm>
          <a:prstGeom prst="rect">
            <a:avLst/>
          </a:prstGeom>
        </p:spPr>
      </p:pic>
      <p:pic>
        <p:nvPicPr>
          <p:cNvPr id="6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7973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470" y="3409310"/>
            <a:ext cx="10972800" cy="3786717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Thank You</a:t>
            </a:r>
            <a:r>
              <a:rPr lang="en-US" sz="4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9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7973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56" y="58209"/>
            <a:ext cx="6213761" cy="41425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39" y="4248919"/>
            <a:ext cx="10972800" cy="3786717"/>
          </a:xfrm>
        </p:spPr>
        <p:txBody>
          <a:bodyPr/>
          <a:lstStyle/>
          <a:p>
            <a:r>
              <a:rPr lang="en-US" dirty="0"/>
              <a:t>What is the Red Collar campaign?</a:t>
            </a:r>
          </a:p>
          <a:p>
            <a:endParaRPr lang="en-US" dirty="0"/>
          </a:p>
          <a:p>
            <a:r>
              <a:rPr lang="en-US" dirty="0"/>
              <a:t>Why did World Animal Protection launch the Red Collar campaign?</a:t>
            </a:r>
          </a:p>
          <a:p>
            <a:endParaRPr lang="en-US" dirty="0"/>
          </a:p>
          <a:p>
            <a:r>
              <a:rPr lang="en-US" dirty="0"/>
              <a:t>How is the Red Collar campaign being delivered in Asia Pacific?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we have achieved so far?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1734751"/>
            <a:ext cx="10972800" cy="3786717"/>
          </a:xfrm>
        </p:spPr>
        <p:txBody>
          <a:bodyPr>
            <a:normAutofit/>
          </a:bodyPr>
          <a:lstStyle/>
          <a:p>
            <a:pPr lvl="1"/>
            <a:r>
              <a:rPr lang="en-AU" sz="2800" dirty="0"/>
              <a:t>Working with inter-governmental organisations, governments, NGOs and UN organizations in the region</a:t>
            </a:r>
          </a:p>
          <a:p>
            <a:pPr lvl="1"/>
            <a:r>
              <a:rPr lang="en-AU" sz="2800" dirty="0"/>
              <a:t>Assisting with the development of regional rabies control strategies (</a:t>
            </a:r>
            <a:r>
              <a:rPr lang="en-AU" sz="2800" dirty="0" err="1"/>
              <a:t>eg</a:t>
            </a:r>
            <a:r>
              <a:rPr lang="en-AU" sz="2800" dirty="0"/>
              <a:t> ASEAN’s Rabies Elimination Strategy)</a:t>
            </a:r>
            <a:endParaRPr lang="en-US" sz="2800" dirty="0"/>
          </a:p>
          <a:p>
            <a:pPr lvl="1"/>
            <a:r>
              <a:rPr lang="en-AU" sz="2800" dirty="0"/>
              <a:t>Providing policy input to national strategies and action plans</a:t>
            </a:r>
            <a:endParaRPr lang="en-AU" sz="2800" strike="sngStrike" dirty="0"/>
          </a:p>
          <a:p>
            <a:pPr lvl="1"/>
            <a:r>
              <a:rPr lang="en-AU" sz="2800" dirty="0"/>
              <a:t>Providing resources and technical expertise</a:t>
            </a:r>
            <a:endParaRPr lang="en-US" sz="2800" dirty="0"/>
          </a:p>
          <a:p>
            <a:pPr lvl="1"/>
            <a:r>
              <a:rPr lang="en-AU" sz="2800" dirty="0"/>
              <a:t>Providing ground level training to carry out mass dog vaccination (MDV), developing capacities of the countries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we have achieved so far 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1590367"/>
            <a:ext cx="10972800" cy="3786717"/>
          </a:xfrm>
        </p:spPr>
        <p:txBody>
          <a:bodyPr/>
          <a:lstStyle/>
          <a:p>
            <a:pPr lvl="1"/>
            <a:r>
              <a:rPr lang="en-AU" sz="2800" dirty="0"/>
              <a:t>Comprehensive MDV guides for countries </a:t>
            </a:r>
          </a:p>
          <a:p>
            <a:pPr lvl="1"/>
            <a:r>
              <a:rPr lang="en-AU" sz="2800" dirty="0"/>
              <a:t>Supporting pilot projects in key countries</a:t>
            </a:r>
          </a:p>
          <a:p>
            <a:pPr lvl="1"/>
            <a:r>
              <a:rPr lang="en-AU" sz="2800" dirty="0"/>
              <a:t>Key partnerships with different governments of countries </a:t>
            </a:r>
          </a:p>
          <a:p>
            <a:pPr lvl="1"/>
            <a:r>
              <a:rPr lang="en-AU" sz="2800" dirty="0"/>
              <a:t>No cull agreements with local governments </a:t>
            </a:r>
          </a:p>
          <a:p>
            <a:pPr lvl="1"/>
            <a:endParaRPr lang="en-AU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167" y="3367504"/>
            <a:ext cx="5235742" cy="34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19" y="0"/>
            <a:ext cx="10307782" cy="68565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399" y="659053"/>
            <a:ext cx="10972800" cy="550862"/>
          </a:xfrm>
        </p:spPr>
        <p:txBody>
          <a:bodyPr/>
          <a:lstStyle/>
          <a:p>
            <a:r>
              <a:rPr lang="en-US" dirty="0"/>
              <a:t>To where will the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Red Collar Campaign lead? 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1590367"/>
            <a:ext cx="10972800" cy="3786717"/>
          </a:xfrm>
        </p:spPr>
        <p:txBody>
          <a:bodyPr/>
          <a:lstStyle/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8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2596268"/>
            <a:ext cx="10972800" cy="2744720"/>
          </a:xfrm>
        </p:spPr>
        <p:txBody>
          <a:bodyPr/>
          <a:lstStyle/>
          <a:p>
            <a:r>
              <a:rPr lang="en-AU" dirty="0"/>
              <a:t>To manage canine overpopulation and improve responsible ownership to create an environment where dogs and humans can co-exist harmoniously.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7408" y="1280725"/>
            <a:ext cx="10751127" cy="1575135"/>
          </a:xfrm>
        </p:spPr>
        <p:txBody>
          <a:bodyPr>
            <a:normAutofit/>
          </a:bodyPr>
          <a:lstStyle/>
          <a:p>
            <a:r>
              <a:rPr lang="en-US" dirty="0"/>
              <a:t>What are the main objectives of World Animal </a:t>
            </a:r>
          </a:p>
          <a:p>
            <a:r>
              <a:rPr lang="en-US" dirty="0"/>
              <a:t>Protection`s  new dog population management (DPM) Campaign?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383" y="3431674"/>
            <a:ext cx="5139489" cy="34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6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whom are we going to work? 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1427807"/>
            <a:ext cx="10972800" cy="3786717"/>
          </a:xfrm>
        </p:spPr>
        <p:txBody>
          <a:bodyPr/>
          <a:lstStyle/>
          <a:p>
            <a:r>
              <a:rPr lang="en-AU" dirty="0"/>
              <a:t>Directly with governments</a:t>
            </a:r>
          </a:p>
          <a:p>
            <a:r>
              <a:rPr lang="en-AU" dirty="0"/>
              <a:t>Inter governmental organizations</a:t>
            </a:r>
          </a:p>
          <a:p>
            <a:r>
              <a:rPr lang="en-AU" dirty="0"/>
              <a:t>Other competent authorities and individuals</a:t>
            </a:r>
            <a:r>
              <a:rPr lang="en-AU" strike="sngStrike" dirty="0">
                <a:solidFill>
                  <a:srgbClr val="92D050"/>
                </a:solidFill>
              </a:rPr>
              <a:t> </a:t>
            </a:r>
            <a:endParaRPr lang="en-AU" dirty="0"/>
          </a:p>
          <a:p>
            <a:endParaRPr lang="en-AU" dirty="0"/>
          </a:p>
          <a:p>
            <a:r>
              <a:rPr lang="en-AU" dirty="0"/>
              <a:t>To implement full ICAM cycle  </a:t>
            </a:r>
          </a:p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16937"/>
              </p:ext>
            </p:extLst>
          </p:nvPr>
        </p:nvGraphicFramePr>
        <p:xfrm>
          <a:off x="6598485" y="1932729"/>
          <a:ext cx="7065793" cy="470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83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613876"/>
            <a:ext cx="10972800" cy="550862"/>
          </a:xfrm>
        </p:spPr>
        <p:txBody>
          <a:bodyPr/>
          <a:lstStyle/>
          <a:p>
            <a:r>
              <a:rPr lang="en-US" dirty="0"/>
              <a:t>What is the approach? 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3347" y="1424107"/>
            <a:ext cx="10972800" cy="3786717"/>
          </a:xfrm>
        </p:spPr>
        <p:txBody>
          <a:bodyPr/>
          <a:lstStyle/>
          <a:p>
            <a:r>
              <a:rPr lang="en-AU" dirty="0"/>
              <a:t>Lobby and advocacy </a:t>
            </a:r>
          </a:p>
          <a:p>
            <a:r>
              <a:rPr lang="en-AU" dirty="0"/>
              <a:t>Catalyse and connect</a:t>
            </a:r>
          </a:p>
          <a:p>
            <a:r>
              <a:rPr lang="en-AU" dirty="0"/>
              <a:t>Practical solutions with technical expertise </a:t>
            </a:r>
          </a:p>
          <a:p>
            <a:r>
              <a:rPr lang="en-AU" dirty="0"/>
              <a:t>Engage and mobilize public   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2901" y="3637280"/>
            <a:ext cx="4097811" cy="304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user\Downloads\171120113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336" y="3637280"/>
            <a:ext cx="5715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9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503050"/>
            <a:ext cx="10972800" cy="550862"/>
          </a:xfrm>
        </p:spPr>
        <p:txBody>
          <a:bodyPr/>
          <a:lstStyle/>
          <a:p>
            <a:r>
              <a:rPr lang="en-US" dirty="0"/>
              <a:t>What are the key areas?  </a:t>
            </a:r>
          </a:p>
        </p:txBody>
      </p:sp>
      <p:pic>
        <p:nvPicPr>
          <p:cNvPr id="5" name="Picture 8" descr="http://cached.imagescaler.hbpl.co.uk/resize/scaleWidth/580/offlinehbpl.hbpl.co.uk/news/NST/WAPlogo-20140610043841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10043"/>
            <a:ext cx="24885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2507" y="1199662"/>
            <a:ext cx="10972800" cy="3786717"/>
          </a:xfrm>
        </p:spPr>
        <p:txBody>
          <a:bodyPr/>
          <a:lstStyle/>
          <a:p>
            <a:r>
              <a:rPr lang="en-AU" dirty="0"/>
              <a:t>Regional and national policies</a:t>
            </a:r>
          </a:p>
          <a:p>
            <a:r>
              <a:rPr lang="en-AU" dirty="0"/>
              <a:t>Multi-sectoral collaboration </a:t>
            </a:r>
          </a:p>
          <a:p>
            <a:r>
              <a:rPr lang="en-AU" dirty="0"/>
              <a:t>Inter-ministerial collaboration</a:t>
            </a:r>
          </a:p>
          <a:p>
            <a:r>
              <a:rPr lang="en-AU" dirty="0"/>
              <a:t>Working with UN agencies in the region </a:t>
            </a:r>
          </a:p>
          <a:p>
            <a:r>
              <a:rPr lang="en-AU" dirty="0"/>
              <a:t>Development of capacity and skills</a:t>
            </a:r>
          </a:p>
          <a:p>
            <a:r>
              <a:rPr lang="en-AU" dirty="0"/>
              <a:t>Public mobilization </a:t>
            </a:r>
          </a:p>
          <a:p>
            <a:endParaRPr lang="en-AU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778" y="3149600"/>
            <a:ext cx="5563222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2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767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Round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Dananjaya Karunaratna</dc:creator>
  <cp:lastModifiedBy>Ellie Parravani</cp:lastModifiedBy>
  <cp:revision>44</cp:revision>
  <dcterms:created xsi:type="dcterms:W3CDTF">2015-02-22T04:38:07Z</dcterms:created>
  <dcterms:modified xsi:type="dcterms:W3CDTF">2017-07-28T15:30:17Z</dcterms:modified>
</cp:coreProperties>
</file>