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390" r:id="rId1"/>
  </p:sldMasterIdLst>
  <p:notesMasterIdLst>
    <p:notesMasterId r:id="rId22"/>
  </p:notesMasterIdLst>
  <p:handoutMasterIdLst>
    <p:handoutMasterId r:id="rId23"/>
  </p:handoutMasterIdLst>
  <p:sldIdLst>
    <p:sldId id="586" r:id="rId2"/>
    <p:sldId id="525" r:id="rId3"/>
    <p:sldId id="367" r:id="rId4"/>
    <p:sldId id="334" r:id="rId5"/>
    <p:sldId id="539" r:id="rId6"/>
    <p:sldId id="585" r:id="rId7"/>
    <p:sldId id="581" r:id="rId8"/>
    <p:sldId id="454" r:id="rId9"/>
    <p:sldId id="447" r:id="rId10"/>
    <p:sldId id="523" r:id="rId11"/>
    <p:sldId id="577" r:id="rId12"/>
    <p:sldId id="587" r:id="rId13"/>
    <p:sldId id="463" r:id="rId14"/>
    <p:sldId id="459" r:id="rId15"/>
    <p:sldId id="460" r:id="rId16"/>
    <p:sldId id="579" r:id="rId17"/>
    <p:sldId id="518" r:id="rId18"/>
    <p:sldId id="591" r:id="rId19"/>
    <p:sldId id="590" r:id="rId20"/>
    <p:sldId id="514" r:id="rId21"/>
  </p:sldIdLst>
  <p:sldSz cx="9144000" cy="5143500" type="screen16x9"/>
  <p:notesSz cx="68580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99"/>
    <a:srgbClr val="FFFF66"/>
    <a:srgbClr val="FF33CC"/>
    <a:srgbClr val="66FFFF"/>
    <a:srgbClr val="FF99CC"/>
    <a:srgbClr val="FFCC66"/>
    <a:srgbClr val="00FF00"/>
    <a:srgbClr val="00CC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32" autoAdjust="0"/>
    <p:restoredTop sz="97494" autoAdjust="0"/>
  </p:normalViewPr>
  <p:slideViewPr>
    <p:cSldViewPr>
      <p:cViewPr varScale="1">
        <p:scale>
          <a:sx n="90" d="100"/>
          <a:sy n="90" d="100"/>
        </p:scale>
        <p:origin x="864" y="7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3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interviewed%20data\General%20data%20from%20questionarie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interviewed%20data\Rabies%20data%20from%20questionarie%20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interviewed%20data\Rabies%20data%20from%20questionari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interviewed%20data\Rabies%20data%20from%20questionari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interviewed%20data\Rabies%20data%20from%20questionarie%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nterviewed%20data\General%20data%20from%20questionari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interviewed%20data\General%20data%20from%20questionari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Ph.D%20thesis\Thesis\graph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Ph.D%20thesis\Thesis\graph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interviewed%20data\Questionnarie%20result%20data%20according%20to%20veterinary%20Researc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interviewed%20data\Questionnarie%20result%20data%20according%20to%20veterinary%20Research.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interviewed%20data\Rabies%20data%20from%20questionarie%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a:pPr>
            <a:r>
              <a:rPr lang="en-US" sz="1600" b="1" dirty="0">
                <a:latin typeface="Times New Roman" pitchFamily="18" charset="0"/>
                <a:cs typeface="Times New Roman" pitchFamily="18" charset="0"/>
              </a:rPr>
              <a:t>Respondents’</a:t>
            </a:r>
            <a:r>
              <a:rPr lang="en-US" sz="1600" b="1" baseline="0" dirty="0">
                <a:latin typeface="Times New Roman" pitchFamily="18" charset="0"/>
                <a:cs typeface="Times New Roman" pitchFamily="18" charset="0"/>
              </a:rPr>
              <a:t> sex</a:t>
            </a:r>
            <a:endParaRPr lang="en-US" sz="1600" b="1" dirty="0">
              <a:latin typeface="Times New Roman" pitchFamily="18" charset="0"/>
              <a:cs typeface="Times New Roman" pitchFamily="18" charset="0"/>
            </a:endParaRPr>
          </a:p>
        </c:rich>
      </c:tx>
      <c:layout>
        <c:manualLayout>
          <c:xMode val="edge"/>
          <c:yMode val="edge"/>
          <c:x val="2.7764911738974223E-4"/>
          <c:y val="0"/>
        </c:manualLayout>
      </c:layout>
      <c:overlay val="0"/>
    </c:title>
    <c:autoTitleDeleted val="0"/>
    <c:view3D>
      <c:rotX val="75"/>
      <c:rotY val="0"/>
      <c:rAngAx val="0"/>
    </c:view3D>
    <c:floor>
      <c:thickness val="0"/>
    </c:floor>
    <c:sideWall>
      <c:thickness val="0"/>
    </c:sideWall>
    <c:backWall>
      <c:thickness val="0"/>
    </c:backWall>
    <c:plotArea>
      <c:layout>
        <c:manualLayout>
          <c:layoutTarget val="inner"/>
          <c:xMode val="edge"/>
          <c:yMode val="edge"/>
          <c:x val="7.1088863783938311E-3"/>
          <c:y val="2.8382534657394637E-3"/>
          <c:w val="0.91687963632535374"/>
          <c:h val="0.99716174653426048"/>
        </c:manualLayout>
      </c:layout>
      <c:pie3DChart>
        <c:varyColors val="1"/>
        <c:ser>
          <c:idx val="0"/>
          <c:order val="0"/>
          <c:dPt>
            <c:idx val="0"/>
            <c:bubble3D val="0"/>
            <c:spPr>
              <a:solidFill>
                <a:schemeClr val="tx2">
                  <a:lumMod val="40000"/>
                  <a:lumOff val="60000"/>
                </a:schemeClr>
              </a:solidFill>
            </c:spPr>
            <c:extLst>
              <c:ext xmlns:c16="http://schemas.microsoft.com/office/drawing/2014/chart" uri="{C3380CC4-5D6E-409C-BE32-E72D297353CC}">
                <c16:uniqueId val="{00000000-9878-43AD-A1B0-843F961D8436}"/>
              </c:ext>
            </c:extLst>
          </c:dPt>
          <c:dPt>
            <c:idx val="1"/>
            <c:bubble3D val="0"/>
            <c:spPr>
              <a:solidFill>
                <a:schemeClr val="accent2">
                  <a:lumMod val="60000"/>
                  <a:lumOff val="40000"/>
                </a:schemeClr>
              </a:solidFill>
            </c:spPr>
            <c:extLst>
              <c:ext xmlns:c16="http://schemas.microsoft.com/office/drawing/2014/chart" uri="{C3380CC4-5D6E-409C-BE32-E72D297353CC}">
                <c16:uniqueId val="{00000001-9878-43AD-A1B0-843F961D8436}"/>
              </c:ext>
            </c:extLst>
          </c:dPt>
          <c:dLbls>
            <c:dLbl>
              <c:idx val="0"/>
              <c:layout>
                <c:manualLayout>
                  <c:x val="-3.2394884462971486E-2"/>
                  <c:y val="3.02012248468942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78-43AD-A1B0-843F961D8436}"/>
                </c:ext>
              </c:extLst>
            </c:dLbl>
            <c:dLbl>
              <c:idx val="1"/>
              <c:layout>
                <c:manualLayout>
                  <c:x val="9.9908565945620545E-2"/>
                  <c:y val="-0.23179839633448118"/>
                </c:manualLayout>
              </c:layout>
              <c:spPr>
                <a:noFill/>
                <a:ln>
                  <a:noFill/>
                </a:ln>
              </c:spPr>
              <c:txPr>
                <a:bodyPr/>
                <a:lstStyle/>
                <a:p>
                  <a:pPr>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78-43AD-A1B0-843F961D8436}"/>
                </c:ext>
              </c:extLst>
            </c:dLbl>
            <c:spPr>
              <a:noFill/>
              <a:ln>
                <a:noFill/>
              </a:ln>
            </c:spPr>
            <c:showLegendKey val="0"/>
            <c:showVal val="1"/>
            <c:showCatName val="1"/>
            <c:showSerName val="0"/>
            <c:showPercent val="0"/>
            <c:showBubbleSize val="0"/>
            <c:showLeaderLines val="1"/>
            <c:extLst>
              <c:ext xmlns:c15="http://schemas.microsoft.com/office/drawing/2012/chart" uri="{CE6537A1-D6FC-4f65-9D91-7224C49458BB}"/>
            </c:extLst>
          </c:dLbls>
          <c:cat>
            <c:strRef>
              <c:f>'Interviewer sex'!$B$3:$B$4</c:f>
              <c:strCache>
                <c:ptCount val="2"/>
                <c:pt idx="0">
                  <c:v>Female</c:v>
                </c:pt>
                <c:pt idx="1">
                  <c:v>Male</c:v>
                </c:pt>
              </c:strCache>
            </c:strRef>
          </c:cat>
          <c:val>
            <c:numRef>
              <c:f>'Interviewer sex'!$C$3:$C$4</c:f>
              <c:numCache>
                <c:formatCode>General</c:formatCode>
                <c:ptCount val="2"/>
                <c:pt idx="0">
                  <c:v>129</c:v>
                </c:pt>
                <c:pt idx="1">
                  <c:v>1731</c:v>
                </c:pt>
              </c:numCache>
            </c:numRef>
          </c:val>
          <c:extLst>
            <c:ext xmlns:c16="http://schemas.microsoft.com/office/drawing/2014/chart" uri="{C3380CC4-5D6E-409C-BE32-E72D297353CC}">
              <c16:uniqueId val="{00000002-9878-43AD-A1B0-843F961D8436}"/>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sz="1200">
                <a:latin typeface="Times New Roman" pitchFamily="18" charset="0"/>
                <a:cs typeface="Times New Roman" pitchFamily="18" charset="0"/>
              </a:rPr>
              <a:t>Vectors</a:t>
            </a:r>
            <a:r>
              <a:rPr lang="en-US" sz="1200" baseline="0">
                <a:latin typeface="Times New Roman" pitchFamily="18" charset="0"/>
                <a:cs typeface="Times New Roman" pitchFamily="18" charset="0"/>
              </a:rPr>
              <a:t> caused rabies</a:t>
            </a:r>
            <a:endParaRPr lang="en-US" sz="1200">
              <a:latin typeface="Times New Roman" pitchFamily="18" charset="0"/>
              <a:cs typeface="Times New Roman" pitchFamily="18" charset="0"/>
            </a:endParaRPr>
          </a:p>
        </c:rich>
      </c:tx>
      <c:layout>
        <c:manualLayout>
          <c:xMode val="edge"/>
          <c:yMode val="edge"/>
          <c:x val="0.60258523782088258"/>
          <c:y val="3.8095238095238099E-2"/>
        </c:manualLayout>
      </c:layout>
      <c:overlay val="1"/>
    </c:title>
    <c:autoTitleDeleted val="0"/>
    <c:plotArea>
      <c:layout>
        <c:manualLayout>
          <c:layoutTarget val="inner"/>
          <c:xMode val="edge"/>
          <c:yMode val="edge"/>
          <c:x val="0.17083336534152743"/>
          <c:y val="0.10476190476190485"/>
          <c:w val="0.61138211382113816"/>
          <c:h val="0.89523809523809561"/>
        </c:manualLayout>
      </c:layout>
      <c:pieChart>
        <c:varyColors val="1"/>
        <c:ser>
          <c:idx val="0"/>
          <c:order val="0"/>
          <c:dPt>
            <c:idx val="1"/>
            <c:bubble3D val="0"/>
            <c:spPr>
              <a:solidFill>
                <a:schemeClr val="accent2">
                  <a:lumMod val="40000"/>
                  <a:lumOff val="60000"/>
                </a:schemeClr>
              </a:solidFill>
            </c:spPr>
            <c:extLst>
              <c:ext xmlns:c16="http://schemas.microsoft.com/office/drawing/2014/chart" uri="{C3380CC4-5D6E-409C-BE32-E72D297353CC}">
                <c16:uniqueId val="{00000000-8916-47B9-9A0C-379AF9D751BE}"/>
              </c:ext>
            </c:extLst>
          </c:dPt>
          <c:dPt>
            <c:idx val="2"/>
            <c:bubble3D val="0"/>
            <c:spPr>
              <a:solidFill>
                <a:schemeClr val="accent6">
                  <a:lumMod val="60000"/>
                  <a:lumOff val="40000"/>
                </a:schemeClr>
              </a:solidFill>
            </c:spPr>
            <c:extLst>
              <c:ext xmlns:c16="http://schemas.microsoft.com/office/drawing/2014/chart" uri="{C3380CC4-5D6E-409C-BE32-E72D297353CC}">
                <c16:uniqueId val="{00000001-8916-47B9-9A0C-379AF9D751BE}"/>
              </c:ext>
            </c:extLst>
          </c:dPt>
          <c:dPt>
            <c:idx val="3"/>
            <c:bubble3D val="0"/>
            <c:spPr>
              <a:solidFill>
                <a:schemeClr val="accent4">
                  <a:lumMod val="60000"/>
                  <a:lumOff val="40000"/>
                </a:schemeClr>
              </a:solidFill>
            </c:spPr>
            <c:extLst>
              <c:ext xmlns:c16="http://schemas.microsoft.com/office/drawing/2014/chart" uri="{C3380CC4-5D6E-409C-BE32-E72D297353CC}">
                <c16:uniqueId val="{00000002-8916-47B9-9A0C-379AF9D751BE}"/>
              </c:ext>
            </c:extLst>
          </c:dPt>
          <c:dLbls>
            <c:dLbl>
              <c:idx val="0"/>
              <c:layout>
                <c:manualLayout>
                  <c:x val="-0.21198438000128053"/>
                  <c:y val="-0.23519872515935508"/>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916-47B9-9A0C-379AF9D751BE}"/>
                </c:ext>
              </c:extLst>
            </c:dLbl>
            <c:dLbl>
              <c:idx val="1"/>
              <c:layout>
                <c:manualLayout>
                  <c:x val="9.4918635170603727E-2"/>
                  <c:y val="0.16625759280089991"/>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8916-47B9-9A0C-379AF9D751BE}"/>
                </c:ext>
              </c:extLst>
            </c:dLbl>
            <c:dLbl>
              <c:idx val="2"/>
              <c:layout>
                <c:manualLayout>
                  <c:x val="6.4014046855254275E-2"/>
                  <c:y val="0.1121587926509186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916-47B9-9A0C-379AF9D751BE}"/>
                </c:ext>
              </c:extLst>
            </c:dLbl>
            <c:spPr>
              <a:noFill/>
              <a:ln>
                <a:noFill/>
              </a:ln>
              <a:effectLst/>
            </c:spPr>
            <c:dLblPos val="inEnd"/>
            <c:showLegendKey val="0"/>
            <c:showVal val="1"/>
            <c:showCatName val="1"/>
            <c:showSerName val="0"/>
            <c:showPercent val="1"/>
            <c:showBubbleSize val="0"/>
            <c:showLeaderLines val="1"/>
            <c:extLst>
              <c:ext xmlns:c15="http://schemas.microsoft.com/office/drawing/2012/chart" uri="{CE6537A1-D6FC-4f65-9D91-7224C49458BB}"/>
            </c:extLst>
          </c:dLbls>
          <c:cat>
            <c:strRef>
              <c:f>'rabies vector'!$B$2:$B$4</c:f>
              <c:strCache>
                <c:ptCount val="3"/>
                <c:pt idx="0">
                  <c:v>Dog bite</c:v>
                </c:pt>
                <c:pt idx="1">
                  <c:v>Jackal bite</c:v>
                </c:pt>
                <c:pt idx="2">
                  <c:v>Others</c:v>
                </c:pt>
              </c:strCache>
            </c:strRef>
          </c:cat>
          <c:val>
            <c:numRef>
              <c:f>'rabies vector'!$C$2:$C$4</c:f>
              <c:numCache>
                <c:formatCode>General</c:formatCode>
                <c:ptCount val="3"/>
                <c:pt idx="0">
                  <c:v>315</c:v>
                </c:pt>
                <c:pt idx="1">
                  <c:v>30</c:v>
                </c:pt>
                <c:pt idx="2">
                  <c:v>11</c:v>
                </c:pt>
              </c:numCache>
            </c:numRef>
          </c:val>
          <c:extLst>
            <c:ext xmlns:c16="http://schemas.microsoft.com/office/drawing/2014/chart" uri="{C3380CC4-5D6E-409C-BE32-E72D297353CC}">
              <c16:uniqueId val="{00000004-8916-47B9-9A0C-379AF9D751BE}"/>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latin typeface="Times New Roman" pitchFamily="18" charset="0"/>
                <a:cs typeface="Times New Roman" pitchFamily="18" charset="0"/>
              </a:rPr>
              <a:t>Member of household bitten by dog</a:t>
            </a:r>
          </a:p>
        </c:rich>
      </c:tx>
      <c:layout>
        <c:manualLayout>
          <c:xMode val="edge"/>
          <c:yMode val="edge"/>
          <c:x val="0.15609464258144423"/>
          <c:y val="0.1111111111111111"/>
        </c:manualLayout>
      </c:layout>
      <c:overlay val="0"/>
    </c:title>
    <c:autoTitleDeleted val="0"/>
    <c:plotArea>
      <c:layout>
        <c:manualLayout>
          <c:layoutTarget val="inner"/>
          <c:xMode val="edge"/>
          <c:yMode val="edge"/>
          <c:x val="0.29918614665354332"/>
          <c:y val="0.21495576297995864"/>
          <c:w val="0.46673187335958011"/>
          <c:h val="0.78504423702004145"/>
        </c:manualLayout>
      </c:layout>
      <c:pieChart>
        <c:varyColors val="1"/>
        <c:ser>
          <c:idx val="0"/>
          <c:order val="0"/>
          <c:explosion val="25"/>
          <c:dLbls>
            <c:dLbl>
              <c:idx val="0"/>
              <c:layout>
                <c:manualLayout>
                  <c:x val="-8.1643905839895017E-2"/>
                  <c:y val="0.17243433974726677"/>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0-7428-4AB7-A99A-1A81834FFAB7}"/>
                </c:ext>
              </c:extLst>
            </c:dLbl>
            <c:dLbl>
              <c:idx val="1"/>
              <c:layout>
                <c:manualLayout>
                  <c:x val="-0.13974064682592643"/>
                  <c:y val="-9.5252648974433682E-2"/>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7428-4AB7-A99A-1A81834FFAB7}"/>
                </c:ext>
              </c:extLst>
            </c:dLbl>
            <c:dLbl>
              <c:idx val="2"/>
              <c:layout>
                <c:manualLayout>
                  <c:x val="0.15052862532808395"/>
                  <c:y val="-7.308233821765657E-2"/>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7428-4AB7-A99A-1A81834FFAB7}"/>
                </c:ext>
              </c:extLst>
            </c:dLbl>
            <c:dLbl>
              <c:idx val="3"/>
              <c:layout>
                <c:manualLayout>
                  <c:x val="0.12480479002624674"/>
                  <c:y val="0.16900731779388503"/>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7428-4AB7-A99A-1A81834FFAB7}"/>
                </c:ext>
              </c:extLst>
            </c:dLbl>
            <c:spPr>
              <a:noFill/>
              <a:ln>
                <a:noFill/>
              </a:ln>
              <a:effectLst/>
            </c:sp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Sheet8!$I$3:$I$6</c:f>
              <c:strCache>
                <c:ptCount val="4"/>
                <c:pt idx="0">
                  <c:v>Adult female</c:v>
                </c:pt>
                <c:pt idx="1">
                  <c:v>Adult male</c:v>
                </c:pt>
                <c:pt idx="2">
                  <c:v>female child</c:v>
                </c:pt>
                <c:pt idx="3">
                  <c:v>Male child</c:v>
                </c:pt>
              </c:strCache>
            </c:strRef>
          </c:cat>
          <c:val>
            <c:numRef>
              <c:f>Sheet8!$J$3:$J$6</c:f>
              <c:numCache>
                <c:formatCode>General</c:formatCode>
                <c:ptCount val="4"/>
                <c:pt idx="0">
                  <c:v>68</c:v>
                </c:pt>
                <c:pt idx="1">
                  <c:v>214</c:v>
                </c:pt>
                <c:pt idx="2">
                  <c:v>49</c:v>
                </c:pt>
                <c:pt idx="3">
                  <c:v>118</c:v>
                </c:pt>
              </c:numCache>
            </c:numRef>
          </c:val>
          <c:extLst>
            <c:ext xmlns:c16="http://schemas.microsoft.com/office/drawing/2014/chart" uri="{C3380CC4-5D6E-409C-BE32-E72D297353CC}">
              <c16:uniqueId val="{00000004-7428-4AB7-A99A-1A81834FFAB7}"/>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0070C0"/>
            </a:solidFill>
          </c:spPr>
          <c:invertIfNegative val="0"/>
          <c:cat>
            <c:strRef>
              <c:f>Sheet8!$E$2:$E$6</c:f>
              <c:strCache>
                <c:ptCount val="5"/>
                <c:pt idx="0">
                  <c:v>1964-1973</c:v>
                </c:pt>
                <c:pt idx="1">
                  <c:v>1974-1983</c:v>
                </c:pt>
                <c:pt idx="2">
                  <c:v>1984-1993</c:v>
                </c:pt>
                <c:pt idx="3">
                  <c:v>1994-2003</c:v>
                </c:pt>
                <c:pt idx="4">
                  <c:v>2004-2012</c:v>
                </c:pt>
              </c:strCache>
            </c:strRef>
          </c:cat>
          <c:val>
            <c:numRef>
              <c:f>Sheet8!$F$2:$F$6</c:f>
              <c:numCache>
                <c:formatCode>General</c:formatCode>
                <c:ptCount val="5"/>
                <c:pt idx="0">
                  <c:v>22</c:v>
                </c:pt>
                <c:pt idx="1">
                  <c:v>37</c:v>
                </c:pt>
                <c:pt idx="2">
                  <c:v>27</c:v>
                </c:pt>
                <c:pt idx="3">
                  <c:v>79</c:v>
                </c:pt>
                <c:pt idx="4">
                  <c:v>294</c:v>
                </c:pt>
              </c:numCache>
            </c:numRef>
          </c:val>
          <c:extLst>
            <c:ext xmlns:c16="http://schemas.microsoft.com/office/drawing/2014/chart" uri="{C3380CC4-5D6E-409C-BE32-E72D297353CC}">
              <c16:uniqueId val="{00000000-4F6D-40D0-A81E-B7DC3235CDF6}"/>
            </c:ext>
          </c:extLst>
        </c:ser>
        <c:dLbls>
          <c:showLegendKey val="0"/>
          <c:showVal val="0"/>
          <c:showCatName val="0"/>
          <c:showSerName val="0"/>
          <c:showPercent val="0"/>
          <c:showBubbleSize val="0"/>
        </c:dLbls>
        <c:gapWidth val="150"/>
        <c:axId val="47165824"/>
        <c:axId val="47167360"/>
      </c:barChart>
      <c:catAx>
        <c:axId val="47165824"/>
        <c:scaling>
          <c:orientation val="minMax"/>
        </c:scaling>
        <c:delete val="0"/>
        <c:axPos val="b"/>
        <c:numFmt formatCode="General" sourceLinked="0"/>
        <c:majorTickMark val="out"/>
        <c:minorTickMark val="none"/>
        <c:tickLblPos val="nextTo"/>
        <c:txPr>
          <a:bodyPr/>
          <a:lstStyle/>
          <a:p>
            <a:pPr>
              <a:defRPr sz="1200" b="1">
                <a:latin typeface="Times New Roman" pitchFamily="18" charset="0"/>
                <a:cs typeface="Times New Roman" pitchFamily="18" charset="0"/>
              </a:defRPr>
            </a:pPr>
            <a:endParaRPr lang="en-US"/>
          </a:p>
        </c:txPr>
        <c:crossAx val="47167360"/>
        <c:crosses val="autoZero"/>
        <c:auto val="1"/>
        <c:lblAlgn val="ctr"/>
        <c:lblOffset val="100"/>
        <c:noMultiLvlLbl val="0"/>
      </c:catAx>
      <c:valAx>
        <c:axId val="47167360"/>
        <c:scaling>
          <c:orientation val="minMax"/>
        </c:scaling>
        <c:delete val="0"/>
        <c:axPos val="l"/>
        <c:title>
          <c:tx>
            <c:rich>
              <a:bodyPr rot="-5400000" vert="horz"/>
              <a:lstStyle/>
              <a:p>
                <a:pPr>
                  <a:defRPr/>
                </a:pPr>
                <a:r>
                  <a:rPr lang="en-US" sz="1200" dirty="0">
                    <a:latin typeface="Times New Roman" pitchFamily="18" charset="0"/>
                    <a:cs typeface="Times New Roman" pitchFamily="18" charset="0"/>
                  </a:rPr>
                  <a:t>No. of people bitten by dogs</a:t>
                </a:r>
              </a:p>
            </c:rich>
          </c:tx>
          <c:overlay val="0"/>
        </c:title>
        <c:numFmt formatCode="General" sourceLinked="1"/>
        <c:majorTickMark val="out"/>
        <c:minorTickMark val="none"/>
        <c:tickLblPos val="nextTo"/>
        <c:crossAx val="47165824"/>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latin typeface="Times New Roman" pitchFamily="18" charset="0"/>
                <a:cs typeface="Times New Roman" pitchFamily="18" charset="0"/>
              </a:rPr>
              <a:t>Treatments after bitten by dog</a:t>
            </a:r>
          </a:p>
        </c:rich>
      </c:tx>
      <c:layout>
        <c:manualLayout>
          <c:xMode val="edge"/>
          <c:yMode val="edge"/>
          <c:x val="0.210411871592974"/>
          <c:y val="0"/>
        </c:manualLayout>
      </c:layout>
      <c:overlay val="1"/>
    </c:title>
    <c:autoTitleDeleted val="0"/>
    <c:plotArea>
      <c:layout>
        <c:manualLayout>
          <c:layoutTarget val="inner"/>
          <c:xMode val="edge"/>
          <c:yMode val="edge"/>
          <c:x val="0.22602188877333729"/>
          <c:y val="0.11342592592592594"/>
          <c:w val="0.56859419358294483"/>
          <c:h val="0.88657392825896741"/>
        </c:manualLayout>
      </c:layout>
      <c:pieChart>
        <c:varyColors val="1"/>
        <c:ser>
          <c:idx val="0"/>
          <c:order val="0"/>
          <c:dLbls>
            <c:dLbl>
              <c:idx val="2"/>
              <c:layout>
                <c:manualLayout>
                  <c:x val="8.1445406824146985E-2"/>
                  <c:y val="-4.7615485564304456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95BB-451F-A620-D962CF2CCD0A}"/>
                </c:ext>
              </c:extLst>
            </c:dLbl>
            <c:spPr>
              <a:noFill/>
              <a:ln>
                <a:noFill/>
              </a:ln>
              <a:effectLst/>
            </c:spPr>
            <c:showLegendKey val="0"/>
            <c:showVal val="1"/>
            <c:showCatName val="1"/>
            <c:showSerName val="0"/>
            <c:showPercent val="1"/>
            <c:showBubbleSize val="0"/>
            <c:showLeaderLines val="1"/>
            <c:extLst>
              <c:ext xmlns:c15="http://schemas.microsoft.com/office/drawing/2012/chart" uri="{CE6537A1-D6FC-4f65-9D91-7224C49458BB}"/>
            </c:extLst>
          </c:dLbls>
          <c:cat>
            <c:strRef>
              <c:f>Sheet8!$H$39:$H$42</c:f>
              <c:strCache>
                <c:ptCount val="4"/>
                <c:pt idx="0">
                  <c:v>Spiritural treatments</c:v>
                </c:pt>
                <c:pt idx="1">
                  <c:v>Spiritual plus hospital treatments</c:v>
                </c:pt>
                <c:pt idx="2">
                  <c:v>No treatment</c:v>
                </c:pt>
                <c:pt idx="3">
                  <c:v>Hospital treatments</c:v>
                </c:pt>
              </c:strCache>
            </c:strRef>
          </c:cat>
          <c:val>
            <c:numRef>
              <c:f>Sheet8!$I$39:$I$42</c:f>
              <c:numCache>
                <c:formatCode>General</c:formatCode>
                <c:ptCount val="4"/>
                <c:pt idx="0">
                  <c:v>111</c:v>
                </c:pt>
                <c:pt idx="1">
                  <c:v>114</c:v>
                </c:pt>
                <c:pt idx="2">
                  <c:v>49</c:v>
                </c:pt>
                <c:pt idx="3">
                  <c:v>185</c:v>
                </c:pt>
              </c:numCache>
            </c:numRef>
          </c:val>
          <c:extLst>
            <c:ext xmlns:c16="http://schemas.microsoft.com/office/drawing/2014/chart" uri="{C3380CC4-5D6E-409C-BE32-E72D297353CC}">
              <c16:uniqueId val="{00000001-95BB-451F-A620-D962CF2CCD0A}"/>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en-US" sz="1400" b="1" dirty="0">
                <a:latin typeface="Times New Roman" pitchFamily="18" charset="0"/>
                <a:cs typeface="Times New Roman" pitchFamily="18" charset="0"/>
              </a:rPr>
              <a:t>Respondents’ ages</a:t>
            </a:r>
          </a:p>
        </c:rich>
      </c:tx>
      <c:layout>
        <c:manualLayout>
          <c:xMode val="edge"/>
          <c:yMode val="edge"/>
          <c:x val="0.49441563339065836"/>
          <c:y val="0.17948717948718099"/>
        </c:manualLayout>
      </c:layout>
      <c:overlay val="1"/>
    </c:title>
    <c:autoTitleDeleted val="0"/>
    <c:plotArea>
      <c:layout/>
      <c:barChart>
        <c:barDir val="col"/>
        <c:grouping val="clustered"/>
        <c:varyColors val="0"/>
        <c:ser>
          <c:idx val="0"/>
          <c:order val="0"/>
          <c:spPr>
            <a:solidFill>
              <a:schemeClr val="accent1">
                <a:lumMod val="75000"/>
              </a:schemeClr>
            </a:solidFill>
          </c:spPr>
          <c:invertIfNegative val="0"/>
          <c:cat>
            <c:strRef>
              <c:f>AGE!$F$3:$F$10</c:f>
              <c:strCache>
                <c:ptCount val="8"/>
                <c:pt idx="0">
                  <c:v>13-22</c:v>
                </c:pt>
                <c:pt idx="1">
                  <c:v>23-32</c:v>
                </c:pt>
                <c:pt idx="2">
                  <c:v>33-42</c:v>
                </c:pt>
                <c:pt idx="3">
                  <c:v>43-52</c:v>
                </c:pt>
                <c:pt idx="4">
                  <c:v>53-62</c:v>
                </c:pt>
                <c:pt idx="5">
                  <c:v>63-72</c:v>
                </c:pt>
                <c:pt idx="6">
                  <c:v>73-82</c:v>
                </c:pt>
                <c:pt idx="7">
                  <c:v>82 and above</c:v>
                </c:pt>
              </c:strCache>
            </c:strRef>
          </c:cat>
          <c:val>
            <c:numRef>
              <c:f>AGE!$G$3:$G$10</c:f>
              <c:numCache>
                <c:formatCode>General</c:formatCode>
                <c:ptCount val="8"/>
                <c:pt idx="0">
                  <c:v>124</c:v>
                </c:pt>
                <c:pt idx="1">
                  <c:v>263</c:v>
                </c:pt>
                <c:pt idx="2">
                  <c:v>252</c:v>
                </c:pt>
                <c:pt idx="3">
                  <c:v>158</c:v>
                </c:pt>
                <c:pt idx="4">
                  <c:v>92</c:v>
                </c:pt>
                <c:pt idx="5">
                  <c:v>54</c:v>
                </c:pt>
                <c:pt idx="6">
                  <c:v>33</c:v>
                </c:pt>
                <c:pt idx="7">
                  <c:v>6</c:v>
                </c:pt>
              </c:numCache>
            </c:numRef>
          </c:val>
          <c:extLst>
            <c:ext xmlns:c16="http://schemas.microsoft.com/office/drawing/2014/chart" uri="{C3380CC4-5D6E-409C-BE32-E72D297353CC}">
              <c16:uniqueId val="{00000000-F05D-4FF7-97BB-D520BFBD196C}"/>
            </c:ext>
          </c:extLst>
        </c:ser>
        <c:dLbls>
          <c:showLegendKey val="0"/>
          <c:showVal val="0"/>
          <c:showCatName val="0"/>
          <c:showSerName val="0"/>
          <c:showPercent val="0"/>
          <c:showBubbleSize val="0"/>
        </c:dLbls>
        <c:gapWidth val="150"/>
        <c:axId val="48512000"/>
        <c:axId val="48559616"/>
      </c:barChart>
      <c:catAx>
        <c:axId val="48512000"/>
        <c:scaling>
          <c:orientation val="minMax"/>
        </c:scaling>
        <c:delete val="0"/>
        <c:axPos val="b"/>
        <c:title>
          <c:tx>
            <c:rich>
              <a:bodyPr/>
              <a:lstStyle/>
              <a:p>
                <a:pPr>
                  <a:defRPr sz="1100"/>
                </a:pPr>
                <a:r>
                  <a:rPr lang="en-US" sz="1200" dirty="0">
                    <a:latin typeface="Times New Roman" pitchFamily="18" charset="0"/>
                    <a:cs typeface="Times New Roman" pitchFamily="18" charset="0"/>
                  </a:rPr>
                  <a:t>Age groups (years</a:t>
                </a:r>
                <a:r>
                  <a:rPr lang="en-US" sz="1100" dirty="0"/>
                  <a:t>)</a:t>
                </a:r>
              </a:p>
            </c:rich>
          </c:tx>
          <c:overlay val="0"/>
        </c:title>
        <c:numFmt formatCode="General" sourceLinked="0"/>
        <c:majorTickMark val="out"/>
        <c:minorTickMark val="none"/>
        <c:tickLblPos val="nextTo"/>
        <c:crossAx val="48559616"/>
        <c:crosses val="autoZero"/>
        <c:auto val="1"/>
        <c:lblAlgn val="ctr"/>
        <c:lblOffset val="100"/>
        <c:noMultiLvlLbl val="0"/>
      </c:catAx>
      <c:valAx>
        <c:axId val="48559616"/>
        <c:scaling>
          <c:orientation val="minMax"/>
        </c:scaling>
        <c:delete val="0"/>
        <c:axPos val="l"/>
        <c:title>
          <c:tx>
            <c:rich>
              <a:bodyPr rot="-5400000" vert="horz"/>
              <a:lstStyle/>
              <a:p>
                <a:pPr>
                  <a:defRPr/>
                </a:pPr>
                <a:r>
                  <a:rPr lang="en-US" sz="1200" b="1" dirty="0">
                    <a:latin typeface="Times New Roman" pitchFamily="18" charset="0"/>
                    <a:cs typeface="Times New Roman" pitchFamily="18" charset="0"/>
                  </a:rPr>
                  <a:t>No.</a:t>
                </a:r>
                <a:r>
                  <a:rPr lang="en-US" sz="1200" b="1" baseline="0" dirty="0">
                    <a:latin typeface="Times New Roman" pitchFamily="18" charset="0"/>
                    <a:cs typeface="Times New Roman" pitchFamily="18" charset="0"/>
                  </a:rPr>
                  <a:t> of questionnaire</a:t>
                </a:r>
                <a:endParaRPr lang="en-US" sz="1200" b="1" dirty="0">
                  <a:latin typeface="Times New Roman" pitchFamily="18" charset="0"/>
                  <a:cs typeface="Times New Roman" pitchFamily="18" charset="0"/>
                </a:endParaRPr>
              </a:p>
            </c:rich>
          </c:tx>
          <c:layout>
            <c:manualLayout>
              <c:xMode val="edge"/>
              <c:yMode val="edge"/>
              <c:x val="1.9444444444444445E-2"/>
              <c:y val="0.1786825605132692"/>
            </c:manualLayout>
          </c:layout>
          <c:overlay val="0"/>
        </c:title>
        <c:numFmt formatCode="General" sourceLinked="1"/>
        <c:majorTickMark val="out"/>
        <c:minorTickMark val="none"/>
        <c:tickLblPos val="nextTo"/>
        <c:crossAx val="4851200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en-US" sz="1400" b="1" dirty="0">
                <a:latin typeface="Times New Roman" pitchFamily="18" charset="0"/>
                <a:cs typeface="Times New Roman" pitchFamily="18" charset="0"/>
              </a:rPr>
              <a:t>Respondents’ education</a:t>
            </a:r>
          </a:p>
        </c:rich>
      </c:tx>
      <c:layout>
        <c:manualLayout>
          <c:xMode val="edge"/>
          <c:yMode val="edge"/>
          <c:x val="0.64594444444445465"/>
          <c:y val="2.7777777777778394E-2"/>
        </c:manualLayout>
      </c:layout>
      <c:overlay val="1"/>
    </c:title>
    <c:autoTitleDeleted val="0"/>
    <c:plotArea>
      <c:layout>
        <c:manualLayout>
          <c:layoutTarget val="inner"/>
          <c:xMode val="edge"/>
          <c:yMode val="edge"/>
          <c:x val="7.9552764237803636E-2"/>
          <c:y val="0.11342588755352952"/>
          <c:w val="0.53333333333333333"/>
          <c:h val="0.88657407407407463"/>
        </c:manualLayout>
      </c:layout>
      <c:pieChart>
        <c:varyColors val="1"/>
        <c:ser>
          <c:idx val="0"/>
          <c:order val="0"/>
          <c:explosion val="45"/>
          <c:dLbls>
            <c:dLbl>
              <c:idx val="4"/>
              <c:layout>
                <c:manualLayout>
                  <c:x val="-1.312023497062867E-3"/>
                  <c:y val="1.169590643274853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F6B0-45AE-8A15-852485E04B24}"/>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Edu!$B$3:$B$7</c:f>
              <c:strCache>
                <c:ptCount val="5"/>
                <c:pt idx="0">
                  <c:v>Higher education</c:v>
                </c:pt>
                <c:pt idx="1">
                  <c:v>Matric</c:v>
                </c:pt>
                <c:pt idx="2">
                  <c:v>middle</c:v>
                </c:pt>
                <c:pt idx="3">
                  <c:v>Primary</c:v>
                </c:pt>
                <c:pt idx="4">
                  <c:v>Uneducated</c:v>
                </c:pt>
              </c:strCache>
            </c:strRef>
          </c:cat>
          <c:val>
            <c:numRef>
              <c:f>Edu!$C$3:$C$7</c:f>
              <c:numCache>
                <c:formatCode>General</c:formatCode>
                <c:ptCount val="5"/>
                <c:pt idx="0">
                  <c:v>332</c:v>
                </c:pt>
                <c:pt idx="1">
                  <c:v>584</c:v>
                </c:pt>
                <c:pt idx="2">
                  <c:v>448</c:v>
                </c:pt>
                <c:pt idx="3">
                  <c:v>309</c:v>
                </c:pt>
                <c:pt idx="4">
                  <c:v>187</c:v>
                </c:pt>
              </c:numCache>
            </c:numRef>
          </c:val>
          <c:extLst>
            <c:ext xmlns:c16="http://schemas.microsoft.com/office/drawing/2014/chart" uri="{C3380CC4-5D6E-409C-BE32-E72D297353CC}">
              <c16:uniqueId val="{00000001-F6B0-45AE-8A15-852485E04B24}"/>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071741032370933E-2"/>
          <c:y val="5.1400554097404488E-2"/>
          <c:w val="0.89397134733158579"/>
          <c:h val="0.64856448499493091"/>
        </c:manualLayout>
      </c:layout>
      <c:barChart>
        <c:barDir val="col"/>
        <c:grouping val="clustered"/>
        <c:varyColors val="0"/>
        <c:ser>
          <c:idx val="0"/>
          <c:order val="0"/>
          <c:tx>
            <c:v>Urban</c:v>
          </c:tx>
          <c:invertIfNegative val="0"/>
          <c:dLbls>
            <c:dLbl>
              <c:idx val="10"/>
              <c:layout>
                <c:manualLayout>
                  <c:x val="-5.7471264367816109E-3"/>
                  <c:y val="-1.21212121212121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FD-4D70-975F-B356AF7A508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Ownership!$B$2:$B$21</c:f>
              <c:strCache>
                <c:ptCount val="20"/>
                <c:pt idx="0">
                  <c:v>Pakistan</c:v>
                </c:pt>
                <c:pt idx="1">
                  <c:v>01 (Chile)</c:v>
                </c:pt>
                <c:pt idx="2">
                  <c:v>05 (Zimbabwe)</c:v>
                </c:pt>
                <c:pt idx="3">
                  <c:v>06 (Zimbabwe)</c:v>
                </c:pt>
                <c:pt idx="4">
                  <c:v>08 (Zambia)</c:v>
                </c:pt>
                <c:pt idx="5">
                  <c:v>09 (Chad)</c:v>
                </c:pt>
                <c:pt idx="6">
                  <c:v>10 (Philippines)</c:v>
                </c:pt>
                <c:pt idx="7">
                  <c:v>12 (Mexico)</c:v>
                </c:pt>
                <c:pt idx="8">
                  <c:v>13 (Mexico)</c:v>
                </c:pt>
                <c:pt idx="9">
                  <c:v>17 (Kenya)</c:v>
                </c:pt>
                <c:pt idx="10">
                  <c:v>18 (Tanzania) </c:v>
                </c:pt>
                <c:pt idx="11">
                  <c:v>19 (Thailand)</c:v>
                </c:pt>
                <c:pt idx="12">
                  <c:v>20 (Sri Lanka)</c:v>
                </c:pt>
                <c:pt idx="13">
                  <c:v>21 (Mexico)</c:v>
                </c:pt>
                <c:pt idx="14">
                  <c:v>22 (Sri Lanka)</c:v>
                </c:pt>
                <c:pt idx="15">
                  <c:v>23 (Madagascar)</c:v>
                </c:pt>
                <c:pt idx="16">
                  <c:v>25 (Philippines)</c:v>
                </c:pt>
                <c:pt idx="17">
                  <c:v>26 (India)</c:v>
                </c:pt>
                <c:pt idx="18">
                  <c:v>27 (India)</c:v>
                </c:pt>
                <c:pt idx="19">
                  <c:v>28 (Bolivia)</c:v>
                </c:pt>
              </c:strCache>
            </c:strRef>
          </c:cat>
          <c:val>
            <c:numRef>
              <c:f>Ownership!$C$2:$C$21</c:f>
              <c:numCache>
                <c:formatCode>General</c:formatCode>
                <c:ptCount val="20"/>
                <c:pt idx="0">
                  <c:v>8.8000000000000007</c:v>
                </c:pt>
                <c:pt idx="1">
                  <c:v>53.1</c:v>
                </c:pt>
                <c:pt idx="2">
                  <c:v>16</c:v>
                </c:pt>
                <c:pt idx="4">
                  <c:v>11</c:v>
                </c:pt>
                <c:pt idx="5">
                  <c:v>98</c:v>
                </c:pt>
                <c:pt idx="8">
                  <c:v>54</c:v>
                </c:pt>
                <c:pt idx="9">
                  <c:v>53</c:v>
                </c:pt>
                <c:pt idx="10">
                  <c:v>9.65</c:v>
                </c:pt>
                <c:pt idx="11">
                  <c:v>73.7</c:v>
                </c:pt>
                <c:pt idx="13">
                  <c:v>72.8</c:v>
                </c:pt>
                <c:pt idx="14">
                  <c:v>85.5</c:v>
                </c:pt>
                <c:pt idx="15">
                  <c:v>88.9</c:v>
                </c:pt>
                <c:pt idx="17">
                  <c:v>12.3</c:v>
                </c:pt>
                <c:pt idx="18">
                  <c:v>16.2</c:v>
                </c:pt>
                <c:pt idx="19">
                  <c:v>77.2</c:v>
                </c:pt>
              </c:numCache>
            </c:numRef>
          </c:val>
          <c:extLst>
            <c:ext xmlns:c16="http://schemas.microsoft.com/office/drawing/2014/chart" uri="{C3380CC4-5D6E-409C-BE32-E72D297353CC}">
              <c16:uniqueId val="{00000001-55FD-4D70-975F-B356AF7A5081}"/>
            </c:ext>
          </c:extLst>
        </c:ser>
        <c:ser>
          <c:idx val="1"/>
          <c:order val="1"/>
          <c:tx>
            <c:v>Rural</c:v>
          </c:tx>
          <c:invertIfNegative val="0"/>
          <c:dLbls>
            <c:dLbl>
              <c:idx val="13"/>
              <c:layout>
                <c:manualLayout>
                  <c:x val="1.0057471264367826E-2"/>
                  <c:y val="4.84848484848484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FD-4D70-975F-B356AF7A508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Ownership!$B$2:$B$21</c:f>
              <c:strCache>
                <c:ptCount val="20"/>
                <c:pt idx="0">
                  <c:v>Pakistan</c:v>
                </c:pt>
                <c:pt idx="1">
                  <c:v>01 (Chile)</c:v>
                </c:pt>
                <c:pt idx="2">
                  <c:v>05 (Zimbabwe)</c:v>
                </c:pt>
                <c:pt idx="3">
                  <c:v>06 (Zimbabwe)</c:v>
                </c:pt>
                <c:pt idx="4">
                  <c:v>08 (Zambia)</c:v>
                </c:pt>
                <c:pt idx="5">
                  <c:v>09 (Chad)</c:v>
                </c:pt>
                <c:pt idx="6">
                  <c:v>10 (Philippines)</c:v>
                </c:pt>
                <c:pt idx="7">
                  <c:v>12 (Mexico)</c:v>
                </c:pt>
                <c:pt idx="8">
                  <c:v>13 (Mexico)</c:v>
                </c:pt>
                <c:pt idx="9">
                  <c:v>17 (Kenya)</c:v>
                </c:pt>
                <c:pt idx="10">
                  <c:v>18 (Tanzania) </c:v>
                </c:pt>
                <c:pt idx="11">
                  <c:v>19 (Thailand)</c:v>
                </c:pt>
                <c:pt idx="12">
                  <c:v>20 (Sri Lanka)</c:v>
                </c:pt>
                <c:pt idx="13">
                  <c:v>21 (Mexico)</c:v>
                </c:pt>
                <c:pt idx="14">
                  <c:v>22 (Sri Lanka)</c:v>
                </c:pt>
                <c:pt idx="15">
                  <c:v>23 (Madagascar)</c:v>
                </c:pt>
                <c:pt idx="16">
                  <c:v>25 (Philippines)</c:v>
                </c:pt>
                <c:pt idx="17">
                  <c:v>26 (India)</c:v>
                </c:pt>
                <c:pt idx="18">
                  <c:v>27 (India)</c:v>
                </c:pt>
                <c:pt idx="19">
                  <c:v>28 (Bolivia)</c:v>
                </c:pt>
              </c:strCache>
            </c:strRef>
          </c:cat>
          <c:val>
            <c:numRef>
              <c:f>Ownership!$D$2:$D$21</c:f>
              <c:numCache>
                <c:formatCode>General</c:formatCode>
                <c:ptCount val="20"/>
                <c:pt idx="0">
                  <c:v>42.18</c:v>
                </c:pt>
                <c:pt idx="1">
                  <c:v>89</c:v>
                </c:pt>
                <c:pt idx="2">
                  <c:v>54</c:v>
                </c:pt>
                <c:pt idx="3">
                  <c:v>62</c:v>
                </c:pt>
                <c:pt idx="4">
                  <c:v>42</c:v>
                </c:pt>
                <c:pt idx="6">
                  <c:v>39.800000000000004</c:v>
                </c:pt>
                <c:pt idx="7">
                  <c:v>74.099999999999994</c:v>
                </c:pt>
                <c:pt idx="9">
                  <c:v>67</c:v>
                </c:pt>
                <c:pt idx="10">
                  <c:v>22.65000000000002</c:v>
                </c:pt>
                <c:pt idx="12">
                  <c:v>57</c:v>
                </c:pt>
                <c:pt idx="13">
                  <c:v>66.7</c:v>
                </c:pt>
                <c:pt idx="16">
                  <c:v>69</c:v>
                </c:pt>
              </c:numCache>
            </c:numRef>
          </c:val>
          <c:extLst>
            <c:ext xmlns:c16="http://schemas.microsoft.com/office/drawing/2014/chart" uri="{C3380CC4-5D6E-409C-BE32-E72D297353CC}">
              <c16:uniqueId val="{00000003-55FD-4D70-975F-B356AF7A5081}"/>
            </c:ext>
          </c:extLst>
        </c:ser>
        <c:dLbls>
          <c:showLegendKey val="0"/>
          <c:showVal val="0"/>
          <c:showCatName val="0"/>
          <c:showSerName val="0"/>
          <c:showPercent val="0"/>
          <c:showBubbleSize val="0"/>
        </c:dLbls>
        <c:gapWidth val="150"/>
        <c:axId val="61646720"/>
        <c:axId val="61915520"/>
      </c:barChart>
      <c:catAx>
        <c:axId val="61646720"/>
        <c:scaling>
          <c:orientation val="minMax"/>
        </c:scaling>
        <c:delete val="0"/>
        <c:axPos val="b"/>
        <c:numFmt formatCode="General" sourceLinked="0"/>
        <c:majorTickMark val="out"/>
        <c:minorTickMark val="none"/>
        <c:tickLblPos val="nextTo"/>
        <c:crossAx val="61915520"/>
        <c:crosses val="autoZero"/>
        <c:auto val="1"/>
        <c:lblAlgn val="ctr"/>
        <c:lblOffset val="100"/>
        <c:noMultiLvlLbl val="0"/>
      </c:catAx>
      <c:valAx>
        <c:axId val="61915520"/>
        <c:scaling>
          <c:orientation val="minMax"/>
        </c:scaling>
        <c:delete val="0"/>
        <c:axPos val="l"/>
        <c:numFmt formatCode="General" sourceLinked="1"/>
        <c:majorTickMark val="out"/>
        <c:minorTickMark val="none"/>
        <c:tickLblPos val="nextTo"/>
        <c:crossAx val="61646720"/>
        <c:crosses val="autoZero"/>
        <c:crossBetween val="between"/>
      </c:valAx>
    </c:plotArea>
    <c:legend>
      <c:legendPos val="r"/>
      <c:layout>
        <c:manualLayout>
          <c:xMode val="edge"/>
          <c:yMode val="edge"/>
          <c:x val="0.86337642169728779"/>
          <c:y val="7.8319845435987162E-2"/>
          <c:w val="8.4133179473255493E-2"/>
          <c:h val="0.11683914510686164"/>
        </c:manualLayout>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227022904188265E-2"/>
          <c:y val="4.6698329375494695E-2"/>
          <c:w val="0.89599317876721296"/>
          <c:h val="0.64056472779612228"/>
        </c:manualLayout>
      </c:layout>
      <c:barChart>
        <c:barDir val="col"/>
        <c:grouping val="clustered"/>
        <c:varyColors val="0"/>
        <c:ser>
          <c:idx val="0"/>
          <c:order val="0"/>
          <c:tx>
            <c:strRef>
              <c:f>Presentation!$C$1</c:f>
              <c:strCache>
                <c:ptCount val="1"/>
                <c:pt idx="0">
                  <c:v>Urban</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Presentation!$B$2:$B$26</c:f>
              <c:strCache>
                <c:ptCount val="25"/>
                <c:pt idx="0">
                  <c:v>Pakistan</c:v>
                </c:pt>
                <c:pt idx="1">
                  <c:v>01 (Chile)</c:v>
                </c:pt>
                <c:pt idx="2">
                  <c:v>03 (Philippines)</c:v>
                </c:pt>
                <c:pt idx="3">
                  <c:v>04 (Ecuador)</c:v>
                </c:pt>
                <c:pt idx="4">
                  <c:v>05 (Zimbabwe) </c:v>
                </c:pt>
                <c:pt idx="5">
                  <c:v>06 (Zimbabwe)</c:v>
                </c:pt>
                <c:pt idx="6">
                  <c:v>07 (Tanzania)</c:v>
                </c:pt>
                <c:pt idx="7">
                  <c:v>08 (Zambia)</c:v>
                </c:pt>
                <c:pt idx="8">
                  <c:v>10 (Philippines)</c:v>
                </c:pt>
                <c:pt idx="9">
                  <c:v>11 (Nigeria)</c:v>
                </c:pt>
                <c:pt idx="10">
                  <c:v>12 (Mexico)</c:v>
                </c:pt>
                <c:pt idx="11">
                  <c:v>13 (Mexico)</c:v>
                </c:pt>
                <c:pt idx="12">
                  <c:v>15 (Tanzania)</c:v>
                </c:pt>
                <c:pt idx="13">
                  <c:v>17 (Kenya)</c:v>
                </c:pt>
                <c:pt idx="14">
                  <c:v>18 (Tanzania)</c:v>
                </c:pt>
                <c:pt idx="15">
                  <c:v>19 (Thailand)</c:v>
                </c:pt>
                <c:pt idx="16">
                  <c:v>20 (Sri Lanka)</c:v>
                </c:pt>
                <c:pt idx="17">
                  <c:v>21 (Mexico)</c:v>
                </c:pt>
                <c:pt idx="18">
                  <c:v>22 (Sri Lanka)</c:v>
                </c:pt>
                <c:pt idx="19">
                  <c:v>23 (Madagascar)</c:v>
                </c:pt>
                <c:pt idx="20">
                  <c:v>24 (South Africa)</c:v>
                </c:pt>
                <c:pt idx="21">
                  <c:v>25 (Philippines)</c:v>
                </c:pt>
                <c:pt idx="22">
                  <c:v>26 (India)</c:v>
                </c:pt>
                <c:pt idx="23">
                  <c:v>27 (India)</c:v>
                </c:pt>
                <c:pt idx="24">
                  <c:v>28 (Bolivia)</c:v>
                </c:pt>
              </c:strCache>
            </c:strRef>
          </c:cat>
          <c:val>
            <c:numRef>
              <c:f>Presentation!$C$2:$C$26</c:f>
              <c:numCache>
                <c:formatCode>General</c:formatCode>
                <c:ptCount val="25"/>
                <c:pt idx="0">
                  <c:v>59</c:v>
                </c:pt>
                <c:pt idx="1">
                  <c:v>5.2</c:v>
                </c:pt>
                <c:pt idx="2">
                  <c:v>1.1000000000000001</c:v>
                </c:pt>
                <c:pt idx="3">
                  <c:v>7.2</c:v>
                </c:pt>
                <c:pt idx="4">
                  <c:v>16</c:v>
                </c:pt>
                <c:pt idx="7">
                  <c:v>45</c:v>
                </c:pt>
                <c:pt idx="9">
                  <c:v>25</c:v>
                </c:pt>
                <c:pt idx="11">
                  <c:v>4.3</c:v>
                </c:pt>
                <c:pt idx="13">
                  <c:v>6.7</c:v>
                </c:pt>
                <c:pt idx="14">
                  <c:v>148.80000000000001</c:v>
                </c:pt>
                <c:pt idx="15">
                  <c:v>4.5999999999999996</c:v>
                </c:pt>
                <c:pt idx="17">
                  <c:v>3.4</c:v>
                </c:pt>
                <c:pt idx="18">
                  <c:v>5</c:v>
                </c:pt>
                <c:pt idx="19">
                  <c:v>4.5</c:v>
                </c:pt>
                <c:pt idx="22">
                  <c:v>12</c:v>
                </c:pt>
                <c:pt idx="23">
                  <c:v>35</c:v>
                </c:pt>
                <c:pt idx="24">
                  <c:v>4.5999999999999996</c:v>
                </c:pt>
              </c:numCache>
            </c:numRef>
          </c:val>
          <c:extLst>
            <c:ext xmlns:c16="http://schemas.microsoft.com/office/drawing/2014/chart" uri="{C3380CC4-5D6E-409C-BE32-E72D297353CC}">
              <c16:uniqueId val="{00000000-7CFF-46C7-AC94-13F9C786D8D6}"/>
            </c:ext>
          </c:extLst>
        </c:ser>
        <c:ser>
          <c:idx val="1"/>
          <c:order val="1"/>
          <c:tx>
            <c:strRef>
              <c:f>Presentation!$D$1</c:f>
              <c:strCache>
                <c:ptCount val="1"/>
                <c:pt idx="0">
                  <c:v>Rural</c:v>
                </c:pt>
              </c:strCache>
            </c:strRef>
          </c:tx>
          <c:invertIfNegative val="0"/>
          <c:dLbls>
            <c:dLbl>
              <c:idx val="2"/>
              <c:layout>
                <c:manualLayout>
                  <c:x val="1.139601139601141E-2"/>
                  <c:y val="-1.058201058201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CFF-46C7-AC94-13F9C786D8D6}"/>
                </c:ext>
              </c:extLst>
            </c:dLbl>
            <c:dLbl>
              <c:idx val="5"/>
              <c:layout>
                <c:manualLayout>
                  <c:x val="1.1483252434841332E-2"/>
                  <c:y val="4.20609884332285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CFF-46C7-AC94-13F9C786D8D6}"/>
                </c:ext>
              </c:extLst>
            </c:dLbl>
            <c:dLbl>
              <c:idx val="9"/>
              <c:layout>
                <c:manualLayout>
                  <c:x val="7.6554011573269866E-3"/>
                  <c:y val="3.9564787339268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CFF-46C7-AC94-13F9C786D8D6}"/>
                </c:ext>
              </c:extLst>
            </c:dLbl>
            <c:dLbl>
              <c:idx val="12"/>
              <c:layout>
                <c:manualLayout>
                  <c:x val="-2.3159925522130251E-3"/>
                  <c:y val="3.95638045244344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CFF-46C7-AC94-13F9C786D8D6}"/>
                </c:ext>
              </c:extLst>
            </c:dLbl>
            <c:dLbl>
              <c:idx val="17"/>
              <c:layout>
                <c:manualLayout>
                  <c:x val="5.6980056980056983E-3"/>
                  <c:y val="1.32275132275132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CFF-46C7-AC94-13F9C786D8D6}"/>
                </c:ext>
              </c:extLst>
            </c:dLbl>
            <c:dLbl>
              <c:idx val="23"/>
              <c:layout>
                <c:manualLayout>
                  <c:x val="7.1225071225070177E-3"/>
                  <c:y val="1.32275132275132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CFF-46C7-AC94-13F9C786D8D6}"/>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Presentation!$B$2:$B$26</c:f>
              <c:strCache>
                <c:ptCount val="25"/>
                <c:pt idx="0">
                  <c:v>Pakistan</c:v>
                </c:pt>
                <c:pt idx="1">
                  <c:v>01 (Chile)</c:v>
                </c:pt>
                <c:pt idx="2">
                  <c:v>03 (Philippines)</c:v>
                </c:pt>
                <c:pt idx="3">
                  <c:v>04 (Ecuador)</c:v>
                </c:pt>
                <c:pt idx="4">
                  <c:v>05 (Zimbabwe) </c:v>
                </c:pt>
                <c:pt idx="5">
                  <c:v>06 (Zimbabwe)</c:v>
                </c:pt>
                <c:pt idx="6">
                  <c:v>07 (Tanzania)</c:v>
                </c:pt>
                <c:pt idx="7">
                  <c:v>08 (Zambia)</c:v>
                </c:pt>
                <c:pt idx="8">
                  <c:v>10 (Philippines)</c:v>
                </c:pt>
                <c:pt idx="9">
                  <c:v>11 (Nigeria)</c:v>
                </c:pt>
                <c:pt idx="10">
                  <c:v>12 (Mexico)</c:v>
                </c:pt>
                <c:pt idx="11">
                  <c:v>13 (Mexico)</c:v>
                </c:pt>
                <c:pt idx="12">
                  <c:v>15 (Tanzania)</c:v>
                </c:pt>
                <c:pt idx="13">
                  <c:v>17 (Kenya)</c:v>
                </c:pt>
                <c:pt idx="14">
                  <c:v>18 (Tanzania)</c:v>
                </c:pt>
                <c:pt idx="15">
                  <c:v>19 (Thailand)</c:v>
                </c:pt>
                <c:pt idx="16">
                  <c:v>20 (Sri Lanka)</c:v>
                </c:pt>
                <c:pt idx="17">
                  <c:v>21 (Mexico)</c:v>
                </c:pt>
                <c:pt idx="18">
                  <c:v>22 (Sri Lanka)</c:v>
                </c:pt>
                <c:pt idx="19">
                  <c:v>23 (Madagascar)</c:v>
                </c:pt>
                <c:pt idx="20">
                  <c:v>24 (South Africa)</c:v>
                </c:pt>
                <c:pt idx="21">
                  <c:v>25 (Philippines)</c:v>
                </c:pt>
                <c:pt idx="22">
                  <c:v>26 (India)</c:v>
                </c:pt>
                <c:pt idx="23">
                  <c:v>27 (India)</c:v>
                </c:pt>
                <c:pt idx="24">
                  <c:v>28 (Bolivia)</c:v>
                </c:pt>
              </c:strCache>
            </c:strRef>
          </c:cat>
          <c:val>
            <c:numRef>
              <c:f>Presentation!$D$2:$D$26</c:f>
              <c:numCache>
                <c:formatCode>General</c:formatCode>
                <c:ptCount val="25"/>
                <c:pt idx="0">
                  <c:v>12.5</c:v>
                </c:pt>
                <c:pt idx="1">
                  <c:v>1.7</c:v>
                </c:pt>
                <c:pt idx="2">
                  <c:v>1.2</c:v>
                </c:pt>
                <c:pt idx="4">
                  <c:v>4.5</c:v>
                </c:pt>
                <c:pt idx="5">
                  <c:v>4.7</c:v>
                </c:pt>
                <c:pt idx="6">
                  <c:v>6.3</c:v>
                </c:pt>
                <c:pt idx="7">
                  <c:v>6.7</c:v>
                </c:pt>
                <c:pt idx="8">
                  <c:v>6.9</c:v>
                </c:pt>
                <c:pt idx="10">
                  <c:v>3.4</c:v>
                </c:pt>
                <c:pt idx="12">
                  <c:v>7.45</c:v>
                </c:pt>
                <c:pt idx="13">
                  <c:v>9.9</c:v>
                </c:pt>
                <c:pt idx="14">
                  <c:v>11.4</c:v>
                </c:pt>
                <c:pt idx="16">
                  <c:v>4.5999999999999996</c:v>
                </c:pt>
                <c:pt idx="17">
                  <c:v>3.15</c:v>
                </c:pt>
                <c:pt idx="20">
                  <c:v>11</c:v>
                </c:pt>
                <c:pt idx="21">
                  <c:v>3.8</c:v>
                </c:pt>
                <c:pt idx="23">
                  <c:v>37</c:v>
                </c:pt>
              </c:numCache>
            </c:numRef>
          </c:val>
          <c:extLst>
            <c:ext xmlns:c16="http://schemas.microsoft.com/office/drawing/2014/chart" uri="{C3380CC4-5D6E-409C-BE32-E72D297353CC}">
              <c16:uniqueId val="{00000007-7CFF-46C7-AC94-13F9C786D8D6}"/>
            </c:ext>
          </c:extLst>
        </c:ser>
        <c:dLbls>
          <c:showLegendKey val="0"/>
          <c:showVal val="0"/>
          <c:showCatName val="0"/>
          <c:showSerName val="0"/>
          <c:showPercent val="0"/>
          <c:showBubbleSize val="0"/>
        </c:dLbls>
        <c:gapWidth val="150"/>
        <c:axId val="66540288"/>
        <c:axId val="66542208"/>
      </c:barChart>
      <c:catAx>
        <c:axId val="66540288"/>
        <c:scaling>
          <c:orientation val="minMax"/>
        </c:scaling>
        <c:delete val="0"/>
        <c:axPos val="b"/>
        <c:numFmt formatCode="General" sourceLinked="0"/>
        <c:majorTickMark val="out"/>
        <c:minorTickMark val="none"/>
        <c:tickLblPos val="nextTo"/>
        <c:txPr>
          <a:bodyPr/>
          <a:lstStyle/>
          <a:p>
            <a:pPr>
              <a:defRPr sz="1100">
                <a:latin typeface="Times New Roman" pitchFamily="18" charset="0"/>
                <a:cs typeface="Times New Roman" pitchFamily="18" charset="0"/>
              </a:defRPr>
            </a:pPr>
            <a:endParaRPr lang="en-US"/>
          </a:p>
        </c:txPr>
        <c:crossAx val="66542208"/>
        <c:crosses val="autoZero"/>
        <c:auto val="1"/>
        <c:lblAlgn val="ctr"/>
        <c:lblOffset val="100"/>
        <c:noMultiLvlLbl val="0"/>
      </c:catAx>
      <c:valAx>
        <c:axId val="66542208"/>
        <c:scaling>
          <c:logBase val="10"/>
          <c:orientation val="minMax"/>
          <c:max val="1000"/>
        </c:scaling>
        <c:delete val="0"/>
        <c:axPos val="l"/>
        <c:title>
          <c:tx>
            <c:rich>
              <a:bodyPr rot="-5400000" vert="horz"/>
              <a:lstStyle/>
              <a:p>
                <a:pPr>
                  <a:defRPr/>
                </a:pPr>
                <a:r>
                  <a:rPr lang="en-US"/>
                  <a:t>Dog to human</a:t>
                </a:r>
                <a:r>
                  <a:rPr lang="en-US" baseline="0"/>
                  <a:t> ratio (1=n)</a:t>
                </a:r>
                <a:endParaRPr lang="en-US"/>
              </a:p>
            </c:rich>
          </c:tx>
          <c:overlay val="0"/>
        </c:title>
        <c:numFmt formatCode="General" sourceLinked="1"/>
        <c:majorTickMark val="out"/>
        <c:minorTickMark val="none"/>
        <c:tickLblPos val="nextTo"/>
        <c:crossAx val="66540288"/>
        <c:crosses val="autoZero"/>
        <c:crossBetween val="between"/>
      </c:valAx>
    </c:plotArea>
    <c:legend>
      <c:legendPos val="r"/>
      <c:layout>
        <c:manualLayout>
          <c:xMode val="edge"/>
          <c:yMode val="edge"/>
          <c:x val="0.86324146981627303"/>
          <c:y val="0.17244344456942931"/>
          <c:w val="7.0410823151281901E-2"/>
          <c:h val="0.10978898471024456"/>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Number of dogs</a:t>
            </a:r>
            <a:r>
              <a:rPr lang="en-US" baseline="0">
                <a:latin typeface="Times New Roman" pitchFamily="18" charset="0"/>
                <a:cs typeface="Times New Roman" pitchFamily="18" charset="0"/>
              </a:rPr>
              <a:t> per household</a:t>
            </a:r>
            <a:endParaRPr lang="en-US">
              <a:latin typeface="Times New Roman" pitchFamily="18" charset="0"/>
              <a:cs typeface="Times New Roman" pitchFamily="18" charset="0"/>
            </a:endParaRPr>
          </a:p>
        </c:rich>
      </c:tx>
      <c:layout>
        <c:manualLayout>
          <c:xMode val="edge"/>
          <c:yMode val="edge"/>
          <c:x val="0.11418238993710692"/>
          <c:y val="3.125E-2"/>
        </c:manualLayout>
      </c:layout>
      <c:overlay val="1"/>
    </c:title>
    <c:autoTitleDeleted val="0"/>
    <c:plotArea>
      <c:layout>
        <c:manualLayout>
          <c:layoutTarget val="inner"/>
          <c:xMode val="edge"/>
          <c:yMode val="edge"/>
          <c:x val="8.6071741032370933E-2"/>
          <c:y val="0.18911130249343838"/>
          <c:w val="0.88337270341207352"/>
          <c:h val="0.6717130085301839"/>
        </c:manualLayout>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'Number of dogs per household'!$A$2:$A$6</c:f>
              <c:strCache>
                <c:ptCount val="5"/>
                <c:pt idx="0">
                  <c:v>1</c:v>
                </c:pt>
                <c:pt idx="1">
                  <c:v>2</c:v>
                </c:pt>
                <c:pt idx="2">
                  <c:v>3</c:v>
                </c:pt>
                <c:pt idx="3">
                  <c:v>4</c:v>
                </c:pt>
                <c:pt idx="4">
                  <c:v>5-6</c:v>
                </c:pt>
              </c:strCache>
            </c:strRef>
          </c:cat>
          <c:val>
            <c:numRef>
              <c:f>'Number of dogs per household'!$B$2:$B$6</c:f>
              <c:numCache>
                <c:formatCode>General</c:formatCode>
                <c:ptCount val="5"/>
                <c:pt idx="0">
                  <c:v>542</c:v>
                </c:pt>
                <c:pt idx="1">
                  <c:v>125</c:v>
                </c:pt>
                <c:pt idx="2">
                  <c:v>15</c:v>
                </c:pt>
                <c:pt idx="3">
                  <c:v>11</c:v>
                </c:pt>
                <c:pt idx="4">
                  <c:v>16</c:v>
                </c:pt>
              </c:numCache>
            </c:numRef>
          </c:val>
          <c:extLst>
            <c:ext xmlns:c16="http://schemas.microsoft.com/office/drawing/2014/chart" uri="{C3380CC4-5D6E-409C-BE32-E72D297353CC}">
              <c16:uniqueId val="{00000000-AFDF-485A-A8E3-D1F1B237F908}"/>
            </c:ext>
          </c:extLst>
        </c:ser>
        <c:dLbls>
          <c:showLegendKey val="0"/>
          <c:showVal val="1"/>
          <c:showCatName val="0"/>
          <c:showSerName val="0"/>
          <c:showPercent val="0"/>
          <c:showBubbleSize val="0"/>
        </c:dLbls>
        <c:gapWidth val="150"/>
        <c:axId val="84176896"/>
        <c:axId val="84178816"/>
      </c:barChart>
      <c:catAx>
        <c:axId val="84176896"/>
        <c:scaling>
          <c:orientation val="minMax"/>
        </c:scaling>
        <c:delete val="0"/>
        <c:axPos val="b"/>
        <c:numFmt formatCode="General" sourceLinked="0"/>
        <c:majorTickMark val="out"/>
        <c:minorTickMark val="none"/>
        <c:tickLblPos val="nextTo"/>
        <c:crossAx val="84178816"/>
        <c:crosses val="autoZero"/>
        <c:auto val="1"/>
        <c:lblAlgn val="ctr"/>
        <c:lblOffset val="100"/>
        <c:noMultiLvlLbl val="0"/>
      </c:catAx>
      <c:valAx>
        <c:axId val="84178816"/>
        <c:scaling>
          <c:orientation val="minMax"/>
        </c:scaling>
        <c:delete val="0"/>
        <c:axPos val="l"/>
        <c:numFmt formatCode="General" sourceLinked="1"/>
        <c:majorTickMark val="out"/>
        <c:minorTickMark val="none"/>
        <c:tickLblPos val="nextTo"/>
        <c:crossAx val="8417689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a:latin typeface="Times New Roman" pitchFamily="18" charset="0"/>
                <a:cs typeface="Times New Roman" pitchFamily="18" charset="0"/>
              </a:rPr>
              <a:t>Age of dog at adoptation</a:t>
            </a:r>
          </a:p>
        </c:rich>
      </c:tx>
      <c:layout>
        <c:manualLayout>
          <c:xMode val="edge"/>
          <c:yMode val="edge"/>
          <c:x val="0.36804155730533683"/>
          <c:y val="9.25925925925929E-3"/>
        </c:manualLayout>
      </c:layout>
      <c:overlay val="1"/>
    </c:title>
    <c:autoTitleDeleted val="0"/>
    <c:plotArea>
      <c:layout>
        <c:manualLayout>
          <c:layoutTarget val="inner"/>
          <c:xMode val="edge"/>
          <c:yMode val="edge"/>
          <c:x val="8.6071741032370933E-2"/>
          <c:y val="0.18803395669291345"/>
          <c:w val="0.89290431877833454"/>
          <c:h val="0.68148868110236183"/>
        </c:manualLayout>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'Age at adoptation'!$N$2:$N$6</c:f>
              <c:strCache>
                <c:ptCount val="5"/>
                <c:pt idx="0">
                  <c:v>At birth</c:v>
                </c:pt>
                <c:pt idx="1">
                  <c:v>1-3 months </c:v>
                </c:pt>
                <c:pt idx="2">
                  <c:v>4-6 months</c:v>
                </c:pt>
                <c:pt idx="3">
                  <c:v>7-12 months</c:v>
                </c:pt>
                <c:pt idx="4">
                  <c:v>13-25 months </c:v>
                </c:pt>
              </c:strCache>
            </c:strRef>
          </c:cat>
          <c:val>
            <c:numRef>
              <c:f>'Age at adoptation'!$O$2:$O$6</c:f>
              <c:numCache>
                <c:formatCode>General</c:formatCode>
                <c:ptCount val="5"/>
                <c:pt idx="0">
                  <c:v>19</c:v>
                </c:pt>
                <c:pt idx="1">
                  <c:v>461</c:v>
                </c:pt>
                <c:pt idx="2">
                  <c:v>91</c:v>
                </c:pt>
                <c:pt idx="3">
                  <c:v>129</c:v>
                </c:pt>
                <c:pt idx="4">
                  <c:v>54</c:v>
                </c:pt>
              </c:numCache>
            </c:numRef>
          </c:val>
          <c:extLst>
            <c:ext xmlns:c16="http://schemas.microsoft.com/office/drawing/2014/chart" uri="{C3380CC4-5D6E-409C-BE32-E72D297353CC}">
              <c16:uniqueId val="{00000000-9A13-444D-8EEB-D39585A0562B}"/>
            </c:ext>
          </c:extLst>
        </c:ser>
        <c:dLbls>
          <c:showLegendKey val="0"/>
          <c:showVal val="1"/>
          <c:showCatName val="0"/>
          <c:showSerName val="0"/>
          <c:showPercent val="0"/>
          <c:showBubbleSize val="0"/>
        </c:dLbls>
        <c:gapWidth val="150"/>
        <c:axId val="84203776"/>
        <c:axId val="88548480"/>
      </c:barChart>
      <c:catAx>
        <c:axId val="84203776"/>
        <c:scaling>
          <c:orientation val="minMax"/>
        </c:scaling>
        <c:delete val="0"/>
        <c:axPos val="b"/>
        <c:numFmt formatCode="General" sourceLinked="0"/>
        <c:majorTickMark val="out"/>
        <c:minorTickMark val="none"/>
        <c:tickLblPos val="nextTo"/>
        <c:crossAx val="88548480"/>
        <c:crosses val="autoZero"/>
        <c:auto val="1"/>
        <c:lblAlgn val="ctr"/>
        <c:lblOffset val="100"/>
        <c:noMultiLvlLbl val="0"/>
      </c:catAx>
      <c:valAx>
        <c:axId val="88548480"/>
        <c:scaling>
          <c:orientation val="minMax"/>
        </c:scaling>
        <c:delete val="0"/>
        <c:axPos val="l"/>
        <c:numFmt formatCode="General" sourceLinked="1"/>
        <c:majorTickMark val="out"/>
        <c:minorTickMark val="none"/>
        <c:tickLblPos val="nextTo"/>
        <c:crossAx val="8420377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dirty="0">
                <a:latin typeface="Times New Roman" pitchFamily="18" charset="0"/>
                <a:cs typeface="Times New Roman" pitchFamily="18" charset="0"/>
              </a:rPr>
              <a:t>Reason</a:t>
            </a:r>
            <a:r>
              <a:rPr lang="en-US" baseline="0" dirty="0">
                <a:latin typeface="Times New Roman" pitchFamily="18" charset="0"/>
                <a:cs typeface="Times New Roman" pitchFamily="18" charset="0"/>
              </a:rPr>
              <a:t> for hand wash after handling dogs</a:t>
            </a:r>
            <a:endParaRPr lang="en-US" dirty="0">
              <a:latin typeface="Times New Roman" pitchFamily="18" charset="0"/>
              <a:cs typeface="Times New Roman" pitchFamily="18" charset="0"/>
            </a:endParaRPr>
          </a:p>
        </c:rich>
      </c:tx>
      <c:layout>
        <c:manualLayout>
          <c:xMode val="edge"/>
          <c:yMode val="edge"/>
          <c:x val="0.14008131796025497"/>
          <c:y val="1.9654088050314468E-2"/>
        </c:manualLayout>
      </c:layout>
      <c:overlay val="0"/>
    </c:title>
    <c:autoTitleDeleted val="0"/>
    <c:plotArea>
      <c:layout>
        <c:manualLayout>
          <c:layoutTarget val="inner"/>
          <c:xMode val="edge"/>
          <c:yMode val="edge"/>
          <c:x val="5.2227924634420719E-2"/>
          <c:y val="0.15097929975734173"/>
          <c:w val="0.83925173415823029"/>
          <c:h val="0.8490207002426583"/>
        </c:manualLayout>
      </c:layout>
      <c:pieChart>
        <c:varyColors val="1"/>
        <c:ser>
          <c:idx val="0"/>
          <c:order val="0"/>
          <c:explosion val="25"/>
          <c:dLbls>
            <c:dLbl>
              <c:idx val="0"/>
              <c:layout>
                <c:manualLayout>
                  <c:x val="-0.14108033370828646"/>
                  <c:y val="0.16206333878076568"/>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03CB-42AB-854D-D3A0EEF83EFB}"/>
                </c:ext>
              </c:extLst>
            </c:dLbl>
            <c:dLbl>
              <c:idx val="1"/>
              <c:layout>
                <c:manualLayout>
                  <c:x val="-0.11725206224221973"/>
                  <c:y val="2.3795622245332534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3CB-42AB-854D-D3A0EEF83EFB}"/>
                </c:ext>
              </c:extLst>
            </c:dLbl>
            <c:dLbl>
              <c:idx val="2"/>
              <c:layout>
                <c:manualLayout>
                  <c:x val="0.23086426696662921"/>
                  <c:y val="-0.1845005695042837"/>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03CB-42AB-854D-D3A0EEF83EFB}"/>
                </c:ext>
              </c:extLst>
            </c:dLbl>
            <c:spPr>
              <a:noFill/>
              <a:ln>
                <a:noFill/>
              </a:ln>
              <a:effectLst/>
            </c:spPr>
            <c:dLblPos val="inEnd"/>
            <c:showLegendKey val="0"/>
            <c:showVal val="1"/>
            <c:showCatName val="1"/>
            <c:showSerName val="0"/>
            <c:showPercent val="1"/>
            <c:showBubbleSize val="0"/>
            <c:showLeaderLines val="1"/>
            <c:extLst>
              <c:ext xmlns:c15="http://schemas.microsoft.com/office/drawing/2012/chart" uri="{CE6537A1-D6FC-4f65-9D91-7224C49458BB}"/>
            </c:extLst>
          </c:dLbls>
          <c:cat>
            <c:strRef>
              <c:f>Sheet8!$M$10:$M$12</c:f>
              <c:strCache>
                <c:ptCount val="3"/>
                <c:pt idx="0">
                  <c:v>Hygenic reason</c:v>
                </c:pt>
                <c:pt idx="1">
                  <c:v>Religious reason</c:v>
                </c:pt>
                <c:pt idx="2">
                  <c:v>Both reasons</c:v>
                </c:pt>
              </c:strCache>
            </c:strRef>
          </c:cat>
          <c:val>
            <c:numRef>
              <c:f>Sheet8!$N$10:$N$12</c:f>
              <c:numCache>
                <c:formatCode>General</c:formatCode>
                <c:ptCount val="3"/>
                <c:pt idx="0">
                  <c:v>320</c:v>
                </c:pt>
                <c:pt idx="1">
                  <c:v>182</c:v>
                </c:pt>
                <c:pt idx="2">
                  <c:v>1288</c:v>
                </c:pt>
              </c:numCache>
            </c:numRef>
          </c:val>
          <c:extLst>
            <c:ext xmlns:c16="http://schemas.microsoft.com/office/drawing/2014/chart" uri="{C3380CC4-5D6E-409C-BE32-E72D297353CC}">
              <c16:uniqueId val="{00000003-03CB-42AB-854D-D3A0EEF83EFB}"/>
            </c:ext>
          </c:extLst>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latin typeface="Times New Roman" pitchFamily="18" charset="0"/>
                <a:cs typeface="Times New Roman" pitchFamily="18" charset="0"/>
              </a:defRPr>
            </a:pPr>
            <a:r>
              <a:rPr lang="en-US" sz="1200">
                <a:latin typeface="Times New Roman" pitchFamily="18" charset="0"/>
                <a:cs typeface="Times New Roman" pitchFamily="18" charset="0"/>
              </a:rPr>
              <a:t>Rabies deaths in human</a:t>
            </a:r>
            <a:r>
              <a:rPr lang="en-US" sz="1200" baseline="0">
                <a:latin typeface="Times New Roman" pitchFamily="18" charset="0"/>
                <a:cs typeface="Times New Roman" pitchFamily="18" charset="0"/>
              </a:rPr>
              <a:t> settlements</a:t>
            </a:r>
            <a:endParaRPr lang="en-US" sz="1200">
              <a:latin typeface="Times New Roman" pitchFamily="18" charset="0"/>
              <a:cs typeface="Times New Roman" pitchFamily="18" charset="0"/>
            </a:endParaRPr>
          </a:p>
        </c:rich>
      </c:tx>
      <c:layout>
        <c:manualLayout>
          <c:xMode val="edge"/>
          <c:yMode val="edge"/>
          <c:x val="4.5123646653543334E-2"/>
          <c:y val="0"/>
        </c:manualLayout>
      </c:layout>
      <c:overlay val="0"/>
    </c:title>
    <c:autoTitleDeleted val="0"/>
    <c:plotArea>
      <c:layout>
        <c:manualLayout>
          <c:layoutTarget val="inner"/>
          <c:xMode val="edge"/>
          <c:yMode val="edge"/>
          <c:x val="0.28064017388451662"/>
          <c:y val="1.9650716737330921E-2"/>
          <c:w val="0.59740034448818902"/>
          <c:h val="0.98034928326266857"/>
        </c:manualLayout>
      </c:layout>
      <c:pieChart>
        <c:varyColors val="1"/>
        <c:ser>
          <c:idx val="0"/>
          <c:order val="0"/>
          <c:explosion val="25"/>
          <c:dPt>
            <c:idx val="1"/>
            <c:bubble3D val="0"/>
            <c:spPr>
              <a:solidFill>
                <a:srgbClr val="FF0000"/>
              </a:solidFill>
            </c:spPr>
            <c:extLst>
              <c:ext xmlns:c16="http://schemas.microsoft.com/office/drawing/2014/chart" uri="{C3380CC4-5D6E-409C-BE32-E72D297353CC}">
                <c16:uniqueId val="{00000000-D4C2-44B9-BCA3-BE6ACD4E985C}"/>
              </c:ext>
            </c:extLst>
          </c:dPt>
          <c:dPt>
            <c:idx val="2"/>
            <c:bubble3D val="0"/>
            <c:spPr>
              <a:solidFill>
                <a:srgbClr val="00B050"/>
              </a:solidFill>
            </c:spPr>
            <c:extLst>
              <c:ext xmlns:c16="http://schemas.microsoft.com/office/drawing/2014/chart" uri="{C3380CC4-5D6E-409C-BE32-E72D297353CC}">
                <c16:uniqueId val="{00000001-D4C2-44B9-BCA3-BE6ACD4E985C}"/>
              </c:ext>
            </c:extLst>
          </c:dPt>
          <c:dLbls>
            <c:dLbl>
              <c:idx val="0"/>
              <c:layout>
                <c:manualLayout>
                  <c:x val="-5.7879859744094445E-2"/>
                  <c:y val="7.3717948717948734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4C2-44B9-BCA3-BE6ACD4E985C}"/>
                </c:ext>
              </c:extLst>
            </c:dLbl>
            <c:dLbl>
              <c:idx val="1"/>
              <c:layout>
                <c:manualLayout>
                  <c:x val="-9.8260334645669301E-2"/>
                  <c:y val="0.1473026448617"/>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4C2-44B9-BCA3-BE6ACD4E985C}"/>
                </c:ext>
              </c:extLst>
            </c:dLbl>
            <c:dLbl>
              <c:idx val="2"/>
              <c:layout>
                <c:manualLayout>
                  <c:x val="0.11447568077427822"/>
                  <c:y val="-0.19193317181506278"/>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4C2-44B9-BCA3-BE6ACD4E985C}"/>
                </c:ext>
              </c:extLst>
            </c:dLbl>
            <c:spPr>
              <a:noFill/>
              <a:ln>
                <a:noFill/>
              </a:ln>
              <a:effectLst/>
            </c:spPr>
            <c:showLegendKey val="0"/>
            <c:showVal val="1"/>
            <c:showCatName val="1"/>
            <c:showSerName val="0"/>
            <c:showPercent val="1"/>
            <c:showBubbleSize val="0"/>
            <c:showLeaderLines val="1"/>
            <c:extLst>
              <c:ext xmlns:c15="http://schemas.microsoft.com/office/drawing/2012/chart" uri="{CE6537A1-D6FC-4f65-9D91-7224C49458BB}"/>
            </c:extLst>
          </c:dLbls>
          <c:cat>
            <c:strRef>
              <c:f>Sheet1!$K$14:$K$16</c:f>
              <c:strCache>
                <c:ptCount val="3"/>
                <c:pt idx="0">
                  <c:v>City</c:v>
                </c:pt>
                <c:pt idx="1">
                  <c:v>Towns</c:v>
                </c:pt>
                <c:pt idx="2">
                  <c:v>Village</c:v>
                </c:pt>
              </c:strCache>
            </c:strRef>
          </c:cat>
          <c:val>
            <c:numRef>
              <c:f>Sheet1!$L$14:$L$16</c:f>
              <c:numCache>
                <c:formatCode>General</c:formatCode>
                <c:ptCount val="3"/>
                <c:pt idx="0">
                  <c:v>3</c:v>
                </c:pt>
                <c:pt idx="1">
                  <c:v>55</c:v>
                </c:pt>
                <c:pt idx="2">
                  <c:v>298</c:v>
                </c:pt>
              </c:numCache>
            </c:numRef>
          </c:val>
          <c:extLst>
            <c:ext xmlns:c16="http://schemas.microsoft.com/office/drawing/2014/chart" uri="{C3380CC4-5D6E-409C-BE32-E72D297353CC}">
              <c16:uniqueId val="{00000003-D4C2-44B9-BCA3-BE6ACD4E985C}"/>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2" y="0"/>
            <a:ext cx="2971800" cy="464820"/>
          </a:xfrm>
          <a:prstGeom prst="rect">
            <a:avLst/>
          </a:prstGeom>
          <a:noFill/>
          <a:ln w="9525">
            <a:noFill/>
            <a:miter lim="800000"/>
            <a:headEnd/>
            <a:tailEnd/>
          </a:ln>
          <a:effectLst/>
        </p:spPr>
        <p:txBody>
          <a:bodyPr vert="horz" wrap="square" lIns="92300" tIns="46151" rIns="92300" bIns="46151" numCol="1" anchor="t" anchorCtr="0" compatLnSpc="1">
            <a:prstTxWarp prst="textNoShape">
              <a:avLst/>
            </a:prstTxWarp>
          </a:bodyPr>
          <a:lstStyle>
            <a:lvl1pPr>
              <a:defRPr sz="1200"/>
            </a:lvl1pPr>
          </a:lstStyle>
          <a:p>
            <a:pPr>
              <a:defRPr/>
            </a:pPr>
            <a:endParaRPr lang="en-US"/>
          </a:p>
        </p:txBody>
      </p:sp>
      <p:sp>
        <p:nvSpPr>
          <p:cNvPr id="142339" name="Rectangle 3"/>
          <p:cNvSpPr>
            <a:spLocks noGrp="1" noChangeArrowheads="1"/>
          </p:cNvSpPr>
          <p:nvPr>
            <p:ph type="dt" sz="quarter" idx="1"/>
          </p:nvPr>
        </p:nvSpPr>
        <p:spPr bwMode="auto">
          <a:xfrm>
            <a:off x="3884615" y="0"/>
            <a:ext cx="2971800" cy="464820"/>
          </a:xfrm>
          <a:prstGeom prst="rect">
            <a:avLst/>
          </a:prstGeom>
          <a:noFill/>
          <a:ln w="9525">
            <a:noFill/>
            <a:miter lim="800000"/>
            <a:headEnd/>
            <a:tailEnd/>
          </a:ln>
          <a:effectLst/>
        </p:spPr>
        <p:txBody>
          <a:bodyPr vert="horz" wrap="square" lIns="92300" tIns="46151" rIns="92300" bIns="46151" numCol="1" anchor="t" anchorCtr="0" compatLnSpc="1">
            <a:prstTxWarp prst="textNoShape">
              <a:avLst/>
            </a:prstTxWarp>
          </a:bodyPr>
          <a:lstStyle>
            <a:lvl1pPr algn="r">
              <a:defRPr sz="1200"/>
            </a:lvl1pPr>
          </a:lstStyle>
          <a:p>
            <a:pPr>
              <a:defRPr/>
            </a:pPr>
            <a:endParaRPr lang="en-US"/>
          </a:p>
        </p:txBody>
      </p:sp>
      <p:sp>
        <p:nvSpPr>
          <p:cNvPr id="142340" name="Rectangle 4"/>
          <p:cNvSpPr>
            <a:spLocks noGrp="1" noChangeArrowheads="1"/>
          </p:cNvSpPr>
          <p:nvPr>
            <p:ph type="ftr" sz="quarter" idx="2"/>
          </p:nvPr>
        </p:nvSpPr>
        <p:spPr bwMode="auto">
          <a:xfrm>
            <a:off x="2" y="8829967"/>
            <a:ext cx="2971800" cy="464820"/>
          </a:xfrm>
          <a:prstGeom prst="rect">
            <a:avLst/>
          </a:prstGeom>
          <a:noFill/>
          <a:ln w="9525">
            <a:noFill/>
            <a:miter lim="800000"/>
            <a:headEnd/>
            <a:tailEnd/>
          </a:ln>
          <a:effectLst/>
        </p:spPr>
        <p:txBody>
          <a:bodyPr vert="horz" wrap="square" lIns="92300" tIns="46151" rIns="92300" bIns="46151" numCol="1" anchor="b" anchorCtr="0" compatLnSpc="1">
            <a:prstTxWarp prst="textNoShape">
              <a:avLst/>
            </a:prstTxWarp>
          </a:bodyPr>
          <a:lstStyle>
            <a:lvl1pPr>
              <a:defRPr sz="1200"/>
            </a:lvl1pPr>
          </a:lstStyle>
          <a:p>
            <a:pPr>
              <a:defRPr/>
            </a:pPr>
            <a:endParaRPr lang="en-US"/>
          </a:p>
        </p:txBody>
      </p:sp>
      <p:sp>
        <p:nvSpPr>
          <p:cNvPr id="142341" name="Rectangle 5"/>
          <p:cNvSpPr>
            <a:spLocks noGrp="1" noChangeArrowheads="1"/>
          </p:cNvSpPr>
          <p:nvPr>
            <p:ph type="sldNum" sz="quarter" idx="3"/>
          </p:nvPr>
        </p:nvSpPr>
        <p:spPr bwMode="auto">
          <a:xfrm>
            <a:off x="3884615" y="8829967"/>
            <a:ext cx="2971800" cy="464820"/>
          </a:xfrm>
          <a:prstGeom prst="rect">
            <a:avLst/>
          </a:prstGeom>
          <a:noFill/>
          <a:ln w="9525">
            <a:noFill/>
            <a:miter lim="800000"/>
            <a:headEnd/>
            <a:tailEnd/>
          </a:ln>
          <a:effectLst/>
        </p:spPr>
        <p:txBody>
          <a:bodyPr vert="horz" wrap="square" lIns="92300" tIns="46151" rIns="92300" bIns="46151" numCol="1" anchor="b" anchorCtr="0" compatLnSpc="1">
            <a:prstTxWarp prst="textNoShape">
              <a:avLst/>
            </a:prstTxWarp>
          </a:bodyPr>
          <a:lstStyle>
            <a:lvl1pPr algn="r">
              <a:defRPr sz="1200"/>
            </a:lvl1pPr>
          </a:lstStyle>
          <a:p>
            <a:pPr>
              <a:defRPr/>
            </a:pPr>
            <a:fld id="{F4FC22E1-E87B-4C27-8EB5-5BA31166E9D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4018" name="Rectangle 2"/>
          <p:cNvSpPr>
            <a:spLocks noGrp="1" noChangeArrowheads="1"/>
          </p:cNvSpPr>
          <p:nvPr>
            <p:ph type="hdr" sz="quarter"/>
          </p:nvPr>
        </p:nvSpPr>
        <p:spPr bwMode="auto">
          <a:xfrm>
            <a:off x="2" y="0"/>
            <a:ext cx="2971800" cy="464820"/>
          </a:xfrm>
          <a:prstGeom prst="rect">
            <a:avLst/>
          </a:prstGeom>
          <a:noFill/>
          <a:ln w="9525">
            <a:noFill/>
            <a:miter lim="800000"/>
            <a:headEnd/>
            <a:tailEnd/>
          </a:ln>
          <a:effectLst/>
        </p:spPr>
        <p:txBody>
          <a:bodyPr vert="horz" wrap="square" lIns="92300" tIns="46151" rIns="92300" bIns="46151" numCol="1" anchor="t" anchorCtr="0" compatLnSpc="1">
            <a:prstTxWarp prst="textNoShape">
              <a:avLst/>
            </a:prstTxWarp>
          </a:bodyPr>
          <a:lstStyle>
            <a:lvl1pPr>
              <a:defRPr sz="1200"/>
            </a:lvl1pPr>
          </a:lstStyle>
          <a:p>
            <a:pPr>
              <a:defRPr/>
            </a:pPr>
            <a:endParaRPr lang="en-US"/>
          </a:p>
        </p:txBody>
      </p:sp>
      <p:sp>
        <p:nvSpPr>
          <p:cNvPr id="214019" name="Rectangle 3"/>
          <p:cNvSpPr>
            <a:spLocks noGrp="1" noChangeArrowheads="1"/>
          </p:cNvSpPr>
          <p:nvPr>
            <p:ph type="dt" idx="1"/>
          </p:nvPr>
        </p:nvSpPr>
        <p:spPr bwMode="auto">
          <a:xfrm>
            <a:off x="3884615" y="0"/>
            <a:ext cx="2971800" cy="464820"/>
          </a:xfrm>
          <a:prstGeom prst="rect">
            <a:avLst/>
          </a:prstGeom>
          <a:noFill/>
          <a:ln w="9525">
            <a:noFill/>
            <a:miter lim="800000"/>
            <a:headEnd/>
            <a:tailEnd/>
          </a:ln>
          <a:effectLst/>
        </p:spPr>
        <p:txBody>
          <a:bodyPr vert="horz" wrap="square" lIns="92300" tIns="46151" rIns="92300" bIns="46151" numCol="1" anchor="t" anchorCtr="0" compatLnSpc="1">
            <a:prstTxWarp prst="textNoShape">
              <a:avLst/>
            </a:prstTxWarp>
          </a:bodyPr>
          <a:lstStyle>
            <a:lvl1pPr algn="r">
              <a:defRPr sz="1200"/>
            </a:lvl1pPr>
          </a:lstStyle>
          <a:p>
            <a:pPr>
              <a:defRPr/>
            </a:pPr>
            <a:endParaRPr lang="en-US"/>
          </a:p>
        </p:txBody>
      </p:sp>
      <p:sp>
        <p:nvSpPr>
          <p:cNvPr id="47108" name="Rectangle 4"/>
          <p:cNvSpPr>
            <a:spLocks noGrp="1" noRot="1" noChangeAspect="1" noChangeArrowheads="1" noTextEdit="1"/>
          </p:cNvSpPr>
          <p:nvPr>
            <p:ph type="sldImg" idx="2"/>
          </p:nvPr>
        </p:nvSpPr>
        <p:spPr bwMode="auto">
          <a:xfrm>
            <a:off x="331788" y="696913"/>
            <a:ext cx="6196012" cy="3486150"/>
          </a:xfrm>
          <a:prstGeom prst="rect">
            <a:avLst/>
          </a:prstGeom>
          <a:noFill/>
          <a:ln w="9525">
            <a:solidFill>
              <a:srgbClr val="000000"/>
            </a:solidFill>
            <a:miter lim="800000"/>
            <a:headEnd/>
            <a:tailEnd/>
          </a:ln>
        </p:spPr>
      </p:sp>
      <p:sp>
        <p:nvSpPr>
          <p:cNvPr id="214021" name="Rectangle 5"/>
          <p:cNvSpPr>
            <a:spLocks noGrp="1" noChangeArrowheads="1"/>
          </p:cNvSpPr>
          <p:nvPr>
            <p:ph type="body" sz="quarter" idx="3"/>
          </p:nvPr>
        </p:nvSpPr>
        <p:spPr bwMode="auto">
          <a:xfrm>
            <a:off x="685800" y="4415791"/>
            <a:ext cx="5486400" cy="4183380"/>
          </a:xfrm>
          <a:prstGeom prst="rect">
            <a:avLst/>
          </a:prstGeom>
          <a:noFill/>
          <a:ln w="9525">
            <a:noFill/>
            <a:miter lim="800000"/>
            <a:headEnd/>
            <a:tailEnd/>
          </a:ln>
          <a:effectLst/>
        </p:spPr>
        <p:txBody>
          <a:bodyPr vert="horz" wrap="square" lIns="92300" tIns="46151" rIns="92300" bIns="461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4022" name="Rectangle 6"/>
          <p:cNvSpPr>
            <a:spLocks noGrp="1" noChangeArrowheads="1"/>
          </p:cNvSpPr>
          <p:nvPr>
            <p:ph type="ftr" sz="quarter" idx="4"/>
          </p:nvPr>
        </p:nvSpPr>
        <p:spPr bwMode="auto">
          <a:xfrm>
            <a:off x="2" y="8829967"/>
            <a:ext cx="2971800" cy="464820"/>
          </a:xfrm>
          <a:prstGeom prst="rect">
            <a:avLst/>
          </a:prstGeom>
          <a:noFill/>
          <a:ln w="9525">
            <a:noFill/>
            <a:miter lim="800000"/>
            <a:headEnd/>
            <a:tailEnd/>
          </a:ln>
          <a:effectLst/>
        </p:spPr>
        <p:txBody>
          <a:bodyPr vert="horz" wrap="square" lIns="92300" tIns="46151" rIns="92300" bIns="46151" numCol="1" anchor="b" anchorCtr="0" compatLnSpc="1">
            <a:prstTxWarp prst="textNoShape">
              <a:avLst/>
            </a:prstTxWarp>
          </a:bodyPr>
          <a:lstStyle>
            <a:lvl1pPr>
              <a:defRPr sz="1200"/>
            </a:lvl1pPr>
          </a:lstStyle>
          <a:p>
            <a:pPr>
              <a:defRPr/>
            </a:pPr>
            <a:endParaRPr lang="en-US"/>
          </a:p>
        </p:txBody>
      </p:sp>
      <p:sp>
        <p:nvSpPr>
          <p:cNvPr id="214023" name="Rectangle 7"/>
          <p:cNvSpPr>
            <a:spLocks noGrp="1" noChangeArrowheads="1"/>
          </p:cNvSpPr>
          <p:nvPr>
            <p:ph type="sldNum" sz="quarter" idx="5"/>
          </p:nvPr>
        </p:nvSpPr>
        <p:spPr bwMode="auto">
          <a:xfrm>
            <a:off x="3884615" y="8829967"/>
            <a:ext cx="2971800" cy="464820"/>
          </a:xfrm>
          <a:prstGeom prst="rect">
            <a:avLst/>
          </a:prstGeom>
          <a:noFill/>
          <a:ln w="9525">
            <a:noFill/>
            <a:miter lim="800000"/>
            <a:headEnd/>
            <a:tailEnd/>
          </a:ln>
          <a:effectLst/>
        </p:spPr>
        <p:txBody>
          <a:bodyPr vert="horz" wrap="square" lIns="92300" tIns="46151" rIns="92300" bIns="46151" numCol="1" anchor="b" anchorCtr="0" compatLnSpc="1">
            <a:prstTxWarp prst="textNoShape">
              <a:avLst/>
            </a:prstTxWarp>
          </a:bodyPr>
          <a:lstStyle>
            <a:lvl1pPr algn="r">
              <a:defRPr sz="1200"/>
            </a:lvl1pPr>
          </a:lstStyle>
          <a:p>
            <a:pPr>
              <a:defRPr/>
            </a:pPr>
            <a:fld id="{505BCDA4-DB98-4AE3-8D03-06835F74FCD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4"/>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84E58A-EF40-4D31-A645-BF07FCA10BBE}"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5706F28-1743-426D-8354-E7B1959369F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1DDB345-7B29-4EEE-8129-0D83285DD51B}"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66800" y="228600"/>
            <a:ext cx="75438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1066800" y="4686300"/>
            <a:ext cx="1905000" cy="3429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429000" y="4686300"/>
            <a:ext cx="2895600" cy="3429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705600" y="4686300"/>
            <a:ext cx="1905000" cy="342900"/>
          </a:xfrm>
        </p:spPr>
        <p:txBody>
          <a:bodyPr/>
          <a:lstStyle>
            <a:lvl1pPr>
              <a:defRPr/>
            </a:lvl1pPr>
          </a:lstStyle>
          <a:p>
            <a:pPr>
              <a:defRPr/>
            </a:pPr>
            <a:fld id="{6E784FB1-2C56-4A0B-AF85-B9C09E0FF42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6E2FC1-EB2A-419F-8CE3-FC9EBAF2DE9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9"/>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40"/>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FC80D1-B1A5-4519-9FC3-7EB219A4595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4"/>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F98409-329F-4D88-A7EC-9D4D9066FB75}"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2BD1A1-CF3C-48CD-868A-9348810A2E7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0574F13-E8B2-4302-A6FE-367F1D9C3CA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4B366FA-FBC2-437D-B390-A8E57E68B54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E145855-8879-421F-AF6E-6260326CA2D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3711096-E6BB-4A9D-8CD7-046172C6AF7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4"/>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7"/>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4767267"/>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4767267"/>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69EE563-89A3-4094-9392-B1271449BED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391" r:id="rId1"/>
    <p:sldLayoutId id="2147484392" r:id="rId2"/>
    <p:sldLayoutId id="2147484393" r:id="rId3"/>
    <p:sldLayoutId id="2147484394" r:id="rId4"/>
    <p:sldLayoutId id="2147484395" r:id="rId5"/>
    <p:sldLayoutId id="2147484396" r:id="rId6"/>
    <p:sldLayoutId id="2147484397" r:id="rId7"/>
    <p:sldLayoutId id="2147484398" r:id="rId8"/>
    <p:sldLayoutId id="2147484399" r:id="rId9"/>
    <p:sldLayoutId id="2147484400" r:id="rId10"/>
    <p:sldLayoutId id="2147484401" r:id="rId11"/>
    <p:sldLayoutId id="214748440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6.jpeg"/><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image" Target="../media/image19.jpeg"/><Relationship Id="rId1" Type="http://schemas.openxmlformats.org/officeDocument/2006/relationships/slideLayout" Target="../slideLayouts/slideLayout6.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6.jpe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0574F13-E8B2-4302-A6FE-367F1D9C3CAA}" type="slidenum">
              <a:rPr lang="en-US" smtClean="0"/>
              <a:pPr>
                <a:defRPr/>
              </a:pPr>
              <a:t>1</a:t>
            </a:fld>
            <a:endParaRPr lang="en-US"/>
          </a:p>
        </p:txBody>
      </p:sp>
      <p:pic>
        <p:nvPicPr>
          <p:cNvPr id="1027" name="Picture 3" descr="C:\Users\purisrarshah\Desktop\pictures\selected pic\IMG_0199.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2971800"/>
            <a:ext cx="3124200" cy="2171700"/>
          </a:xfrm>
          <a:prstGeom prst="rect">
            <a:avLst/>
          </a:prstGeom>
          <a:noFill/>
        </p:spPr>
      </p:pic>
      <p:pic>
        <p:nvPicPr>
          <p:cNvPr id="1028" name="Picture 4" descr="C:\Users\purisrarshah\Desktop\pictures\selected pic\IMG_0678.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19800" y="0"/>
            <a:ext cx="3124200" cy="2057400"/>
          </a:xfrm>
          <a:prstGeom prst="rect">
            <a:avLst/>
          </a:prstGeom>
          <a:noFill/>
        </p:spPr>
      </p:pic>
      <p:pic>
        <p:nvPicPr>
          <p:cNvPr id="1030" name="Picture 6" descr="C:\Users\purisrarshah\Desktop\pictures\selected pic\IMG_0897.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019800" y="2971800"/>
            <a:ext cx="3124200" cy="2171700"/>
          </a:xfrm>
          <a:prstGeom prst="rect">
            <a:avLst/>
          </a:prstGeom>
          <a:noFill/>
        </p:spPr>
      </p:pic>
      <p:pic>
        <p:nvPicPr>
          <p:cNvPr id="1031" name="Picture 7" descr="C:\Users\purisrarshah\Desktop\pictures\selected pic\IMG_1282.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048000" y="2971800"/>
            <a:ext cx="3048000" cy="2171700"/>
          </a:xfrm>
          <a:prstGeom prst="rect">
            <a:avLst/>
          </a:prstGeom>
          <a:noFill/>
        </p:spPr>
      </p:pic>
      <p:pic>
        <p:nvPicPr>
          <p:cNvPr id="1032" name="Picture 8" descr="C:\Users\purisrarshah\Desktop\pictures\IMG_1336.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2895600" cy="2057400"/>
          </a:xfrm>
          <a:prstGeom prst="rect">
            <a:avLst/>
          </a:prstGeom>
          <a:noFill/>
        </p:spPr>
      </p:pic>
      <p:pic>
        <p:nvPicPr>
          <p:cNvPr id="1026" name="Picture 2" descr="C:\Users\purisrarshah\Desktop\pictures\IMG_5077.JP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895600" y="0"/>
            <a:ext cx="3124200" cy="2057400"/>
          </a:xfrm>
          <a:prstGeom prst="rect">
            <a:avLst/>
          </a:prstGeom>
          <a:noFill/>
        </p:spPr>
      </p:pic>
      <p:sp>
        <p:nvSpPr>
          <p:cNvPr id="10" name="Rectangle 9"/>
          <p:cNvSpPr/>
          <p:nvPr/>
        </p:nvSpPr>
        <p:spPr>
          <a:xfrm>
            <a:off x="0" y="2057400"/>
            <a:ext cx="9144000" cy="971550"/>
          </a:xfrm>
          <a:prstGeom prst="rect">
            <a:avLst/>
          </a:prstGeom>
          <a:solidFill>
            <a:schemeClr val="bg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Abundance of pet dogs in Rawalpindi district of Pakistan</a:t>
            </a:r>
          </a:p>
          <a:p>
            <a:pPr lvl="0" algn="ctr"/>
            <a:r>
              <a:rPr lang="en-US" sz="1200" b="1" dirty="0">
                <a:solidFill>
                  <a:schemeClr val="tx1"/>
                </a:solidFill>
                <a:latin typeface="Times New Roman" pitchFamily="18" charset="0"/>
                <a:ea typeface="Calibri" pitchFamily="34" charset="0"/>
                <a:cs typeface="Times New Roman" pitchFamily="18" charset="0"/>
              </a:rPr>
              <a:t>S.I. Shah, M. A. Beg, M. S. </a:t>
            </a:r>
            <a:r>
              <a:rPr lang="en-US" sz="1200" b="1" dirty="0" err="1">
                <a:solidFill>
                  <a:schemeClr val="tx1"/>
                </a:solidFill>
                <a:latin typeface="Times New Roman" pitchFamily="18" charset="0"/>
                <a:ea typeface="Calibri" pitchFamily="34" charset="0"/>
                <a:cs typeface="Times New Roman" pitchFamily="18" charset="0"/>
              </a:rPr>
              <a:t>Nadeem</a:t>
            </a:r>
            <a:r>
              <a:rPr lang="en-US" sz="1200" b="1" dirty="0">
                <a:solidFill>
                  <a:schemeClr val="tx1"/>
                </a:solidFill>
                <a:latin typeface="Times New Roman" pitchFamily="18" charset="0"/>
                <a:ea typeface="Calibri" pitchFamily="34" charset="0"/>
                <a:cs typeface="Times New Roman" pitchFamily="18" charset="0"/>
              </a:rPr>
              <a:t>, A. R. </a:t>
            </a:r>
            <a:r>
              <a:rPr lang="en-US" sz="1200" b="1" dirty="0" err="1">
                <a:solidFill>
                  <a:schemeClr val="tx1"/>
                </a:solidFill>
                <a:latin typeface="Times New Roman" pitchFamily="18" charset="0"/>
                <a:ea typeface="Calibri" pitchFamily="34" charset="0"/>
                <a:cs typeface="Times New Roman" pitchFamily="18" charset="0"/>
              </a:rPr>
              <a:t>Kayani</a:t>
            </a:r>
            <a:r>
              <a:rPr lang="en-US" sz="1200" b="1" dirty="0">
                <a:solidFill>
                  <a:schemeClr val="tx1"/>
                </a:solidFill>
                <a:latin typeface="Times New Roman" pitchFamily="18" charset="0"/>
                <a:ea typeface="Calibri" pitchFamily="34" charset="0"/>
                <a:cs typeface="Times New Roman" pitchFamily="18" charset="0"/>
              </a:rPr>
              <a:t> and N. Rashid</a:t>
            </a:r>
            <a:r>
              <a:rPr lang="en-US" sz="1200" dirty="0">
                <a:solidFill>
                  <a:schemeClr val="tx1"/>
                </a:solidFill>
                <a:latin typeface="Times New Roman" pitchFamily="18" charset="0"/>
                <a:ea typeface="Calibri" pitchFamily="34" charset="0"/>
                <a:cs typeface="Times New Roman" pitchFamily="18" charset="0"/>
              </a:rPr>
              <a:t> </a:t>
            </a:r>
          </a:p>
          <a:p>
            <a:pPr marR="45720" lvl="0" eaLnBrk="1" fontAlgn="auto" hangingPunct="1">
              <a:lnSpc>
                <a:spcPct val="90000"/>
              </a:lnSpc>
              <a:spcBef>
                <a:spcPct val="20000"/>
              </a:spcBef>
              <a:spcAft>
                <a:spcPts val="0"/>
              </a:spcAft>
              <a:buClr>
                <a:schemeClr val="accent3"/>
              </a:buClr>
              <a:buSzPct val="95000"/>
              <a:defRPr/>
            </a:pPr>
            <a:endParaRPr lang="en-US" sz="1200" dirty="0">
              <a:solidFill>
                <a:schemeClr val="tx1"/>
              </a:solidFill>
              <a:latin typeface="Times New Roman" pitchFamily="18" charset="0"/>
            </a:endParaRPr>
          </a:p>
          <a:p>
            <a:pPr marR="45720" lvl="0" algn="r" eaLnBrk="1" fontAlgn="auto" hangingPunct="1">
              <a:lnSpc>
                <a:spcPct val="90000"/>
              </a:lnSpc>
              <a:spcBef>
                <a:spcPct val="20000"/>
              </a:spcBef>
              <a:spcAft>
                <a:spcPts val="0"/>
              </a:spcAft>
              <a:buClr>
                <a:schemeClr val="accent3"/>
              </a:buClr>
              <a:buSzPct val="95000"/>
              <a:defRPr/>
            </a:pPr>
            <a:r>
              <a:rPr lang="en-US" sz="1200" dirty="0">
                <a:solidFill>
                  <a:schemeClr val="tx1"/>
                </a:solidFill>
                <a:latin typeface="Times New Roman" pitchFamily="18" charset="0"/>
              </a:rPr>
              <a:t>Department of Zoology, PMAS, Rawalpindi ,Pakistan</a:t>
            </a:r>
            <a:endParaRPr lang="en-US" sz="28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B366FA-FBC2-437D-B390-A8E57E68B544}" type="slidenum">
              <a:rPr lang="en-US" smtClean="0"/>
              <a:pPr>
                <a:defRPr/>
              </a:pPr>
              <a:t>10</a:t>
            </a:fld>
            <a:endParaRPr lang="en-US"/>
          </a:p>
        </p:txBody>
      </p:sp>
      <p:sp>
        <p:nvSpPr>
          <p:cNvPr id="4" name="Rectangle 3"/>
          <p:cNvSpPr/>
          <p:nvPr/>
        </p:nvSpPr>
        <p:spPr>
          <a:xfrm>
            <a:off x="609600" y="4095750"/>
            <a:ext cx="8001000" cy="338554"/>
          </a:xfrm>
          <a:prstGeom prst="rect">
            <a:avLst/>
          </a:prstGeom>
        </p:spPr>
        <p:txBody>
          <a:bodyPr wrap="square">
            <a:spAutoFit/>
          </a:bodyPr>
          <a:lstStyle/>
          <a:p>
            <a:pPr algn="ctr"/>
            <a:r>
              <a:rPr lang="en-US" sz="1600" b="1" dirty="0"/>
              <a:t>Figure: Dog ownership pattern in urban and rural settlements of different countries</a:t>
            </a:r>
          </a:p>
        </p:txBody>
      </p:sp>
      <p:graphicFrame>
        <p:nvGraphicFramePr>
          <p:cNvPr id="5" name="Chart 4"/>
          <p:cNvGraphicFramePr/>
          <p:nvPr/>
        </p:nvGraphicFramePr>
        <p:xfrm>
          <a:off x="152400" y="742950"/>
          <a:ext cx="8839200" cy="36004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77000" y="4572001"/>
            <a:ext cx="2438400" cy="246221"/>
          </a:xfrm>
          <a:prstGeom prst="rect">
            <a:avLst/>
          </a:prstGeom>
          <a:noFill/>
        </p:spPr>
        <p:txBody>
          <a:bodyPr wrap="square" rtlCol="0">
            <a:spAutoFit/>
          </a:bodyPr>
          <a:lstStyle/>
          <a:p>
            <a:pPr algn="r"/>
            <a:r>
              <a:rPr lang="en-US" sz="1000" dirty="0"/>
              <a:t>(Source: </a:t>
            </a:r>
            <a:r>
              <a:rPr lang="en-US" sz="1000" dirty="0" err="1"/>
              <a:t>Davlin</a:t>
            </a:r>
            <a:r>
              <a:rPr lang="en-US" sz="1000" dirty="0"/>
              <a:t> and </a:t>
            </a:r>
            <a:r>
              <a:rPr lang="en-US" sz="1000" dirty="0" err="1"/>
              <a:t>VonVille</a:t>
            </a:r>
            <a:r>
              <a:rPr lang="en-US" sz="1000" dirty="0"/>
              <a:t>, 2012)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Rectangle 4"/>
          <p:cNvSpPr/>
          <p:nvPr/>
        </p:nvSpPr>
        <p:spPr>
          <a:xfrm>
            <a:off x="1752600" y="4171950"/>
            <a:ext cx="5791200" cy="338554"/>
          </a:xfrm>
          <a:prstGeom prst="rect">
            <a:avLst/>
          </a:prstGeom>
        </p:spPr>
        <p:txBody>
          <a:bodyPr wrap="square">
            <a:spAutoFit/>
          </a:bodyPr>
          <a:lstStyle/>
          <a:p>
            <a:r>
              <a:rPr lang="en-US" sz="1600" b="1" dirty="0"/>
              <a:t>Figure: Dog to human ratio (1:n) reported in different countries</a:t>
            </a:r>
          </a:p>
        </p:txBody>
      </p:sp>
      <p:sp>
        <p:nvSpPr>
          <p:cNvPr id="6" name="Slide Number Placeholder 5"/>
          <p:cNvSpPr>
            <a:spLocks noGrp="1"/>
          </p:cNvSpPr>
          <p:nvPr>
            <p:ph type="sldNum" sz="quarter" idx="12"/>
          </p:nvPr>
        </p:nvSpPr>
        <p:spPr/>
        <p:txBody>
          <a:bodyPr/>
          <a:lstStyle/>
          <a:p>
            <a:pPr>
              <a:defRPr/>
            </a:pPr>
            <a:fld id="{54B366FA-FBC2-437D-B390-A8E57E68B544}" type="slidenum">
              <a:rPr lang="en-US" smtClean="0"/>
              <a:pPr>
                <a:defRPr/>
              </a:pPr>
              <a:t>11</a:t>
            </a:fld>
            <a:endParaRPr lang="en-US"/>
          </a:p>
        </p:txBody>
      </p:sp>
      <p:sp>
        <p:nvSpPr>
          <p:cNvPr id="9" name="TextBox 8"/>
          <p:cNvSpPr txBox="1"/>
          <p:nvPr/>
        </p:nvSpPr>
        <p:spPr>
          <a:xfrm>
            <a:off x="6477000" y="4514851"/>
            <a:ext cx="2438400" cy="246221"/>
          </a:xfrm>
          <a:prstGeom prst="rect">
            <a:avLst/>
          </a:prstGeom>
          <a:noFill/>
        </p:spPr>
        <p:txBody>
          <a:bodyPr wrap="square" rtlCol="0">
            <a:spAutoFit/>
          </a:bodyPr>
          <a:lstStyle/>
          <a:p>
            <a:pPr algn="r"/>
            <a:r>
              <a:rPr lang="en-US" sz="1000" dirty="0"/>
              <a:t>(Source: </a:t>
            </a:r>
            <a:r>
              <a:rPr lang="en-US" sz="1000" dirty="0" err="1"/>
              <a:t>Davlin</a:t>
            </a:r>
            <a:r>
              <a:rPr lang="en-US" sz="1000" dirty="0"/>
              <a:t> and </a:t>
            </a:r>
            <a:r>
              <a:rPr lang="en-US" sz="1000" dirty="0" err="1"/>
              <a:t>VonVille</a:t>
            </a:r>
            <a:r>
              <a:rPr lang="en-US" sz="1000" dirty="0"/>
              <a:t>, 2012)</a:t>
            </a:r>
          </a:p>
        </p:txBody>
      </p:sp>
      <p:graphicFrame>
        <p:nvGraphicFramePr>
          <p:cNvPr id="7" name="Chart 6"/>
          <p:cNvGraphicFramePr/>
          <p:nvPr/>
        </p:nvGraphicFramePr>
        <p:xfrm>
          <a:off x="228600" y="514350"/>
          <a:ext cx="8915400" cy="35433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B366FA-FBC2-437D-B390-A8E57E68B544}" type="slidenum">
              <a:rPr lang="en-US" smtClean="0"/>
              <a:pPr>
                <a:defRPr/>
              </a:pPr>
              <a:t>12</a:t>
            </a:fld>
            <a:endParaRPr lang="en-US"/>
          </a:p>
        </p:txBody>
      </p:sp>
      <p:graphicFrame>
        <p:nvGraphicFramePr>
          <p:cNvPr id="3" name="Chart 2"/>
          <p:cNvGraphicFramePr/>
          <p:nvPr/>
        </p:nvGraphicFramePr>
        <p:xfrm>
          <a:off x="4191000" y="133350"/>
          <a:ext cx="47244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3962400" y="2419350"/>
          <a:ext cx="50292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228600" y="438150"/>
          <a:ext cx="3505200" cy="4038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B366FA-FBC2-437D-B390-A8E57E68B544}" type="slidenum">
              <a:rPr lang="en-US" smtClean="0"/>
              <a:pPr>
                <a:defRPr/>
              </a:pPr>
              <a:t>13</a:t>
            </a:fld>
            <a:endParaRPr lang="en-US"/>
          </a:p>
        </p:txBody>
      </p:sp>
      <p:graphicFrame>
        <p:nvGraphicFramePr>
          <p:cNvPr id="4" name="Table 3"/>
          <p:cNvGraphicFramePr>
            <a:graphicFrameLocks noGrp="1"/>
          </p:cNvGraphicFramePr>
          <p:nvPr/>
        </p:nvGraphicFramePr>
        <p:xfrm>
          <a:off x="838202" y="361951"/>
          <a:ext cx="7467599" cy="4628281"/>
        </p:xfrm>
        <a:graphic>
          <a:graphicData uri="http://schemas.openxmlformats.org/drawingml/2006/table">
            <a:tbl>
              <a:tblPr/>
              <a:tblGrid>
                <a:gridCol w="1755157">
                  <a:extLst>
                    <a:ext uri="{9D8B030D-6E8A-4147-A177-3AD203B41FA5}">
                      <a16:colId xmlns:a16="http://schemas.microsoft.com/office/drawing/2014/main" val="20000"/>
                    </a:ext>
                  </a:extLst>
                </a:gridCol>
                <a:gridCol w="979455">
                  <a:extLst>
                    <a:ext uri="{9D8B030D-6E8A-4147-A177-3AD203B41FA5}">
                      <a16:colId xmlns:a16="http://schemas.microsoft.com/office/drawing/2014/main" val="20001"/>
                    </a:ext>
                  </a:extLst>
                </a:gridCol>
                <a:gridCol w="426588">
                  <a:extLst>
                    <a:ext uri="{9D8B030D-6E8A-4147-A177-3AD203B41FA5}">
                      <a16:colId xmlns:a16="http://schemas.microsoft.com/office/drawing/2014/main" val="20002"/>
                    </a:ext>
                  </a:extLst>
                </a:gridCol>
                <a:gridCol w="425265">
                  <a:extLst>
                    <a:ext uri="{9D8B030D-6E8A-4147-A177-3AD203B41FA5}">
                      <a16:colId xmlns:a16="http://schemas.microsoft.com/office/drawing/2014/main" val="20003"/>
                    </a:ext>
                  </a:extLst>
                </a:gridCol>
                <a:gridCol w="248142">
                  <a:extLst>
                    <a:ext uri="{9D8B030D-6E8A-4147-A177-3AD203B41FA5}">
                      <a16:colId xmlns:a16="http://schemas.microsoft.com/office/drawing/2014/main" val="20004"/>
                    </a:ext>
                  </a:extLst>
                </a:gridCol>
                <a:gridCol w="426588">
                  <a:extLst>
                    <a:ext uri="{9D8B030D-6E8A-4147-A177-3AD203B41FA5}">
                      <a16:colId xmlns:a16="http://schemas.microsoft.com/office/drawing/2014/main" val="20005"/>
                    </a:ext>
                  </a:extLst>
                </a:gridCol>
                <a:gridCol w="438777">
                  <a:extLst>
                    <a:ext uri="{9D8B030D-6E8A-4147-A177-3AD203B41FA5}">
                      <a16:colId xmlns:a16="http://schemas.microsoft.com/office/drawing/2014/main" val="20006"/>
                    </a:ext>
                  </a:extLst>
                </a:gridCol>
                <a:gridCol w="454013">
                  <a:extLst>
                    <a:ext uri="{9D8B030D-6E8A-4147-A177-3AD203B41FA5}">
                      <a16:colId xmlns:a16="http://schemas.microsoft.com/office/drawing/2014/main" val="20007"/>
                    </a:ext>
                  </a:extLst>
                </a:gridCol>
                <a:gridCol w="764353">
                  <a:extLst>
                    <a:ext uri="{9D8B030D-6E8A-4147-A177-3AD203B41FA5}">
                      <a16:colId xmlns:a16="http://schemas.microsoft.com/office/drawing/2014/main" val="20008"/>
                    </a:ext>
                  </a:extLst>
                </a:gridCol>
                <a:gridCol w="627718">
                  <a:extLst>
                    <a:ext uri="{9D8B030D-6E8A-4147-A177-3AD203B41FA5}">
                      <a16:colId xmlns:a16="http://schemas.microsoft.com/office/drawing/2014/main" val="20009"/>
                    </a:ext>
                  </a:extLst>
                </a:gridCol>
                <a:gridCol w="546695">
                  <a:extLst>
                    <a:ext uri="{9D8B030D-6E8A-4147-A177-3AD203B41FA5}">
                      <a16:colId xmlns:a16="http://schemas.microsoft.com/office/drawing/2014/main" val="20010"/>
                    </a:ext>
                  </a:extLst>
                </a:gridCol>
                <a:gridCol w="374848">
                  <a:extLst>
                    <a:ext uri="{9D8B030D-6E8A-4147-A177-3AD203B41FA5}">
                      <a16:colId xmlns:a16="http://schemas.microsoft.com/office/drawing/2014/main" val="20011"/>
                    </a:ext>
                  </a:extLst>
                </a:gridCol>
              </a:tblGrid>
              <a:tr h="151286">
                <a:tc rowSpan="2">
                  <a:txBody>
                    <a:bodyPr/>
                    <a:lstStyle/>
                    <a:p>
                      <a:pPr marL="0" marR="0" algn="l">
                        <a:lnSpc>
                          <a:spcPct val="100000"/>
                        </a:lnSpc>
                        <a:spcBef>
                          <a:spcPts val="0"/>
                        </a:spcBef>
                        <a:spcAft>
                          <a:spcPts val="0"/>
                        </a:spcAft>
                      </a:pPr>
                      <a:r>
                        <a:rPr lang="en-US" sz="900" b="1" dirty="0">
                          <a:latin typeface="Times New Roman" pitchFamily="18" charset="0"/>
                          <a:ea typeface="Calibri"/>
                          <a:cs typeface="Times New Roman" pitchFamily="18" charset="0"/>
                        </a:rPr>
                        <a:t>Locality</a:t>
                      </a:r>
                    </a:p>
                  </a:txBody>
                  <a:tcPr marL="3172" marR="3172" marT="237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a:lnSpc>
                          <a:spcPct val="100000"/>
                        </a:lnSpc>
                        <a:spcBef>
                          <a:spcPts val="0"/>
                        </a:spcBef>
                        <a:spcAft>
                          <a:spcPts val="0"/>
                        </a:spcAft>
                      </a:pPr>
                      <a:r>
                        <a:rPr lang="en-US" sz="900" b="1" dirty="0">
                          <a:latin typeface="Times New Roman" pitchFamily="18" charset="0"/>
                          <a:ea typeface="Calibri"/>
                          <a:cs typeface="Times New Roman" pitchFamily="18" charset="0"/>
                        </a:rPr>
                        <a:t>Name/No. </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Rabies death cases</a:t>
                      </a:r>
                    </a:p>
                  </a:txBody>
                  <a:tcPr marL="3172" marR="3172" marT="2379"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gridSpan="3">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Dog rabid </a:t>
                      </a:r>
                    </a:p>
                  </a:txBody>
                  <a:tcPr marL="3172" marR="3172" marT="2379"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gridSpan="3">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Dog bite in household member</a:t>
                      </a:r>
                    </a:p>
                  </a:txBody>
                  <a:tcPr marL="3172" marR="3172" marT="2379"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a:txBody>
                    <a:bodyPr/>
                    <a:lstStyle/>
                    <a:p>
                      <a:pPr algn="ctr">
                        <a:lnSpc>
                          <a:spcPct val="100000"/>
                        </a:lnSpc>
                        <a:spcAft>
                          <a:spcPts val="0"/>
                        </a:spcAft>
                      </a:pPr>
                      <a:endParaRPr lang="en-US" sz="900" b="1" dirty="0">
                        <a:latin typeface="Times New Roman" pitchFamily="18" charset="0"/>
                        <a:ea typeface="Times New Roman"/>
                        <a:cs typeface="Times New Roman" pitchFamily="18" charset="0"/>
                      </a:endParaRP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2807">
                <a:tc vMerge="1">
                  <a:txBody>
                    <a:bodyPr/>
                    <a:lstStyle/>
                    <a:p>
                      <a:pPr>
                        <a:lnSpc>
                          <a:spcPct val="100000"/>
                        </a:lnSpc>
                        <a:spcAft>
                          <a:spcPts val="0"/>
                        </a:spcAft>
                      </a:pPr>
                      <a:endParaRPr lang="en-US" sz="1000" b="0" dirty="0">
                        <a:latin typeface="Times New Roman" pitchFamily="18" charset="0"/>
                        <a:ea typeface="Times New Roman"/>
                        <a:cs typeface="Times New Roman" pitchFamily="18" charset="0"/>
                      </a:endParaRPr>
                    </a:p>
                  </a:txBody>
                  <a:tcPr marL="3172" marR="3172" marT="3172"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nSpc>
                          <a:spcPct val="100000"/>
                        </a:lnSpc>
                        <a:spcAft>
                          <a:spcPts val="0"/>
                        </a:spcAft>
                      </a:pPr>
                      <a:endParaRPr lang="en-US" sz="1000" b="1" dirty="0">
                        <a:latin typeface="Times New Roman" pitchFamily="18" charset="0"/>
                        <a:ea typeface="Times New Roman"/>
                        <a:cs typeface="Times New Roman" pitchFamily="18" charset="0"/>
                      </a:endParaRPr>
                    </a:p>
                  </a:txBody>
                  <a:tcPr marL="3172" marR="3172" marT="3172"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NA</a:t>
                      </a:r>
                    </a:p>
                  </a:txBody>
                  <a:tcPr marL="3172" marR="3172" marT="2379"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No</a:t>
                      </a:r>
                    </a:p>
                  </a:txBody>
                  <a:tcPr marL="3172" marR="3172" marT="2379"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Yes</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NA</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No</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Yes</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NA</a:t>
                      </a:r>
                    </a:p>
                  </a:txBody>
                  <a:tcPr marL="3172" marR="3172" marT="2379"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No</a:t>
                      </a:r>
                    </a:p>
                  </a:txBody>
                  <a:tcPr marL="3172" marR="3172" marT="2379"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Yes</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Total</a:t>
                      </a:r>
                    </a:p>
                  </a:txBody>
                  <a:tcPr marL="3172" marR="3172" marT="2379"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2807">
                <a:tc rowSpan="5">
                  <a:txBody>
                    <a:bodyPr/>
                    <a:lstStyle/>
                    <a:p>
                      <a:pPr marL="0" marR="0" algn="l">
                        <a:lnSpc>
                          <a:spcPct val="100000"/>
                        </a:lnSpc>
                        <a:spcBef>
                          <a:spcPts val="0"/>
                        </a:spcBef>
                        <a:spcAft>
                          <a:spcPts val="0"/>
                        </a:spcAft>
                      </a:pPr>
                      <a:r>
                        <a:rPr lang="en-US" sz="900" b="0" dirty="0">
                          <a:latin typeface="Times New Roman" pitchFamily="18" charset="0"/>
                          <a:ea typeface="Calibri"/>
                          <a:cs typeface="Times New Roman" pitchFamily="18" charset="0"/>
                        </a:rPr>
                        <a:t>Rawalpindi city 'circles</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3/22</a:t>
                      </a:r>
                    </a:p>
                  </a:txBody>
                  <a:tcPr marL="3172" marR="3172" marT="2379" marB="0" anchor="b">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77</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69</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82</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02"/>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4/18</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51</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03"/>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4/26</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82</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04"/>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6/12</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65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69</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05"/>
                  </a:ext>
                </a:extLst>
              </a:tr>
              <a:tr h="132807">
                <a:tc vMerge="1">
                  <a:txBody>
                    <a:bodyPr/>
                    <a:lstStyle/>
                    <a:p>
                      <a:endParaRPr lang="en-US"/>
                    </a:p>
                  </a:txBody>
                  <a:tcPr/>
                </a:tc>
                <a:tc>
                  <a:txBody>
                    <a:bodyPr/>
                    <a:lstStyle/>
                    <a:p>
                      <a:pPr>
                        <a:lnSpc>
                          <a:spcPct val="100000"/>
                        </a:lnSpc>
                        <a:spcAft>
                          <a:spcPts val="0"/>
                        </a:spcAft>
                      </a:pPr>
                      <a:endParaRPr lang="en-US" sz="900" b="1" dirty="0">
                        <a:latin typeface="Times New Roman" pitchFamily="18" charset="0"/>
                        <a:ea typeface="Times New Roman"/>
                        <a:cs typeface="Times New Roman" pitchFamily="18" charset="0"/>
                      </a:endParaRPr>
                    </a:p>
                  </a:txBody>
                  <a:tcPr marL="3172" marR="3172" marT="2379" marB="0" anchor="b">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8</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273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21</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249</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14</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25</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252</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7</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284</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32807">
                <a:tc rowSpan="3">
                  <a:txBody>
                    <a:bodyPr/>
                    <a:lstStyle/>
                    <a:p>
                      <a:pPr marL="0" marR="0" algn="l">
                        <a:lnSpc>
                          <a:spcPct val="100000"/>
                        </a:lnSpc>
                        <a:spcBef>
                          <a:spcPts val="0"/>
                        </a:spcBef>
                        <a:spcAft>
                          <a:spcPts val="0"/>
                        </a:spcAft>
                      </a:pPr>
                      <a:r>
                        <a:rPr lang="en-US" sz="900" b="0" dirty="0" err="1">
                          <a:latin typeface="Times New Roman" pitchFamily="18" charset="0"/>
                          <a:ea typeface="Calibri"/>
                          <a:cs typeface="Times New Roman" pitchFamily="18" charset="0"/>
                        </a:rPr>
                        <a:t>Gujar</a:t>
                      </a:r>
                      <a:r>
                        <a:rPr lang="en-US" sz="900" b="0" dirty="0">
                          <a:latin typeface="Times New Roman" pitchFamily="18" charset="0"/>
                          <a:ea typeface="Calibri"/>
                          <a:cs typeface="Times New Roman" pitchFamily="18" charset="0"/>
                        </a:rPr>
                        <a:t> Khan’ town circles</a:t>
                      </a:r>
                    </a:p>
                  </a:txBody>
                  <a:tcPr marL="3172" marR="3172" marT="2379" marB="0" anchor="ctr">
                    <a:lnL>
                      <a:noFill/>
                    </a:lnL>
                    <a:lnR>
                      <a:noFill/>
                    </a:lnR>
                    <a:lnT>
                      <a:noFill/>
                    </a:lnT>
                    <a:lnB>
                      <a:noFill/>
                    </a:lnB>
                    <a:solidFill>
                      <a:schemeClr val="bg1"/>
                    </a:solidFill>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007/1211</a:t>
                      </a:r>
                    </a:p>
                  </a:txBody>
                  <a:tcPr marL="3172" marR="3172" marT="2379" marB="0" anchor="b">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24</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9</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29</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07"/>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301/1130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26</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08"/>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403/1130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34</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09"/>
                  </a:ext>
                </a:extLst>
              </a:tr>
              <a:tr h="132807">
                <a:tc rowSpan="2">
                  <a:txBody>
                    <a:bodyPr/>
                    <a:lstStyle/>
                    <a:p>
                      <a:pPr marL="0" marR="0" algn="l">
                        <a:lnSpc>
                          <a:spcPct val="100000"/>
                        </a:lnSpc>
                        <a:spcBef>
                          <a:spcPts val="0"/>
                        </a:spcBef>
                        <a:spcAft>
                          <a:spcPts val="0"/>
                        </a:spcAft>
                      </a:pPr>
                      <a:r>
                        <a:rPr lang="en-US" sz="900" b="0" dirty="0" err="1">
                          <a:latin typeface="Times New Roman" pitchFamily="18" charset="0"/>
                          <a:ea typeface="Calibri"/>
                          <a:cs typeface="Times New Roman" pitchFamily="18" charset="0"/>
                        </a:rPr>
                        <a:t>Taxila</a:t>
                      </a:r>
                      <a:r>
                        <a:rPr lang="en-US" sz="900" b="0" dirty="0">
                          <a:latin typeface="Times New Roman" pitchFamily="18" charset="0"/>
                          <a:ea typeface="Calibri"/>
                          <a:cs typeface="Times New Roman" pitchFamily="18" charset="0"/>
                        </a:rPr>
                        <a:t> town’ circles</a:t>
                      </a:r>
                    </a:p>
                  </a:txBody>
                  <a:tcPr marL="3172" marR="3172" marT="2379" marB="0" anchor="ctr">
                    <a:lnL>
                      <a:noFill/>
                    </a:lnL>
                    <a:lnR>
                      <a:noFill/>
                    </a:lnR>
                    <a:lnT>
                      <a:noFill/>
                    </a:lnT>
                    <a:lnB>
                      <a:noFill/>
                    </a:lnB>
                    <a:solidFill>
                      <a:schemeClr val="bg1"/>
                    </a:solidFill>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306/1180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56</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0"/>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301/1180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16</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1"/>
                  </a:ext>
                </a:extLst>
              </a:tr>
              <a:tr h="132807">
                <a:tc rowSpan="3">
                  <a:txBody>
                    <a:bodyPr/>
                    <a:lstStyle/>
                    <a:p>
                      <a:pPr marL="0" marR="0" algn="l">
                        <a:lnSpc>
                          <a:spcPct val="100000"/>
                        </a:lnSpc>
                        <a:spcBef>
                          <a:spcPts val="0"/>
                        </a:spcBef>
                        <a:spcAft>
                          <a:spcPts val="0"/>
                        </a:spcAft>
                      </a:pPr>
                      <a:r>
                        <a:rPr lang="en-US" sz="900" b="0" dirty="0" err="1">
                          <a:latin typeface="Times New Roman" pitchFamily="18" charset="0"/>
                          <a:ea typeface="Calibri"/>
                          <a:cs typeface="Times New Roman" pitchFamily="18" charset="0"/>
                        </a:rPr>
                        <a:t>Murree</a:t>
                      </a:r>
                      <a:r>
                        <a:rPr lang="en-US" sz="900" b="0" dirty="0">
                          <a:latin typeface="Times New Roman" pitchFamily="18" charset="0"/>
                          <a:ea typeface="Calibri"/>
                          <a:cs typeface="Times New Roman" pitchFamily="18" charset="0"/>
                        </a:rPr>
                        <a:t> town’ circles</a:t>
                      </a:r>
                    </a:p>
                  </a:txBody>
                  <a:tcPr marL="3172" marR="3172" marT="2379" marB="0" anchor="ctr">
                    <a:lnL>
                      <a:noFill/>
                    </a:lnL>
                    <a:lnR>
                      <a:noFill/>
                    </a:lnR>
                    <a:lnT>
                      <a:noFill/>
                    </a:lnT>
                    <a:lnB>
                      <a:noFill/>
                    </a:lnB>
                    <a:solidFill>
                      <a:schemeClr val="bg1"/>
                    </a:solidFill>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902/1210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32</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2"/>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906/1210</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47</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3"/>
                  </a:ext>
                </a:extLst>
              </a:tr>
              <a:tr h="132807">
                <a:tc vMerge="1">
                  <a:txBody>
                    <a:bodyPr/>
                    <a:lstStyle/>
                    <a:p>
                      <a:endParaRPr lang="en-US"/>
                    </a:p>
                  </a:txBody>
                  <a:tcPr/>
                </a:tc>
                <a:tc>
                  <a:txBody>
                    <a:bodyPr/>
                    <a:lstStyle/>
                    <a:p>
                      <a:pPr>
                        <a:lnSpc>
                          <a:spcPct val="100000"/>
                        </a:lnSpc>
                        <a:spcAft>
                          <a:spcPts val="0"/>
                        </a:spcAft>
                      </a:pPr>
                      <a:endParaRPr lang="en-US" sz="900" b="1" dirty="0">
                        <a:latin typeface="Times New Roman" pitchFamily="18" charset="0"/>
                        <a:ea typeface="Times New Roman"/>
                        <a:cs typeface="Times New Roman" pitchFamily="18" charset="0"/>
                      </a:endParaRPr>
                    </a:p>
                  </a:txBody>
                  <a:tcPr marL="3172" marR="3172" marT="2379" marB="0" anchor="b">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183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55</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5</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103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132</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5</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173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62</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240</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132807">
                <a:tc rowSpan="17">
                  <a:txBody>
                    <a:bodyPr/>
                    <a:lstStyle/>
                    <a:p>
                      <a:pPr marL="0" marR="0" algn="l">
                        <a:lnSpc>
                          <a:spcPct val="100000"/>
                        </a:lnSpc>
                        <a:spcBef>
                          <a:spcPts val="0"/>
                        </a:spcBef>
                        <a:spcAft>
                          <a:spcPts val="0"/>
                        </a:spcAft>
                      </a:pPr>
                      <a:r>
                        <a:rPr lang="en-US" sz="900" b="0" dirty="0">
                          <a:latin typeface="Times New Roman" pitchFamily="18" charset="0"/>
                          <a:ea typeface="Calibri"/>
                          <a:cs typeface="Times New Roman" pitchFamily="18" charset="0"/>
                        </a:rPr>
                        <a:t>Villages of Rawalpindi district</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Angroo</a:t>
                      </a:r>
                    </a:p>
                  </a:txBody>
                  <a:tcPr marL="3172" marR="3172" marT="2379" marB="0" anchor="b">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12</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52</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47</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25</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72</a:t>
                      </a:r>
                    </a:p>
                  </a:txBody>
                  <a:tcPr marL="3172" marR="3172" marT="2379"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15"/>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Bagha Shiekha</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72</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6"/>
                  </a:ext>
                </a:extLst>
              </a:tr>
              <a:tr h="151286">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Chak Beli Khan</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88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104</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7"/>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dirty="0" err="1">
                          <a:latin typeface="Times New Roman" pitchFamily="18" charset="0"/>
                          <a:ea typeface="Calibri"/>
                          <a:cs typeface="Times New Roman" pitchFamily="18" charset="0"/>
                        </a:rPr>
                        <a:t>Eihata</a:t>
                      </a:r>
                      <a:endParaRPr lang="en-US" sz="900" dirty="0">
                        <a:latin typeface="Times New Roman" pitchFamily="18" charset="0"/>
                        <a:ea typeface="Calibri"/>
                        <a:cs typeface="Times New Roman" pitchFamily="18" charset="0"/>
                      </a:endParaRP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70</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8"/>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Jabbar</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87</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19"/>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Jatli</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64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85</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0"/>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Juda Khalsa</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73</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1"/>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Khinger Kalan</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48</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72</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2"/>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Lohsar Sharfoo</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87</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3"/>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Lokhot </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79</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4"/>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Maira Kalan</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92</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5"/>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Mesyari</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83</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6"/>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Narali</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77</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94</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7"/>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Panjgraan</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85</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8"/>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Ranial</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72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69</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25</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98</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29"/>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a:latin typeface="Times New Roman" pitchFamily="18" charset="0"/>
                          <a:ea typeface="Calibri"/>
                          <a:cs typeface="Times New Roman" pitchFamily="18" charset="0"/>
                        </a:rPr>
                        <a:t>Smoot</a:t>
                      </a:r>
                    </a:p>
                  </a:txBody>
                  <a:tcPr marL="3172" marR="3172" marT="2379" marB="0" anchor="b">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0</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62</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21</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34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4</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53</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26</a:t>
                      </a:r>
                    </a:p>
                  </a:txBody>
                  <a:tcPr marL="3172" marR="3172" marT="2379" marB="0" anchor="ctr">
                    <a:lnL>
                      <a:noFill/>
                    </a:lnL>
                    <a:lnR>
                      <a:noFill/>
                    </a:lnR>
                    <a:lnT>
                      <a:noFill/>
                    </a:lnT>
                    <a:lnB>
                      <a:noFill/>
                    </a:lnB>
                    <a:solidFill>
                      <a:schemeClr val="bg1"/>
                    </a:solidFill>
                  </a:tcPr>
                </a:tc>
                <a:tc>
                  <a:txBody>
                    <a:bodyPr/>
                    <a:lstStyle/>
                    <a:p>
                      <a:pPr marL="0" marR="0" algn="ctr">
                        <a:lnSpc>
                          <a:spcPct val="100000"/>
                        </a:lnSpc>
                        <a:spcBef>
                          <a:spcPts val="0"/>
                        </a:spcBef>
                        <a:spcAft>
                          <a:spcPts val="0"/>
                        </a:spcAft>
                      </a:pPr>
                      <a:r>
                        <a:rPr lang="en-US" sz="900">
                          <a:latin typeface="Times New Roman" pitchFamily="18" charset="0"/>
                          <a:ea typeface="Calibri"/>
                          <a:cs typeface="Times New Roman" pitchFamily="18" charset="0"/>
                        </a:rPr>
                        <a:t>83</a:t>
                      </a:r>
                    </a:p>
                  </a:txBody>
                  <a:tcPr marL="3172" marR="3172" marT="2379" marB="0" anchor="ctr">
                    <a:lnL>
                      <a:noFill/>
                    </a:lnL>
                    <a:lnR>
                      <a:noFill/>
                    </a:lnR>
                    <a:lnT>
                      <a:noFill/>
                    </a:lnT>
                    <a:lnB>
                      <a:noFill/>
                    </a:lnB>
                    <a:solidFill>
                      <a:schemeClr val="bg1"/>
                    </a:solidFill>
                  </a:tcPr>
                </a:tc>
                <a:extLst>
                  <a:ext uri="{0D108BD9-81ED-4DB2-BD59-A6C34878D82A}">
                    <a16:rowId xmlns:a16="http://schemas.microsoft.com/office/drawing/2014/main" val="10030"/>
                  </a:ext>
                </a:extLst>
              </a:tr>
              <a:tr h="132807">
                <a:tc vMerge="1">
                  <a:txBody>
                    <a:bodyPr/>
                    <a:lstStyle/>
                    <a:p>
                      <a:endParaRPr lang="en-US"/>
                    </a:p>
                  </a:txBody>
                  <a:tcPr/>
                </a:tc>
                <a:tc>
                  <a:txBody>
                    <a:bodyPr/>
                    <a:lstStyle/>
                    <a:p>
                      <a:pPr marL="0" marR="0">
                        <a:lnSpc>
                          <a:spcPct val="100000"/>
                        </a:lnSpc>
                        <a:spcBef>
                          <a:spcPts val="0"/>
                        </a:spcBef>
                        <a:spcAft>
                          <a:spcPts val="0"/>
                        </a:spcAft>
                      </a:pPr>
                      <a:r>
                        <a:rPr lang="en-US" sz="900" b="1">
                          <a:latin typeface="Times New Roman" pitchFamily="18" charset="0"/>
                          <a:ea typeface="Calibri"/>
                          <a:cs typeface="Times New Roman" pitchFamily="18" charset="0"/>
                        </a:rPr>
                        <a:t>Total</a:t>
                      </a:r>
                    </a:p>
                  </a:txBody>
                  <a:tcPr marL="3172" marR="3172" marT="2379" marB="0" anchor="b">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11</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1027</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298</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14</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513</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809</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20</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926</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a:latin typeface="Times New Roman" pitchFamily="18" charset="0"/>
                          <a:ea typeface="Calibri"/>
                          <a:cs typeface="Times New Roman" pitchFamily="18" charset="0"/>
                        </a:rPr>
                        <a:t>390</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1336</a:t>
                      </a:r>
                    </a:p>
                  </a:txBody>
                  <a:tcPr marL="3172" marR="3172" marT="2379"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31"/>
                  </a:ext>
                </a:extLst>
              </a:tr>
              <a:tr h="132807">
                <a:tc>
                  <a:txBody>
                    <a:bodyPr/>
                    <a:lstStyle/>
                    <a:p>
                      <a:pPr>
                        <a:lnSpc>
                          <a:spcPct val="100000"/>
                        </a:lnSpc>
                        <a:spcAft>
                          <a:spcPts val="0"/>
                        </a:spcAft>
                      </a:pPr>
                      <a:endParaRPr lang="en-US" sz="900" b="0" dirty="0">
                        <a:latin typeface="Times New Roman" pitchFamily="18" charset="0"/>
                        <a:ea typeface="Times New Roman"/>
                        <a:cs typeface="Times New Roman" pitchFamily="18" charset="0"/>
                      </a:endParaRPr>
                    </a:p>
                  </a:txBody>
                  <a:tcPr marL="3172" marR="3172" marT="2379"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r>
                        <a:rPr lang="en-US" sz="900" dirty="0">
                          <a:latin typeface="Times New Roman" pitchFamily="18" charset="0"/>
                          <a:ea typeface="Calibri"/>
                          <a:cs typeface="Times New Roman" pitchFamily="18" charset="0"/>
                        </a:rPr>
                        <a:t>Grand total</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21</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1483</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356</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40</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865</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955</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50</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1351</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459</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pPr marL="0" marR="0" algn="ctr">
                        <a:lnSpc>
                          <a:spcPct val="100000"/>
                        </a:lnSpc>
                        <a:spcBef>
                          <a:spcPts val="0"/>
                        </a:spcBef>
                        <a:spcAft>
                          <a:spcPts val="0"/>
                        </a:spcAft>
                      </a:pPr>
                      <a:r>
                        <a:rPr lang="en-US" sz="900" dirty="0">
                          <a:latin typeface="Times New Roman" pitchFamily="18" charset="0"/>
                          <a:ea typeface="Calibri"/>
                          <a:cs typeface="Times New Roman" pitchFamily="18" charset="0"/>
                        </a:rPr>
                        <a:t>1860</a:t>
                      </a:r>
                    </a:p>
                  </a:txBody>
                  <a:tcPr marL="3172" marR="3172" marT="2379"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32"/>
                  </a:ext>
                </a:extLst>
              </a:tr>
            </a:tbl>
          </a:graphicData>
        </a:graphic>
      </p:graphicFrame>
      <p:sp>
        <p:nvSpPr>
          <p:cNvPr id="5" name="Rectangle 2"/>
          <p:cNvSpPr txBox="1">
            <a:spLocks noChangeArrowheads="1"/>
          </p:cNvSpPr>
          <p:nvPr/>
        </p:nvSpPr>
        <p:spPr>
          <a:xfrm>
            <a:off x="1143000" y="0"/>
            <a:ext cx="6858000" cy="342900"/>
          </a:xfrm>
          <a:prstGeom prst="rect">
            <a:avLst/>
          </a:prstGeom>
        </p:spPr>
        <p:txBody>
          <a:bodyPr/>
          <a:lstStyle/>
          <a:p>
            <a:pPr marL="633413" marR="0" lvl="0" indent="-633413"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Times New Roman" pitchFamily="18" charset="0"/>
                <a:ea typeface="+mj-ea"/>
                <a:cs typeface="+mj-cs"/>
              </a:rPr>
              <a:t>Table: Rabies deaths and dog bite cases reported in selected </a:t>
            </a:r>
            <a:r>
              <a:rPr kumimoji="0" lang="en-US" sz="1400" b="1" i="0" u="none" strike="noStrike" kern="1200" cap="none" spc="0" normalizeH="0" noProof="0" dirty="0">
                <a:ln>
                  <a:noFill/>
                </a:ln>
                <a:solidFill>
                  <a:schemeClr val="tx1"/>
                </a:solidFill>
                <a:effectLst/>
                <a:uLnTx/>
                <a:uFillTx/>
                <a:latin typeface="Times New Roman" pitchFamily="18" charset="0"/>
                <a:ea typeface="+mj-ea"/>
                <a:cs typeface="+mj-cs"/>
              </a:rPr>
              <a:t>areas of Rawalpindi </a:t>
            </a:r>
            <a:r>
              <a:rPr lang="en-US" sz="1400" b="1" dirty="0">
                <a:ea typeface="+mj-ea"/>
                <a:cs typeface="+mj-cs"/>
              </a:rPr>
              <a:t>district</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14</a:t>
            </a:fld>
            <a:endParaRPr lang="en-US"/>
          </a:p>
        </p:txBody>
      </p:sp>
      <p:graphicFrame>
        <p:nvGraphicFramePr>
          <p:cNvPr id="7" name="Chart 6"/>
          <p:cNvGraphicFramePr/>
          <p:nvPr/>
        </p:nvGraphicFramePr>
        <p:xfrm>
          <a:off x="0" y="1276350"/>
          <a:ext cx="4876800" cy="2971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4800600" y="1352550"/>
          <a:ext cx="4114800" cy="3048000"/>
        </p:xfrm>
        <a:graphic>
          <a:graphicData uri="http://schemas.openxmlformats.org/drawingml/2006/chart">
            <c:chart xmlns:c="http://schemas.openxmlformats.org/drawingml/2006/chart" xmlns:r="http://schemas.openxmlformats.org/officeDocument/2006/relationships" r:id="rId4"/>
          </a:graphicData>
        </a:graphic>
      </p:graphicFrame>
      <p:sp>
        <p:nvSpPr>
          <p:cNvPr id="10" name="Rectangle 9"/>
          <p:cNvSpPr/>
          <p:nvPr/>
        </p:nvSpPr>
        <p:spPr>
          <a:xfrm>
            <a:off x="838200" y="285750"/>
            <a:ext cx="7772400" cy="457200"/>
          </a:xfrm>
          <a:prstGeom prst="rect">
            <a:avLst/>
          </a:prstGeom>
          <a:solidFill>
            <a:schemeClr val="accent5">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Rabies cases in Rawalpindi district</a:t>
            </a:r>
            <a:endParaRPr lang="en-US" sz="2800"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15</a:t>
            </a:fld>
            <a:endParaRPr lang="en-US"/>
          </a:p>
        </p:txBody>
      </p:sp>
      <p:graphicFrame>
        <p:nvGraphicFramePr>
          <p:cNvPr id="5" name="Content Placeholder 4"/>
          <p:cNvGraphicFramePr>
            <a:graphicFrameLocks noGrp="1"/>
          </p:cNvGraphicFramePr>
          <p:nvPr>
            <p:ph idx="1"/>
          </p:nvPr>
        </p:nvGraphicFramePr>
        <p:xfrm>
          <a:off x="3962400" y="2571750"/>
          <a:ext cx="4495800" cy="25717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152400" y="971550"/>
          <a:ext cx="4114800" cy="35623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5334000" y="590550"/>
          <a:ext cx="3810000" cy="2286000"/>
        </p:xfrm>
        <a:graphic>
          <a:graphicData uri="http://schemas.openxmlformats.org/drawingml/2006/chart">
            <c:chart xmlns:c="http://schemas.openxmlformats.org/drawingml/2006/chart" xmlns:r="http://schemas.openxmlformats.org/officeDocument/2006/relationships" r:id="rId5"/>
          </a:graphicData>
        </a:graphic>
      </p:graphicFrame>
      <p:sp>
        <p:nvSpPr>
          <p:cNvPr id="8" name="Rectangle 7"/>
          <p:cNvSpPr/>
          <p:nvPr/>
        </p:nvSpPr>
        <p:spPr>
          <a:xfrm>
            <a:off x="685800" y="133350"/>
            <a:ext cx="7772400" cy="457200"/>
          </a:xfrm>
          <a:prstGeom prst="rect">
            <a:avLst/>
          </a:prstGeom>
          <a:solidFill>
            <a:schemeClr val="accent5">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Dog bite in Rawalpindi district</a:t>
            </a:r>
            <a:endParaRPr lang="en-US" sz="2800"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71550"/>
            <a:ext cx="8229600" cy="3810000"/>
          </a:xfrm>
        </p:spPr>
        <p:txBody>
          <a:bodyPr>
            <a:normAutofit/>
          </a:bodyPr>
          <a:lstStyle/>
          <a:p>
            <a:pPr algn="just">
              <a:buFont typeface="Wingdings" pitchFamily="2" charset="2"/>
              <a:buChar char="Ø"/>
            </a:pPr>
            <a:r>
              <a:rPr lang="en-US" sz="1600" dirty="0">
                <a:latin typeface="Times New Roman" pitchFamily="18" charset="0"/>
                <a:cs typeface="Times New Roman" pitchFamily="18" charset="0"/>
              </a:rPr>
              <a:t>356/1860 households reported only 26 rabies deaths in all human settlements</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My study indicated 89% rabies deaths due to dog bite in Rawalpindi, Pakistan</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459/1860 household respondents reported dog bites and it was associated with males (332 cases)</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After dog bites, 24% people got spiritual treatments only and 40% go to hospitals only and 25% did both while 11% did nothing about treatment</a:t>
            </a:r>
          </a:p>
          <a:p>
            <a:pPr algn="just">
              <a:buNone/>
            </a:pPr>
            <a:r>
              <a:rPr lang="en-US" sz="1600" dirty="0">
                <a:latin typeface="Times New Roman" pitchFamily="18" charset="0"/>
                <a:cs typeface="Times New Roman" pitchFamily="18" charset="0"/>
              </a:rPr>
              <a:t> </a:t>
            </a:r>
          </a:p>
          <a:p>
            <a:pPr algn="just">
              <a:buFont typeface="Wingdings" pitchFamily="2" charset="2"/>
              <a:buChar char="Ø"/>
            </a:pPr>
            <a:r>
              <a:rPr lang="en-US" sz="1600" dirty="0">
                <a:latin typeface="Times New Roman" pitchFamily="18" charset="0"/>
                <a:cs typeface="Times New Roman" pitchFamily="18" charset="0"/>
              </a:rPr>
              <a:t>Only 38.12% households were positive for pet dogs</a:t>
            </a:r>
          </a:p>
          <a:p>
            <a:pPr algn="just">
              <a:buFont typeface="Wingdings" pitchFamily="2" charset="2"/>
              <a:buChar char="Ø"/>
            </a:pPr>
            <a:endParaRPr lang="en-US" sz="1600"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The overall dog to human ratio  (1:n) was 1:14 </a:t>
            </a:r>
          </a:p>
          <a:p>
            <a:pPr algn="just">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16</a:t>
            </a:fld>
            <a:endParaRPr lang="en-US"/>
          </a:p>
        </p:txBody>
      </p:sp>
      <p:sp>
        <p:nvSpPr>
          <p:cNvPr id="5" name="Rectangle 4"/>
          <p:cNvSpPr/>
          <p:nvPr/>
        </p:nvSpPr>
        <p:spPr>
          <a:xfrm>
            <a:off x="457200" y="400050"/>
            <a:ext cx="8229600" cy="400050"/>
          </a:xfrm>
          <a:prstGeom prst="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Summary </a:t>
            </a:r>
            <a:endParaRPr lang="en-US" sz="2800"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82000" cy="4171950"/>
          </a:xfrm>
        </p:spPr>
        <p:txBody>
          <a:bodyPr>
            <a:noAutofit/>
          </a:bodyPr>
          <a:lstStyle/>
          <a:p>
            <a:pPr marL="514350" indent="-514350" algn="just">
              <a:spcAft>
                <a:spcPts val="1200"/>
              </a:spcAft>
              <a:buFont typeface="+mj-lt"/>
              <a:buAutoNum type="arabicPeriod"/>
            </a:pPr>
            <a:r>
              <a:rPr lang="en-US" sz="1700" dirty="0">
                <a:latin typeface="Times New Roman" pitchFamily="18" charset="0"/>
                <a:cs typeface="Times New Roman" pitchFamily="18" charset="0"/>
              </a:rPr>
              <a:t>ABC program is in practice in many countries of the world and should immediately start in Pakistan</a:t>
            </a:r>
          </a:p>
          <a:p>
            <a:pPr marL="514350" indent="-514350" algn="just">
              <a:spcAft>
                <a:spcPts val="1200"/>
              </a:spcAft>
              <a:buFont typeface="+mj-lt"/>
              <a:buAutoNum type="arabicPeriod"/>
            </a:pPr>
            <a:r>
              <a:rPr lang="en-US" sz="1700" dirty="0">
                <a:latin typeface="Times New Roman" pitchFamily="18" charset="0"/>
                <a:cs typeface="Times New Roman" pitchFamily="18" charset="0"/>
              </a:rPr>
              <a:t>Vaccination of pet dogs should be carried out in villages as large number of pet dogs and dog bites are reported in the villages</a:t>
            </a:r>
          </a:p>
          <a:p>
            <a:pPr marL="514350" indent="-514350" algn="just">
              <a:spcAft>
                <a:spcPts val="1200"/>
              </a:spcAft>
              <a:buFont typeface="+mj-lt"/>
              <a:buAutoNum type="arabicPeriod"/>
            </a:pPr>
            <a:r>
              <a:rPr lang="en-US" sz="1700" dirty="0">
                <a:latin typeface="Times New Roman" pitchFamily="18" charset="0"/>
                <a:cs typeface="Times New Roman" pitchFamily="18" charset="0"/>
              </a:rPr>
              <a:t>Rawalpindi district is a hilly tract of land with relatively little agriculture. Hence the rural population of the district is small. So is also case with dog population. To know exact scenario of dog population, the similar studies should be conducted in other area of Pakistan.</a:t>
            </a:r>
          </a:p>
          <a:p>
            <a:pPr marL="514350" indent="-514350" algn="just">
              <a:spcAft>
                <a:spcPts val="1200"/>
              </a:spcAft>
              <a:buFont typeface="+mj-lt"/>
              <a:buAutoNum type="arabicPeriod"/>
            </a:pPr>
            <a:r>
              <a:rPr lang="en-US" sz="1700" dirty="0">
                <a:latin typeface="Times New Roman" pitchFamily="18" charset="0"/>
                <a:cs typeface="Times New Roman" pitchFamily="18" charset="0"/>
              </a:rPr>
              <a:t>Rabies caused deaths are more common in rural areas. Here good number of the people depend on spiritual treatments or local medicine men. Awareness programs for the villagers should be started.</a:t>
            </a:r>
          </a:p>
          <a:p>
            <a:pPr marL="514350" indent="-514350" algn="just">
              <a:spcAft>
                <a:spcPts val="1200"/>
              </a:spcAft>
              <a:buFont typeface="+mj-lt"/>
              <a:buAutoNum type="arabicPeriod"/>
            </a:pPr>
            <a:r>
              <a:rPr lang="en-US" sz="1700" dirty="0">
                <a:latin typeface="Times New Roman" pitchFamily="18" charset="0"/>
                <a:cs typeface="Times New Roman" pitchFamily="18" charset="0"/>
              </a:rPr>
              <a:t>Hopefully, WHO may help to start dog management program in Pakistan</a:t>
            </a:r>
          </a:p>
        </p:txBody>
      </p:sp>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17</a:t>
            </a:fld>
            <a:endParaRPr lang="en-US"/>
          </a:p>
        </p:txBody>
      </p:sp>
      <p:sp>
        <p:nvSpPr>
          <p:cNvPr id="5" name="Rectangle 4"/>
          <p:cNvSpPr/>
          <p:nvPr/>
        </p:nvSpPr>
        <p:spPr>
          <a:xfrm>
            <a:off x="533400" y="114300"/>
            <a:ext cx="8305800" cy="400050"/>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Suggestions and recommendations</a:t>
            </a:r>
            <a:endParaRPr lang="en-US" sz="28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3086100"/>
          </a:xfrm>
        </p:spPr>
        <p:txBody>
          <a:bodyPr>
            <a:noAutofit/>
          </a:bodyPr>
          <a:lstStyle/>
          <a:p>
            <a:pPr marL="514350" indent="-514350">
              <a:buFont typeface="Wingdings" pitchFamily="2" charset="2"/>
              <a:buChar char="Ø"/>
            </a:pPr>
            <a:r>
              <a:rPr lang="en-US" sz="2000" dirty="0">
                <a:latin typeface="Times New Roman" pitchFamily="18" charset="0"/>
                <a:cs typeface="Times New Roman" pitchFamily="18" charset="0"/>
              </a:rPr>
              <a:t>My PhD supervisor Prof. Dr. </a:t>
            </a:r>
            <a:r>
              <a:rPr lang="en-US" sz="2000" dirty="0" err="1">
                <a:latin typeface="Times New Roman" pitchFamily="18" charset="0"/>
                <a:cs typeface="Times New Roman" pitchFamily="18" charset="0"/>
              </a:rPr>
              <a:t>Mirza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Azhar</a:t>
            </a:r>
            <a:r>
              <a:rPr lang="en-US" sz="2000" dirty="0">
                <a:latin typeface="Times New Roman" pitchFamily="18" charset="0"/>
                <a:cs typeface="Times New Roman" pitchFamily="18" charset="0"/>
              </a:rPr>
              <a:t> Beg </a:t>
            </a:r>
          </a:p>
          <a:p>
            <a:pPr marL="514350" indent="-514350">
              <a:buFont typeface="Wingdings" pitchFamily="2" charset="2"/>
              <a:buChar char="Ø"/>
            </a:pPr>
            <a:endParaRPr lang="en-US" sz="2000" dirty="0">
              <a:latin typeface="Times New Roman" pitchFamily="18" charset="0"/>
              <a:cs typeface="Times New Roman" pitchFamily="18" charset="0"/>
            </a:endParaRPr>
          </a:p>
          <a:p>
            <a:pPr marL="514350" indent="-514350">
              <a:buFont typeface="Wingdings" pitchFamily="2" charset="2"/>
              <a:buChar char="Ø"/>
            </a:pPr>
            <a:r>
              <a:rPr lang="en-US" sz="2000" dirty="0">
                <a:latin typeface="Times New Roman" pitchFamily="18" charset="0"/>
                <a:cs typeface="Times New Roman" pitchFamily="18" charset="0"/>
              </a:rPr>
              <a:t>Higher Education Commission to give me scholarship for PhD studies</a:t>
            </a:r>
          </a:p>
          <a:p>
            <a:pPr marL="514350" indent="-514350">
              <a:buFont typeface="Wingdings" pitchFamily="2" charset="2"/>
              <a:buChar char="Ø"/>
            </a:pPr>
            <a:endParaRPr lang="en-US" sz="2000" dirty="0">
              <a:latin typeface="Times New Roman" pitchFamily="18" charset="0"/>
              <a:cs typeface="Times New Roman" pitchFamily="18" charset="0"/>
            </a:endParaRPr>
          </a:p>
          <a:p>
            <a:pPr marL="514350" indent="-514350">
              <a:buFont typeface="Wingdings" pitchFamily="2" charset="2"/>
              <a:buChar char="Ø"/>
            </a:pPr>
            <a:r>
              <a:rPr lang="en-US" sz="2000" dirty="0">
                <a:latin typeface="Times New Roman" pitchFamily="18" charset="0"/>
                <a:cs typeface="Times New Roman" pitchFamily="18" charset="0"/>
              </a:rPr>
              <a:t>Population census organization , Pakistan to give me data on Rawalpindi district</a:t>
            </a:r>
          </a:p>
          <a:p>
            <a:pPr marL="514350" indent="-514350">
              <a:buFont typeface="Wingdings" pitchFamily="2" charset="2"/>
              <a:buChar char="Ø"/>
            </a:pPr>
            <a:endParaRPr lang="en-US" sz="2000" dirty="0">
              <a:latin typeface="Times New Roman" pitchFamily="18" charset="0"/>
              <a:cs typeface="Times New Roman" pitchFamily="18" charset="0"/>
            </a:endParaRPr>
          </a:p>
          <a:p>
            <a:pPr marL="514350" indent="-514350">
              <a:buFont typeface="Wingdings" pitchFamily="2" charset="2"/>
              <a:buChar char="Ø"/>
            </a:pPr>
            <a:r>
              <a:rPr lang="en-US" sz="2000" dirty="0">
                <a:latin typeface="Times New Roman" pitchFamily="18" charset="0"/>
                <a:cs typeface="Times New Roman" pitchFamily="18" charset="0"/>
              </a:rPr>
              <a:t>Authors (</a:t>
            </a:r>
            <a:r>
              <a:rPr lang="en-US" sz="2000" dirty="0" err="1">
                <a:latin typeface="Times New Roman" pitchFamily="18" charset="0"/>
                <a:cs typeface="Times New Roman" pitchFamily="18" charset="0"/>
              </a:rPr>
              <a:t>Davlin</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VonVille</a:t>
            </a:r>
            <a:r>
              <a:rPr lang="en-US" sz="2000" dirty="0">
                <a:latin typeface="Times New Roman" pitchFamily="18" charset="0"/>
                <a:cs typeface="Times New Roman" pitchFamily="18" charset="0"/>
              </a:rPr>
              <a:t>, 2012) and Elsevier team to allow me to use the research article </a:t>
            </a:r>
          </a:p>
          <a:p>
            <a:pPr marL="514350" indent="-514350">
              <a:buFont typeface="Wingdings" pitchFamily="2" charset="2"/>
              <a:buChar char="Ø"/>
            </a:pP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42B05DE-0D65-4522-961C-33C78F2F8F83}" type="slidenum">
              <a:rPr lang="en-US" sz="1600" smtClean="0">
                <a:solidFill>
                  <a:srgbClr val="0000FF"/>
                </a:solidFill>
                <a:latin typeface="Segoe UI Semibold" pitchFamily="34" charset="0"/>
              </a:rPr>
              <a:pPr>
                <a:defRPr/>
              </a:pPr>
              <a:t>18</a:t>
            </a:fld>
            <a:endParaRPr lang="en-US" sz="1600" dirty="0">
              <a:solidFill>
                <a:srgbClr val="0000FF"/>
              </a:solidFill>
              <a:latin typeface="Segoe UI Semibold" pitchFamily="34" charset="0"/>
            </a:endParaRPr>
          </a:p>
        </p:txBody>
      </p:sp>
      <p:sp>
        <p:nvSpPr>
          <p:cNvPr id="5" name="Rectangle 4"/>
          <p:cNvSpPr/>
          <p:nvPr/>
        </p:nvSpPr>
        <p:spPr>
          <a:xfrm>
            <a:off x="609600" y="342900"/>
            <a:ext cx="7924800" cy="400050"/>
          </a:xfrm>
          <a:prstGeom prst="rect">
            <a:avLst/>
          </a:prstGeom>
          <a:solidFill>
            <a:schemeClr val="accent2">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2060"/>
                </a:solidFill>
                <a:latin typeface="Times New Roman" pitchFamily="18" charset="0"/>
                <a:cs typeface="Times New Roman" pitchFamily="18" charset="0"/>
              </a:rPr>
              <a:t>Acknowledgements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B366FA-FBC2-437D-B390-A8E57E68B544}" type="slidenum">
              <a:rPr lang="en-US" smtClean="0"/>
              <a:pPr>
                <a:defRPr/>
              </a:pPr>
              <a:t>19</a:t>
            </a:fld>
            <a:endParaRPr lang="en-US"/>
          </a:p>
        </p:txBody>
      </p:sp>
      <p:sp>
        <p:nvSpPr>
          <p:cNvPr id="3" name="Title 4"/>
          <p:cNvSpPr txBox="1">
            <a:spLocks/>
          </p:cNvSpPr>
          <p:nvPr/>
        </p:nvSpPr>
        <p:spPr>
          <a:xfrm>
            <a:off x="457200" y="53578"/>
            <a:ext cx="8229600" cy="384572"/>
          </a:xfrm>
          <a:prstGeom prst="rect">
            <a:avLst/>
          </a:prstGeom>
          <a:solidFill>
            <a:schemeClr val="accent2">
              <a:lumMod val="40000"/>
              <a:lumOff val="60000"/>
            </a:schemeClr>
          </a:solidFill>
          <a:ln w="25400" cap="flat" cmpd="sng" algn="ctr">
            <a:noFill/>
            <a:prstDash val="solid"/>
          </a:ln>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References </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5" name="Table 4"/>
          <p:cNvGraphicFramePr>
            <a:graphicFrameLocks noGrp="1"/>
          </p:cNvGraphicFramePr>
          <p:nvPr/>
        </p:nvGraphicFramePr>
        <p:xfrm>
          <a:off x="1371600" y="590550"/>
          <a:ext cx="5638798" cy="4114800"/>
        </p:xfrm>
        <a:graphic>
          <a:graphicData uri="http://schemas.openxmlformats.org/drawingml/2006/table">
            <a:tbl>
              <a:tblPr/>
              <a:tblGrid>
                <a:gridCol w="816474">
                  <a:extLst>
                    <a:ext uri="{9D8B030D-6E8A-4147-A177-3AD203B41FA5}">
                      <a16:colId xmlns:a16="http://schemas.microsoft.com/office/drawing/2014/main" val="20000"/>
                    </a:ext>
                  </a:extLst>
                </a:gridCol>
                <a:gridCol w="3193683">
                  <a:extLst>
                    <a:ext uri="{9D8B030D-6E8A-4147-A177-3AD203B41FA5}">
                      <a16:colId xmlns:a16="http://schemas.microsoft.com/office/drawing/2014/main" val="20001"/>
                    </a:ext>
                  </a:extLst>
                </a:gridCol>
                <a:gridCol w="1628641">
                  <a:extLst>
                    <a:ext uri="{9D8B030D-6E8A-4147-A177-3AD203B41FA5}">
                      <a16:colId xmlns:a16="http://schemas.microsoft.com/office/drawing/2014/main" val="20002"/>
                    </a:ext>
                  </a:extLst>
                </a:gridCol>
              </a:tblGrid>
              <a:tr h="132080">
                <a:tc>
                  <a:txBody>
                    <a:bodyPr/>
                    <a:lstStyle/>
                    <a:p>
                      <a:pPr marL="0" marR="0" indent="0" algn="ctr">
                        <a:lnSpc>
                          <a:spcPct val="100000"/>
                        </a:lnSpc>
                        <a:spcBef>
                          <a:spcPts val="0"/>
                        </a:spcBef>
                        <a:spcAft>
                          <a:spcPts val="0"/>
                        </a:spcAft>
                      </a:pPr>
                      <a:r>
                        <a:rPr lang="en-US" sz="900" b="1" dirty="0">
                          <a:latin typeface="Times New Roman"/>
                          <a:ea typeface="Times New Roman"/>
                        </a:rPr>
                        <a:t>Study</a:t>
                      </a:r>
                      <a:r>
                        <a:rPr lang="en-US" sz="900" b="1" baseline="0" dirty="0">
                          <a:latin typeface="Times New Roman"/>
                          <a:ea typeface="Times New Roman"/>
                        </a:rPr>
                        <a:t> </a:t>
                      </a:r>
                      <a:r>
                        <a:rPr lang="en-US" sz="900" b="1" dirty="0">
                          <a:latin typeface="Times New Roman"/>
                          <a:ea typeface="Times New Roman"/>
                        </a:rPr>
                        <a:t>No</a:t>
                      </a:r>
                      <a:endParaRPr lang="en-US" sz="900" dirty="0">
                        <a:latin typeface="Times New Roman"/>
                        <a:ea typeface="Times New Roman"/>
                      </a:endParaRPr>
                    </a:p>
                  </a:txBody>
                  <a:tcPr marL="30480" marR="304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00000"/>
                        </a:lnSpc>
                        <a:spcBef>
                          <a:spcPts val="0"/>
                        </a:spcBef>
                        <a:spcAft>
                          <a:spcPts val="0"/>
                        </a:spcAft>
                      </a:pPr>
                      <a:r>
                        <a:rPr lang="en-US" sz="900" b="1" dirty="0">
                          <a:latin typeface="Times New Roman"/>
                          <a:ea typeface="Times New Roman"/>
                        </a:rPr>
                        <a:t>Author and publication year </a:t>
                      </a:r>
                      <a:endParaRPr lang="en-US" sz="900" dirty="0">
                        <a:latin typeface="Times New Roman"/>
                        <a:ea typeface="Times New Roman"/>
                      </a:endParaRPr>
                    </a:p>
                  </a:txBody>
                  <a:tcPr marL="30480" marR="304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lnSpc>
                          <a:spcPct val="100000"/>
                        </a:lnSpc>
                        <a:spcBef>
                          <a:spcPts val="0"/>
                        </a:spcBef>
                        <a:spcAft>
                          <a:spcPts val="0"/>
                        </a:spcAft>
                      </a:pPr>
                      <a:r>
                        <a:rPr lang="en-US" sz="900" b="1" dirty="0">
                          <a:latin typeface="Times New Roman"/>
                          <a:ea typeface="Times New Roman"/>
                        </a:rPr>
                        <a:t>Location</a:t>
                      </a:r>
                      <a:endParaRPr lang="en-US" sz="900" dirty="0">
                        <a:latin typeface="Times New Roman"/>
                        <a:ea typeface="Times New Roman"/>
                      </a:endParaRPr>
                    </a:p>
                  </a:txBody>
                  <a:tcPr marL="30480" marR="304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a:t>
                      </a:r>
                    </a:p>
                  </a:txBody>
                  <a:tcPr marL="30480" marR="304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Acosta-Jamett </a:t>
                      </a:r>
                      <a:r>
                        <a:rPr lang="en-US" sz="900" i="1">
                          <a:latin typeface="Times New Roman"/>
                          <a:ea typeface="Times New Roman"/>
                        </a:rPr>
                        <a:t>et al.</a:t>
                      </a:r>
                      <a:r>
                        <a:rPr lang="en-US" sz="900">
                          <a:latin typeface="Times New Roman"/>
                          <a:ea typeface="Times New Roman"/>
                        </a:rPr>
                        <a:t>, 2010</a:t>
                      </a:r>
                    </a:p>
                  </a:txBody>
                  <a:tcPr marL="30480" marR="304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Chile</a:t>
                      </a:r>
                    </a:p>
                  </a:txBody>
                  <a:tcPr marL="30480" marR="304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Awoyomi </a:t>
                      </a:r>
                      <a:r>
                        <a:rPr lang="en-US" sz="900" i="1">
                          <a:latin typeface="Times New Roman"/>
                          <a:ea typeface="Times New Roman"/>
                        </a:rPr>
                        <a:t>et al</a:t>
                      </a:r>
                      <a:r>
                        <a:rPr lang="en-US" sz="900">
                          <a:latin typeface="Times New Roman"/>
                          <a:ea typeface="Times New Roman"/>
                        </a:rPr>
                        <a:t>., 2007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Nigeria </a:t>
                      </a:r>
                    </a:p>
                  </a:txBody>
                  <a:tcPr marL="30480" marR="30480" marT="0" marB="0">
                    <a:lnL>
                      <a:noFill/>
                    </a:lnL>
                    <a:lnR>
                      <a:noFill/>
                    </a:lnR>
                    <a:lnT>
                      <a:noFill/>
                    </a:lnT>
                    <a:lnB>
                      <a:noFill/>
                    </a:lnB>
                  </a:tcPr>
                </a:tc>
                <a:extLst>
                  <a:ext uri="{0D108BD9-81ED-4DB2-BD59-A6C34878D82A}">
                    <a16:rowId xmlns:a16="http://schemas.microsoft.com/office/drawing/2014/main" val="10002"/>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dirty="0" err="1">
                          <a:latin typeface="Times New Roman"/>
                          <a:ea typeface="Times New Roman"/>
                        </a:rPr>
                        <a:t>Beran</a:t>
                      </a:r>
                      <a:r>
                        <a:rPr lang="en-US" sz="900" dirty="0">
                          <a:latin typeface="Times New Roman"/>
                          <a:ea typeface="Times New Roman"/>
                        </a:rPr>
                        <a:t>, 1982</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Philippines</a:t>
                      </a:r>
                    </a:p>
                  </a:txBody>
                  <a:tcPr marL="30480" marR="30480" marT="0" marB="0">
                    <a:lnL>
                      <a:noFill/>
                    </a:lnL>
                    <a:lnR>
                      <a:noFill/>
                    </a:lnR>
                    <a:lnT>
                      <a:noFill/>
                    </a:lnT>
                    <a:lnB>
                      <a:noFill/>
                    </a:lnB>
                  </a:tcPr>
                </a:tc>
                <a:extLst>
                  <a:ext uri="{0D108BD9-81ED-4DB2-BD59-A6C34878D82A}">
                    <a16:rowId xmlns:a16="http://schemas.microsoft.com/office/drawing/2014/main" val="10003"/>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Beran and Frith, 1988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Ecuador</a:t>
                      </a:r>
                    </a:p>
                  </a:txBody>
                  <a:tcPr marL="30480" marR="30480" marT="0" marB="0">
                    <a:lnL>
                      <a:noFill/>
                    </a:lnL>
                    <a:lnR>
                      <a:noFill/>
                    </a:lnR>
                    <a:lnT>
                      <a:noFill/>
                    </a:lnT>
                    <a:lnB>
                      <a:noFill/>
                    </a:lnB>
                  </a:tcPr>
                </a:tc>
                <a:extLst>
                  <a:ext uri="{0D108BD9-81ED-4DB2-BD59-A6C34878D82A}">
                    <a16:rowId xmlns:a16="http://schemas.microsoft.com/office/drawing/2014/main" val="10004"/>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5</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Brooks, 1990</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Zimbabwe</a:t>
                      </a:r>
                    </a:p>
                  </a:txBody>
                  <a:tcPr marL="30480" marR="30480" marT="0" marB="0">
                    <a:lnL>
                      <a:noFill/>
                    </a:lnL>
                    <a:lnR>
                      <a:noFill/>
                    </a:lnR>
                    <a:lnT>
                      <a:noFill/>
                    </a:lnT>
                    <a:lnB>
                      <a:noFill/>
                    </a:lnB>
                  </a:tcPr>
                </a:tc>
                <a:extLst>
                  <a:ext uri="{0D108BD9-81ED-4DB2-BD59-A6C34878D82A}">
                    <a16:rowId xmlns:a16="http://schemas.microsoft.com/office/drawing/2014/main" val="10005"/>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6</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Butler and Bingham, 2000</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Zimbabwe</a:t>
                      </a:r>
                    </a:p>
                  </a:txBody>
                  <a:tcPr marL="30480" marR="30480" marT="0" marB="0">
                    <a:lnL>
                      <a:noFill/>
                    </a:lnL>
                    <a:lnR>
                      <a:noFill/>
                    </a:lnR>
                    <a:lnT>
                      <a:noFill/>
                    </a:lnT>
                    <a:lnB>
                      <a:noFill/>
                    </a:lnB>
                  </a:tcPr>
                </a:tc>
                <a:extLst>
                  <a:ext uri="{0D108BD9-81ED-4DB2-BD59-A6C34878D82A}">
                    <a16:rowId xmlns:a16="http://schemas.microsoft.com/office/drawing/2014/main" val="10006"/>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Cleaveland </a:t>
                      </a:r>
                      <a:r>
                        <a:rPr lang="en-US" sz="900" i="1">
                          <a:latin typeface="Times New Roman"/>
                          <a:ea typeface="Times New Roman"/>
                        </a:rPr>
                        <a:t>et al</a:t>
                      </a:r>
                      <a:r>
                        <a:rPr lang="en-US" sz="900">
                          <a:latin typeface="Times New Roman"/>
                          <a:ea typeface="Times New Roman"/>
                        </a:rPr>
                        <a:t>., 2003 </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Tanzania</a:t>
                      </a:r>
                    </a:p>
                  </a:txBody>
                  <a:tcPr marL="30480" marR="30480" marT="0" marB="0">
                    <a:lnL>
                      <a:noFill/>
                    </a:lnL>
                    <a:lnR>
                      <a:noFill/>
                    </a:lnR>
                    <a:lnT>
                      <a:noFill/>
                    </a:lnT>
                    <a:lnB>
                      <a:noFill/>
                    </a:lnB>
                  </a:tcPr>
                </a:tc>
                <a:extLst>
                  <a:ext uri="{0D108BD9-81ED-4DB2-BD59-A6C34878D82A}">
                    <a16:rowId xmlns:a16="http://schemas.microsoft.com/office/drawing/2014/main" val="10007"/>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De Balogh </a:t>
                      </a:r>
                      <a:r>
                        <a:rPr lang="en-US" sz="900" i="1">
                          <a:latin typeface="Times New Roman"/>
                          <a:ea typeface="Times New Roman"/>
                        </a:rPr>
                        <a:t>et al</a:t>
                      </a:r>
                      <a:r>
                        <a:rPr lang="en-US" sz="900">
                          <a:latin typeface="Times New Roman"/>
                          <a:ea typeface="Times New Roman"/>
                        </a:rPr>
                        <a:t>., 1993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Zambia</a:t>
                      </a:r>
                    </a:p>
                  </a:txBody>
                  <a:tcPr marL="30480" marR="30480" marT="0" marB="0">
                    <a:lnL>
                      <a:noFill/>
                    </a:lnL>
                    <a:lnR>
                      <a:noFill/>
                    </a:lnR>
                    <a:lnT>
                      <a:noFill/>
                    </a:lnT>
                    <a:lnB>
                      <a:noFill/>
                    </a:lnB>
                  </a:tcPr>
                </a:tc>
                <a:extLst>
                  <a:ext uri="{0D108BD9-81ED-4DB2-BD59-A6C34878D82A}">
                    <a16:rowId xmlns:a16="http://schemas.microsoft.com/office/drawing/2014/main" val="10008"/>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9</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Durr </a:t>
                      </a:r>
                      <a:r>
                        <a:rPr lang="en-US" sz="900" i="1">
                          <a:latin typeface="Times New Roman"/>
                          <a:ea typeface="Times New Roman"/>
                        </a:rPr>
                        <a:t>et al</a:t>
                      </a:r>
                      <a:r>
                        <a:rPr lang="en-US" sz="900">
                          <a:latin typeface="Times New Roman"/>
                          <a:ea typeface="Times New Roman"/>
                        </a:rPr>
                        <a:t>., 2009</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Chad</a:t>
                      </a:r>
                    </a:p>
                  </a:txBody>
                  <a:tcPr marL="30480" marR="30480" marT="0" marB="0">
                    <a:lnL>
                      <a:noFill/>
                    </a:lnL>
                    <a:lnR>
                      <a:noFill/>
                    </a:lnR>
                    <a:lnT>
                      <a:noFill/>
                    </a:lnT>
                    <a:lnB>
                      <a:noFill/>
                    </a:lnB>
                  </a:tcPr>
                </a:tc>
                <a:extLst>
                  <a:ext uri="{0D108BD9-81ED-4DB2-BD59-A6C34878D82A}">
                    <a16:rowId xmlns:a16="http://schemas.microsoft.com/office/drawing/2014/main" val="10009"/>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10</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Estrada </a:t>
                      </a:r>
                      <a:r>
                        <a:rPr lang="en-US" sz="900" i="1">
                          <a:latin typeface="Times New Roman"/>
                          <a:ea typeface="Times New Roman"/>
                        </a:rPr>
                        <a:t>et al</a:t>
                      </a:r>
                      <a:r>
                        <a:rPr lang="en-US" sz="900">
                          <a:latin typeface="Times New Roman"/>
                          <a:ea typeface="Times New Roman"/>
                        </a:rPr>
                        <a:t>., 2001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Philippines </a:t>
                      </a:r>
                    </a:p>
                  </a:txBody>
                  <a:tcPr marL="30480" marR="30480" marT="0" marB="0">
                    <a:lnL>
                      <a:noFill/>
                    </a:lnL>
                    <a:lnR>
                      <a:noFill/>
                    </a:lnR>
                    <a:lnT>
                      <a:noFill/>
                    </a:lnT>
                    <a:lnB>
                      <a:noFill/>
                    </a:lnB>
                  </a:tcPr>
                </a:tc>
                <a:extLst>
                  <a:ext uri="{0D108BD9-81ED-4DB2-BD59-A6C34878D82A}">
                    <a16:rowId xmlns:a16="http://schemas.microsoft.com/office/drawing/2014/main" val="10010"/>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Faleke, 2003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Nigeria</a:t>
                      </a:r>
                    </a:p>
                  </a:txBody>
                  <a:tcPr marL="30480" marR="30480" marT="0" marB="0">
                    <a:lnL>
                      <a:noFill/>
                    </a:lnL>
                    <a:lnR>
                      <a:noFill/>
                    </a:lnR>
                    <a:lnT>
                      <a:noFill/>
                    </a:lnT>
                    <a:lnB>
                      <a:noFill/>
                    </a:lnB>
                  </a:tcPr>
                </a:tc>
                <a:extLst>
                  <a:ext uri="{0D108BD9-81ED-4DB2-BD59-A6C34878D82A}">
                    <a16:rowId xmlns:a16="http://schemas.microsoft.com/office/drawing/2014/main" val="10011"/>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12</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Fishbein </a:t>
                      </a:r>
                      <a:r>
                        <a:rPr lang="en-US" sz="900" i="1">
                          <a:latin typeface="Times New Roman"/>
                          <a:ea typeface="Times New Roman"/>
                        </a:rPr>
                        <a:t>et al</a:t>
                      </a:r>
                      <a:r>
                        <a:rPr lang="en-US" sz="900">
                          <a:latin typeface="Times New Roman"/>
                          <a:ea typeface="Times New Roman"/>
                        </a:rPr>
                        <a:t>., 1992</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Mexico</a:t>
                      </a:r>
                    </a:p>
                  </a:txBody>
                  <a:tcPr marL="30480" marR="30480" marT="0" marB="0">
                    <a:lnL>
                      <a:noFill/>
                    </a:lnL>
                    <a:lnR>
                      <a:noFill/>
                    </a:lnR>
                    <a:lnT>
                      <a:noFill/>
                    </a:lnT>
                    <a:lnB>
                      <a:noFill/>
                    </a:lnB>
                  </a:tcPr>
                </a:tc>
                <a:extLst>
                  <a:ext uri="{0D108BD9-81ED-4DB2-BD59-A6C34878D82A}">
                    <a16:rowId xmlns:a16="http://schemas.microsoft.com/office/drawing/2014/main" val="10012"/>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Flores-Ibarra and Estrella-Valenzuela, 2004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Mexico</a:t>
                      </a:r>
                    </a:p>
                  </a:txBody>
                  <a:tcPr marL="30480" marR="30480" marT="0" marB="0">
                    <a:lnL>
                      <a:noFill/>
                    </a:lnL>
                    <a:lnR>
                      <a:noFill/>
                    </a:lnR>
                    <a:lnT>
                      <a:noFill/>
                    </a:lnT>
                    <a:lnB>
                      <a:noFill/>
                    </a:lnB>
                  </a:tcPr>
                </a:tc>
                <a:extLst>
                  <a:ext uri="{0D108BD9-81ED-4DB2-BD59-A6C34878D82A}">
                    <a16:rowId xmlns:a16="http://schemas.microsoft.com/office/drawing/2014/main" val="10013"/>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Hatch </a:t>
                      </a:r>
                      <a:r>
                        <a:rPr lang="en-US" sz="900" i="1">
                          <a:latin typeface="Times New Roman"/>
                          <a:ea typeface="Times New Roman"/>
                        </a:rPr>
                        <a:t>et al</a:t>
                      </a:r>
                      <a:r>
                        <a:rPr lang="en-US" sz="900">
                          <a:latin typeface="Times New Roman"/>
                          <a:ea typeface="Times New Roman"/>
                        </a:rPr>
                        <a:t>., 2004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Sierra Leone</a:t>
                      </a:r>
                    </a:p>
                  </a:txBody>
                  <a:tcPr marL="30480" marR="30480" marT="0" marB="0">
                    <a:lnL>
                      <a:noFill/>
                    </a:lnL>
                    <a:lnR>
                      <a:noFill/>
                    </a:lnR>
                    <a:lnT>
                      <a:noFill/>
                    </a:lnT>
                    <a:lnB>
                      <a:noFill/>
                    </a:lnB>
                  </a:tcPr>
                </a:tc>
                <a:extLst>
                  <a:ext uri="{0D108BD9-81ED-4DB2-BD59-A6C34878D82A}">
                    <a16:rowId xmlns:a16="http://schemas.microsoft.com/office/drawing/2014/main" val="10014"/>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15</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Kaare </a:t>
                      </a:r>
                      <a:r>
                        <a:rPr lang="en-US" sz="900" i="1">
                          <a:latin typeface="Times New Roman"/>
                          <a:ea typeface="Times New Roman"/>
                        </a:rPr>
                        <a:t>et al</a:t>
                      </a:r>
                      <a:r>
                        <a:rPr lang="en-US" sz="900">
                          <a:latin typeface="Times New Roman"/>
                          <a:ea typeface="Times New Roman"/>
                        </a:rPr>
                        <a:t>., 2009</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Tanzania</a:t>
                      </a:r>
                    </a:p>
                  </a:txBody>
                  <a:tcPr marL="30480" marR="30480" marT="0" marB="0">
                    <a:lnL>
                      <a:noFill/>
                    </a:lnL>
                    <a:lnR>
                      <a:noFill/>
                    </a:lnR>
                    <a:lnT>
                      <a:noFill/>
                    </a:lnT>
                    <a:lnB>
                      <a:noFill/>
                    </a:lnB>
                  </a:tcPr>
                </a:tc>
                <a:extLst>
                  <a:ext uri="{0D108BD9-81ED-4DB2-BD59-A6C34878D82A}">
                    <a16:rowId xmlns:a16="http://schemas.microsoft.com/office/drawing/2014/main" val="10015"/>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16</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Kayali </a:t>
                      </a:r>
                      <a:r>
                        <a:rPr lang="en-US" sz="900" i="1">
                          <a:latin typeface="Times New Roman"/>
                          <a:ea typeface="Times New Roman"/>
                        </a:rPr>
                        <a:t>et al</a:t>
                      </a:r>
                      <a:r>
                        <a:rPr lang="en-US" sz="900">
                          <a:latin typeface="Times New Roman"/>
                          <a:ea typeface="Times New Roman"/>
                        </a:rPr>
                        <a:t>., 2003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Chad</a:t>
                      </a:r>
                    </a:p>
                  </a:txBody>
                  <a:tcPr marL="30480" marR="30480" marT="0" marB="0">
                    <a:lnL>
                      <a:noFill/>
                    </a:lnL>
                    <a:lnR>
                      <a:noFill/>
                    </a:lnR>
                    <a:lnT>
                      <a:noFill/>
                    </a:lnT>
                    <a:lnB>
                      <a:noFill/>
                    </a:lnB>
                  </a:tcPr>
                </a:tc>
                <a:extLst>
                  <a:ext uri="{0D108BD9-81ED-4DB2-BD59-A6C34878D82A}">
                    <a16:rowId xmlns:a16="http://schemas.microsoft.com/office/drawing/2014/main" val="10016"/>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Kitala </a:t>
                      </a:r>
                      <a:r>
                        <a:rPr lang="en-US" sz="900" i="1">
                          <a:latin typeface="Times New Roman"/>
                          <a:ea typeface="Times New Roman"/>
                        </a:rPr>
                        <a:t>et al</a:t>
                      </a:r>
                      <a:r>
                        <a:rPr lang="en-US" sz="900">
                          <a:latin typeface="Times New Roman"/>
                          <a:ea typeface="Times New Roman"/>
                        </a:rPr>
                        <a:t>., 2001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Kenya</a:t>
                      </a:r>
                    </a:p>
                  </a:txBody>
                  <a:tcPr marL="30480" marR="30480" marT="0" marB="0">
                    <a:lnL>
                      <a:noFill/>
                    </a:lnL>
                    <a:lnR>
                      <a:noFill/>
                    </a:lnR>
                    <a:lnT>
                      <a:noFill/>
                    </a:lnT>
                    <a:lnB>
                      <a:noFill/>
                    </a:lnB>
                  </a:tcPr>
                </a:tc>
                <a:extLst>
                  <a:ext uri="{0D108BD9-81ED-4DB2-BD59-A6C34878D82A}">
                    <a16:rowId xmlns:a16="http://schemas.microsoft.com/office/drawing/2014/main" val="10017"/>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Knobel </a:t>
                      </a:r>
                      <a:r>
                        <a:rPr lang="en-US" sz="900" i="1">
                          <a:latin typeface="Times New Roman"/>
                          <a:ea typeface="Times New Roman"/>
                        </a:rPr>
                        <a:t>et al.,</a:t>
                      </a:r>
                      <a:r>
                        <a:rPr lang="en-US" sz="900">
                          <a:latin typeface="Times New Roman"/>
                          <a:ea typeface="Times New Roman"/>
                        </a:rPr>
                        <a:t> 2008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Tanzania </a:t>
                      </a:r>
                    </a:p>
                  </a:txBody>
                  <a:tcPr marL="30480" marR="30480" marT="0" marB="0">
                    <a:lnL>
                      <a:noFill/>
                    </a:lnL>
                    <a:lnR>
                      <a:noFill/>
                    </a:lnR>
                    <a:lnT>
                      <a:noFill/>
                    </a:lnT>
                    <a:lnB>
                      <a:noFill/>
                    </a:lnB>
                  </a:tcPr>
                </a:tc>
                <a:extLst>
                  <a:ext uri="{0D108BD9-81ED-4DB2-BD59-A6C34878D82A}">
                    <a16:rowId xmlns:a16="http://schemas.microsoft.com/office/drawing/2014/main" val="10018"/>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19</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Kongkaew </a:t>
                      </a:r>
                      <a:r>
                        <a:rPr lang="en-US" sz="900" i="1">
                          <a:latin typeface="Times New Roman"/>
                          <a:ea typeface="Times New Roman"/>
                        </a:rPr>
                        <a:t>et al</a:t>
                      </a:r>
                      <a:r>
                        <a:rPr lang="en-US" sz="900">
                          <a:latin typeface="Times New Roman"/>
                          <a:ea typeface="Times New Roman"/>
                        </a:rPr>
                        <a:t>., 2004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Thailand</a:t>
                      </a:r>
                    </a:p>
                  </a:txBody>
                  <a:tcPr marL="30480" marR="30480" marT="0" marB="0">
                    <a:lnL>
                      <a:noFill/>
                    </a:lnL>
                    <a:lnR>
                      <a:noFill/>
                    </a:lnR>
                    <a:lnT>
                      <a:noFill/>
                    </a:lnT>
                    <a:lnB>
                      <a:noFill/>
                    </a:lnB>
                  </a:tcPr>
                </a:tc>
                <a:extLst>
                  <a:ext uri="{0D108BD9-81ED-4DB2-BD59-A6C34878D82A}">
                    <a16:rowId xmlns:a16="http://schemas.microsoft.com/office/drawing/2014/main" val="10019"/>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20</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Matter </a:t>
                      </a:r>
                      <a:r>
                        <a:rPr lang="en-US" sz="900" i="1">
                          <a:latin typeface="Times New Roman"/>
                          <a:ea typeface="Times New Roman"/>
                        </a:rPr>
                        <a:t>et al</a:t>
                      </a:r>
                      <a:r>
                        <a:rPr lang="en-US" sz="900">
                          <a:latin typeface="Times New Roman"/>
                          <a:ea typeface="Times New Roman"/>
                        </a:rPr>
                        <a:t>., 2000</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Sri Lanka </a:t>
                      </a:r>
                    </a:p>
                  </a:txBody>
                  <a:tcPr marL="30480" marR="30480" marT="0" marB="0">
                    <a:lnL>
                      <a:noFill/>
                    </a:lnL>
                    <a:lnR>
                      <a:noFill/>
                    </a:lnR>
                    <a:lnT>
                      <a:noFill/>
                    </a:lnT>
                    <a:lnB>
                      <a:noFill/>
                    </a:lnB>
                  </a:tcPr>
                </a:tc>
                <a:extLst>
                  <a:ext uri="{0D108BD9-81ED-4DB2-BD59-A6C34878D82A}">
                    <a16:rowId xmlns:a16="http://schemas.microsoft.com/office/drawing/2014/main" val="10020"/>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Ortega-Pacheco </a:t>
                      </a:r>
                      <a:r>
                        <a:rPr lang="en-US" sz="900" i="1">
                          <a:latin typeface="Times New Roman"/>
                          <a:ea typeface="Times New Roman"/>
                        </a:rPr>
                        <a:t>et al</a:t>
                      </a:r>
                      <a:r>
                        <a:rPr lang="en-US" sz="900">
                          <a:latin typeface="Times New Roman"/>
                          <a:ea typeface="Times New Roman"/>
                        </a:rPr>
                        <a:t>., 2007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Mexico</a:t>
                      </a:r>
                    </a:p>
                  </a:txBody>
                  <a:tcPr marL="30480" marR="30480" marT="0" marB="0">
                    <a:lnL>
                      <a:noFill/>
                    </a:lnL>
                    <a:lnR>
                      <a:noFill/>
                    </a:lnR>
                    <a:lnT>
                      <a:noFill/>
                    </a:lnT>
                    <a:lnB>
                      <a:noFill/>
                    </a:lnB>
                  </a:tcPr>
                </a:tc>
                <a:extLst>
                  <a:ext uri="{0D108BD9-81ED-4DB2-BD59-A6C34878D82A}">
                    <a16:rowId xmlns:a16="http://schemas.microsoft.com/office/drawing/2014/main" val="10021"/>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22</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Perera </a:t>
                      </a:r>
                      <a:r>
                        <a:rPr lang="en-US" sz="900" i="1">
                          <a:latin typeface="Times New Roman"/>
                          <a:ea typeface="Times New Roman"/>
                        </a:rPr>
                        <a:t>et al</a:t>
                      </a:r>
                      <a:r>
                        <a:rPr lang="en-US" sz="900">
                          <a:latin typeface="Times New Roman"/>
                          <a:ea typeface="Times New Roman"/>
                        </a:rPr>
                        <a:t>., 2007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Sri Lanka</a:t>
                      </a:r>
                    </a:p>
                  </a:txBody>
                  <a:tcPr marL="30480" marR="30480" marT="0" marB="0">
                    <a:lnL>
                      <a:noFill/>
                    </a:lnL>
                    <a:lnR>
                      <a:noFill/>
                    </a:lnR>
                    <a:lnT>
                      <a:noFill/>
                    </a:lnT>
                    <a:lnB>
                      <a:noFill/>
                    </a:lnB>
                  </a:tcPr>
                </a:tc>
                <a:extLst>
                  <a:ext uri="{0D108BD9-81ED-4DB2-BD59-A6C34878D82A}">
                    <a16:rowId xmlns:a16="http://schemas.microsoft.com/office/drawing/2014/main" val="10022"/>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23</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Ratsitorahina </a:t>
                      </a:r>
                      <a:r>
                        <a:rPr lang="en-US" sz="900" i="1">
                          <a:latin typeface="Times New Roman"/>
                          <a:ea typeface="Times New Roman"/>
                        </a:rPr>
                        <a:t>et al</a:t>
                      </a:r>
                      <a:r>
                        <a:rPr lang="en-US" sz="900">
                          <a:latin typeface="Times New Roman"/>
                          <a:ea typeface="Times New Roman"/>
                        </a:rPr>
                        <a:t>., 2009</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Madagascar</a:t>
                      </a:r>
                    </a:p>
                  </a:txBody>
                  <a:tcPr marL="30480" marR="30480" marT="0" marB="0">
                    <a:lnL>
                      <a:noFill/>
                    </a:lnL>
                    <a:lnR>
                      <a:noFill/>
                    </a:lnR>
                    <a:lnT>
                      <a:noFill/>
                    </a:lnT>
                    <a:lnB>
                      <a:noFill/>
                    </a:lnB>
                  </a:tcPr>
                </a:tc>
                <a:extLst>
                  <a:ext uri="{0D108BD9-81ED-4DB2-BD59-A6C34878D82A}">
                    <a16:rowId xmlns:a16="http://schemas.microsoft.com/office/drawing/2014/main" val="10023"/>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24</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Rautenbach </a:t>
                      </a:r>
                      <a:r>
                        <a:rPr lang="en-US" sz="900" i="1">
                          <a:latin typeface="Times New Roman"/>
                          <a:ea typeface="Times New Roman"/>
                        </a:rPr>
                        <a:t>et al</a:t>
                      </a:r>
                      <a:r>
                        <a:rPr lang="en-US" sz="900">
                          <a:latin typeface="Times New Roman"/>
                          <a:ea typeface="Times New Roman"/>
                        </a:rPr>
                        <a:t>., 1991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South Africa</a:t>
                      </a:r>
                    </a:p>
                  </a:txBody>
                  <a:tcPr marL="30480" marR="30480" marT="0" marB="0">
                    <a:lnL>
                      <a:noFill/>
                    </a:lnL>
                    <a:lnR>
                      <a:noFill/>
                    </a:lnR>
                    <a:lnT>
                      <a:noFill/>
                    </a:lnT>
                    <a:lnB>
                      <a:noFill/>
                    </a:lnB>
                  </a:tcPr>
                </a:tc>
                <a:extLst>
                  <a:ext uri="{0D108BD9-81ED-4DB2-BD59-A6C34878D82A}">
                    <a16:rowId xmlns:a16="http://schemas.microsoft.com/office/drawing/2014/main" val="10024"/>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25</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Robinson </a:t>
                      </a:r>
                      <a:r>
                        <a:rPr lang="en-US" sz="900" i="1">
                          <a:latin typeface="Times New Roman"/>
                          <a:ea typeface="Times New Roman"/>
                        </a:rPr>
                        <a:t>et al</a:t>
                      </a:r>
                      <a:r>
                        <a:rPr lang="en-US" sz="900">
                          <a:latin typeface="Times New Roman"/>
                          <a:ea typeface="Times New Roman"/>
                        </a:rPr>
                        <a:t>.,1996</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Philippines</a:t>
                      </a:r>
                    </a:p>
                  </a:txBody>
                  <a:tcPr marL="30480" marR="30480" marT="0" marB="0">
                    <a:lnL>
                      <a:noFill/>
                    </a:lnL>
                    <a:lnR>
                      <a:noFill/>
                    </a:lnR>
                    <a:lnT>
                      <a:noFill/>
                    </a:lnT>
                    <a:lnB>
                      <a:noFill/>
                    </a:lnB>
                  </a:tcPr>
                </a:tc>
                <a:extLst>
                  <a:ext uri="{0D108BD9-81ED-4DB2-BD59-A6C34878D82A}">
                    <a16:rowId xmlns:a16="http://schemas.microsoft.com/office/drawing/2014/main" val="10025"/>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26</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Sudarshan </a:t>
                      </a:r>
                      <a:r>
                        <a:rPr lang="en-US" sz="900" i="1">
                          <a:latin typeface="Times New Roman"/>
                          <a:ea typeface="Times New Roman"/>
                        </a:rPr>
                        <a:t>et al</a:t>
                      </a:r>
                      <a:r>
                        <a:rPr lang="en-US" sz="900">
                          <a:latin typeface="Times New Roman"/>
                          <a:ea typeface="Times New Roman"/>
                        </a:rPr>
                        <a:t>., 2001</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India</a:t>
                      </a:r>
                    </a:p>
                  </a:txBody>
                  <a:tcPr marL="30480" marR="30480" marT="0" marB="0">
                    <a:lnL>
                      <a:noFill/>
                    </a:lnL>
                    <a:lnR>
                      <a:noFill/>
                    </a:lnR>
                    <a:lnT>
                      <a:noFill/>
                    </a:lnT>
                    <a:lnB>
                      <a:noFill/>
                    </a:lnB>
                  </a:tcPr>
                </a:tc>
                <a:extLst>
                  <a:ext uri="{0D108BD9-81ED-4DB2-BD59-A6C34878D82A}">
                    <a16:rowId xmlns:a16="http://schemas.microsoft.com/office/drawing/2014/main" val="10026"/>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27</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Sudarshan </a:t>
                      </a:r>
                      <a:r>
                        <a:rPr lang="en-US" sz="900" i="1">
                          <a:latin typeface="Times New Roman"/>
                          <a:ea typeface="Times New Roman"/>
                        </a:rPr>
                        <a:t>et al</a:t>
                      </a:r>
                      <a:r>
                        <a:rPr lang="en-US" sz="900">
                          <a:latin typeface="Times New Roman"/>
                          <a:ea typeface="Times New Roman"/>
                        </a:rPr>
                        <a:t>., 2006</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India</a:t>
                      </a:r>
                    </a:p>
                  </a:txBody>
                  <a:tcPr marL="30480" marR="30480" marT="0" marB="0">
                    <a:lnL>
                      <a:noFill/>
                    </a:lnL>
                    <a:lnR>
                      <a:noFill/>
                    </a:lnR>
                    <a:lnT>
                      <a:noFill/>
                    </a:lnT>
                    <a:lnB>
                      <a:noFill/>
                    </a:lnB>
                  </a:tcPr>
                </a:tc>
                <a:extLst>
                  <a:ext uri="{0D108BD9-81ED-4DB2-BD59-A6C34878D82A}">
                    <a16:rowId xmlns:a16="http://schemas.microsoft.com/office/drawing/2014/main" val="10027"/>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Suzuki </a:t>
                      </a:r>
                      <a:r>
                        <a:rPr lang="en-US" sz="900" i="1">
                          <a:latin typeface="Times New Roman"/>
                          <a:ea typeface="Times New Roman"/>
                        </a:rPr>
                        <a:t>et al</a:t>
                      </a:r>
                      <a:r>
                        <a:rPr lang="en-US" sz="900">
                          <a:latin typeface="Times New Roman"/>
                          <a:ea typeface="Times New Roman"/>
                        </a:rPr>
                        <a:t>., 2008</a:t>
                      </a:r>
                    </a:p>
                  </a:txBody>
                  <a:tcPr marL="30480" marR="30480" marT="0" marB="0">
                    <a:lnL>
                      <a:noFill/>
                    </a:lnL>
                    <a:lnR>
                      <a:noFill/>
                    </a:lnR>
                    <a:lnT>
                      <a:noFill/>
                    </a:lnT>
                    <a:lnB>
                      <a:noFill/>
                    </a:lnB>
                  </a:tcPr>
                </a:tc>
                <a:tc>
                  <a:txBody>
                    <a:bodyPr/>
                    <a:lstStyle/>
                    <a:p>
                      <a:pPr marL="0" marR="0" indent="0" algn="just">
                        <a:lnSpc>
                          <a:spcPct val="100000"/>
                        </a:lnSpc>
                        <a:spcBef>
                          <a:spcPts val="0"/>
                        </a:spcBef>
                        <a:spcAft>
                          <a:spcPts val="0"/>
                        </a:spcAft>
                      </a:pPr>
                      <a:r>
                        <a:rPr lang="en-US" sz="900">
                          <a:latin typeface="Times New Roman"/>
                          <a:ea typeface="Times New Roman"/>
                        </a:rPr>
                        <a:t>Bolivia</a:t>
                      </a:r>
                    </a:p>
                  </a:txBody>
                  <a:tcPr marL="30480" marR="30480" marT="0" marB="0">
                    <a:lnL>
                      <a:noFill/>
                    </a:lnL>
                    <a:lnR>
                      <a:noFill/>
                    </a:lnR>
                    <a:lnT>
                      <a:noFill/>
                    </a:lnT>
                    <a:lnB>
                      <a:noFill/>
                    </a:lnB>
                  </a:tcPr>
                </a:tc>
                <a:extLst>
                  <a:ext uri="{0D108BD9-81ED-4DB2-BD59-A6C34878D82A}">
                    <a16:rowId xmlns:a16="http://schemas.microsoft.com/office/drawing/2014/main" val="10028"/>
                  </a:ext>
                </a:extLst>
              </a:tr>
              <a:tr h="132080">
                <a:tc>
                  <a:txBody>
                    <a:bodyPr/>
                    <a:lstStyle/>
                    <a:p>
                      <a:pPr marL="0" marR="0" indent="0" algn="ctr">
                        <a:lnSpc>
                          <a:spcPct val="100000"/>
                        </a:lnSpc>
                        <a:spcBef>
                          <a:spcPts val="0"/>
                        </a:spcBef>
                        <a:spcAft>
                          <a:spcPts val="0"/>
                        </a:spcAft>
                      </a:pPr>
                      <a:r>
                        <a:rPr lang="en-US" sz="900">
                          <a:latin typeface="Times New Roman"/>
                          <a:ea typeface="Times New Roman"/>
                        </a:rPr>
                        <a:t>29</a:t>
                      </a:r>
                    </a:p>
                  </a:txBody>
                  <a:tcPr marL="30480" marR="304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indent="0" algn="just">
                        <a:lnSpc>
                          <a:spcPct val="100000"/>
                        </a:lnSpc>
                        <a:spcBef>
                          <a:spcPts val="0"/>
                        </a:spcBef>
                        <a:spcAft>
                          <a:spcPts val="0"/>
                        </a:spcAft>
                      </a:pPr>
                      <a:r>
                        <a:rPr lang="en-US" sz="900">
                          <a:latin typeface="Times New Roman"/>
                          <a:ea typeface="Times New Roman"/>
                        </a:rPr>
                        <a:t>Touihri </a:t>
                      </a:r>
                      <a:r>
                        <a:rPr lang="en-US" sz="900" i="1">
                          <a:latin typeface="Times New Roman"/>
                          <a:ea typeface="Times New Roman"/>
                        </a:rPr>
                        <a:t>et al</a:t>
                      </a:r>
                      <a:r>
                        <a:rPr lang="en-US" sz="900">
                          <a:latin typeface="Times New Roman"/>
                          <a:ea typeface="Times New Roman"/>
                        </a:rPr>
                        <a:t>., 2009</a:t>
                      </a:r>
                    </a:p>
                  </a:txBody>
                  <a:tcPr marL="30480" marR="304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indent="0" algn="just">
                        <a:lnSpc>
                          <a:spcPct val="100000"/>
                        </a:lnSpc>
                        <a:spcBef>
                          <a:spcPts val="0"/>
                        </a:spcBef>
                        <a:spcAft>
                          <a:spcPts val="0"/>
                        </a:spcAft>
                      </a:pPr>
                      <a:r>
                        <a:rPr lang="en-US" sz="900" dirty="0">
                          <a:latin typeface="Times New Roman"/>
                          <a:ea typeface="Times New Roman"/>
                        </a:rPr>
                        <a:t>Tunisia</a:t>
                      </a:r>
                    </a:p>
                  </a:txBody>
                  <a:tcPr marL="30480" marR="304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09603" y="171450"/>
            <a:ext cx="7793037" cy="6286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b="1" dirty="0">
              <a:latin typeface="Times New Roman" pitchFamily="18" charset="0"/>
              <a:ea typeface="+mj-ea"/>
              <a:cs typeface="+mj-cs"/>
            </a:endParaRPr>
          </a:p>
        </p:txBody>
      </p:sp>
      <p:sp>
        <p:nvSpPr>
          <p:cNvPr id="3" name="Rectangle 3"/>
          <p:cNvSpPr txBox="1">
            <a:spLocks noChangeArrowheads="1"/>
          </p:cNvSpPr>
          <p:nvPr/>
        </p:nvSpPr>
        <p:spPr>
          <a:xfrm>
            <a:off x="762000" y="1143000"/>
            <a:ext cx="7848600" cy="3257550"/>
          </a:xfrm>
          <a:prstGeom prst="rect">
            <a:avLst/>
          </a:prstGeom>
        </p:spPr>
        <p:txBody>
          <a:bodyPr vert="horz" lIns="91440" tIns="45720" rIns="91440" bIns="45720" rtlCol="0">
            <a:normAutofit fontScale="77500" lnSpcReduction="20000"/>
          </a:bodyPr>
          <a:lstStyle/>
          <a:p>
            <a:pPr marL="342900" marR="0" lvl="0" indent="-342900" algn="l" defTabSz="914400" rtl="0" eaLnBrk="1" fontAlgn="auto" latinLnBrk="0" hangingPunct="1">
              <a:lnSpc>
                <a:spcPct val="200000"/>
              </a:lnSpc>
              <a:spcBef>
                <a:spcPts val="0"/>
              </a:spcBef>
              <a:spcAft>
                <a:spcPts val="0"/>
              </a:spcAft>
              <a:buClrTx/>
              <a:buSzTx/>
              <a:buFont typeface="Wingdings" pitchFamily="2" charset="2"/>
              <a:buChar char="Ø"/>
              <a:tabLst/>
              <a:defRPr/>
            </a:pPr>
            <a:r>
              <a:rPr kumimoji="0" lang="en-US" sz="2800" b="0" i="0" u="none" strike="noStrike" kern="1200" cap="none" spc="0" normalizeH="0" baseline="0" noProof="0" dirty="0">
                <a:ln>
                  <a:noFill/>
                </a:ln>
                <a:solidFill>
                  <a:schemeClr val="tx1"/>
                </a:solidFill>
                <a:uLnTx/>
                <a:uFillTx/>
                <a:latin typeface="Times New Roman" pitchFamily="18" charset="0"/>
                <a:ea typeface="+mn-ea"/>
                <a:cs typeface="+mn-cs"/>
              </a:rPr>
              <a:t>Introduction</a:t>
            </a:r>
          </a:p>
          <a:p>
            <a:pPr marL="342900" marR="0" lvl="0" indent="-342900" algn="l" defTabSz="914400" rtl="0" eaLnBrk="1" fontAlgn="auto" latinLnBrk="0" hangingPunct="1">
              <a:lnSpc>
                <a:spcPct val="200000"/>
              </a:lnSpc>
              <a:spcBef>
                <a:spcPts val="0"/>
              </a:spcBef>
              <a:spcAft>
                <a:spcPts val="0"/>
              </a:spcAft>
              <a:buClrTx/>
              <a:buSzTx/>
              <a:buFont typeface="Wingdings" pitchFamily="2" charset="2"/>
              <a:buChar char="Ø"/>
              <a:tabLst/>
              <a:defRPr/>
            </a:pPr>
            <a:r>
              <a:rPr lang="en-US" sz="2800" dirty="0">
                <a:latin typeface="Times New Roman" pitchFamily="18" charset="0"/>
              </a:rPr>
              <a:t>Materials and Methods</a:t>
            </a:r>
          </a:p>
          <a:p>
            <a:pPr marL="342900" marR="0" lvl="0" indent="-342900" algn="l" defTabSz="914400" rtl="0" eaLnBrk="1" fontAlgn="auto" latinLnBrk="0" hangingPunct="1">
              <a:lnSpc>
                <a:spcPct val="200000"/>
              </a:lnSpc>
              <a:spcBef>
                <a:spcPts val="0"/>
              </a:spcBef>
              <a:spcAft>
                <a:spcPts val="0"/>
              </a:spcAft>
              <a:buClrTx/>
              <a:buSzTx/>
              <a:buFont typeface="Wingdings" pitchFamily="2" charset="2"/>
              <a:buChar char="Ø"/>
              <a:tabLst/>
              <a:defRPr/>
            </a:pPr>
            <a:r>
              <a:rPr lang="en-US" sz="2800" dirty="0">
                <a:latin typeface="Times New Roman" pitchFamily="18" charset="0"/>
              </a:rPr>
              <a:t>Results and discussion</a:t>
            </a:r>
          </a:p>
          <a:p>
            <a:pPr marL="342900" marR="0" lvl="0" indent="-342900" algn="l" defTabSz="914400" rtl="0" eaLnBrk="1" fontAlgn="auto" latinLnBrk="0" hangingPunct="1">
              <a:lnSpc>
                <a:spcPct val="200000"/>
              </a:lnSpc>
              <a:spcBef>
                <a:spcPts val="0"/>
              </a:spcBef>
              <a:spcAft>
                <a:spcPts val="0"/>
              </a:spcAft>
              <a:buClrTx/>
              <a:buSzTx/>
              <a:buFont typeface="Wingdings" pitchFamily="2" charset="2"/>
              <a:buChar char="Ø"/>
              <a:tabLst/>
              <a:defRPr/>
            </a:pPr>
            <a:r>
              <a:rPr lang="en-US" sz="2800" dirty="0">
                <a:latin typeface="Times New Roman" pitchFamily="18" charset="0"/>
              </a:rPr>
              <a:t>Recommendations </a:t>
            </a:r>
          </a:p>
          <a:p>
            <a:pPr marL="342900" marR="0" lvl="0" indent="-342900" algn="l" defTabSz="914400" rtl="0" eaLnBrk="1" fontAlgn="auto" latinLnBrk="0" hangingPunct="1">
              <a:lnSpc>
                <a:spcPct val="200000"/>
              </a:lnSpc>
              <a:spcBef>
                <a:spcPts val="0"/>
              </a:spcBef>
              <a:spcAft>
                <a:spcPts val="0"/>
              </a:spcAft>
              <a:buClrTx/>
              <a:buSzTx/>
              <a:buFont typeface="Wingdings" pitchFamily="2" charset="2"/>
              <a:buChar char="Ø"/>
              <a:tabLst/>
              <a:defRPr/>
            </a:pPr>
            <a:r>
              <a:rPr lang="en-US" sz="2800" dirty="0">
                <a:latin typeface="Times New Roman" pitchFamily="18" charset="0"/>
              </a:rPr>
              <a:t>Acknowledgment</a:t>
            </a:r>
          </a:p>
        </p:txBody>
      </p:sp>
      <p:sp>
        <p:nvSpPr>
          <p:cNvPr id="4" name="Slide Number Placeholder 3"/>
          <p:cNvSpPr>
            <a:spLocks noGrp="1"/>
          </p:cNvSpPr>
          <p:nvPr>
            <p:ph type="sldNum" sz="quarter" idx="12"/>
          </p:nvPr>
        </p:nvSpPr>
        <p:spPr/>
        <p:txBody>
          <a:bodyPr/>
          <a:lstStyle/>
          <a:p>
            <a:pPr>
              <a:defRPr/>
            </a:pPr>
            <a:fld id="{46145FCF-EBCE-4AC8-B2A1-49CA69D8C48C}" type="slidenum">
              <a:rPr lang="en-US" sz="1600" smtClean="0">
                <a:solidFill>
                  <a:srgbClr val="0000FF"/>
                </a:solidFill>
                <a:latin typeface="Segoe UI Semibold" pitchFamily="34" charset="0"/>
              </a:rPr>
              <a:pPr>
                <a:defRPr/>
              </a:pPr>
              <a:t>2</a:t>
            </a:fld>
            <a:endParaRPr lang="en-US" sz="1600" dirty="0">
              <a:solidFill>
                <a:srgbClr val="0000FF"/>
              </a:solidFill>
              <a:latin typeface="Segoe UI Semibold" pitchFamily="34" charset="0"/>
            </a:endParaRPr>
          </a:p>
        </p:txBody>
      </p:sp>
      <p:sp>
        <p:nvSpPr>
          <p:cNvPr id="5" name="Rectangle 4"/>
          <p:cNvSpPr/>
          <p:nvPr/>
        </p:nvSpPr>
        <p:spPr>
          <a:xfrm>
            <a:off x="838200" y="514350"/>
            <a:ext cx="7543800" cy="457200"/>
          </a:xfrm>
          <a:prstGeom prst="rect">
            <a:avLst/>
          </a:prstGeom>
          <a:solidFill>
            <a:schemeClr val="accent6">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1" fontAlgn="auto" hangingPunct="1">
              <a:spcAft>
                <a:spcPts val="0"/>
              </a:spcAft>
              <a:defRPr/>
            </a:pPr>
            <a:r>
              <a:rPr lang="en-US" sz="2800" b="1" dirty="0">
                <a:solidFill>
                  <a:schemeClr val="tx1"/>
                </a:solidFill>
                <a:latin typeface="Times New Roman" pitchFamily="18" charset="0"/>
              </a:rPr>
              <a:t>Contents</a:t>
            </a:r>
          </a:p>
        </p:txBody>
      </p:sp>
      <p:pic>
        <p:nvPicPr>
          <p:cNvPr id="2051" name="Picture 3" descr="C:\Users\purisrarshah\Desktop\pictures\IMG_1266.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010402" y="1047750"/>
            <a:ext cx="2032115" cy="1524000"/>
          </a:xfrm>
          <a:prstGeom prst="rect">
            <a:avLst/>
          </a:prstGeom>
          <a:noFill/>
        </p:spPr>
      </p:pic>
      <p:pic>
        <p:nvPicPr>
          <p:cNvPr id="8" name="Picture 2" descr="C:\Users\purisrarshah\Desktop\pictures\IMG_5040.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638800" y="971550"/>
            <a:ext cx="1371600" cy="1981200"/>
          </a:xfrm>
          <a:prstGeom prst="rect">
            <a:avLst/>
          </a:prstGeom>
          <a:noFill/>
        </p:spPr>
      </p:pic>
      <p:pic>
        <p:nvPicPr>
          <p:cNvPr id="2052" name="Picture 4" descr="C:\Users\purisrarshah\Desktop\pictures\IMG_2177.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934200" y="2571751"/>
            <a:ext cx="2209800" cy="1657255"/>
          </a:xfrm>
          <a:prstGeom prst="rect">
            <a:avLst/>
          </a:prstGeom>
          <a:noFill/>
        </p:spPr>
      </p:pic>
      <p:pic>
        <p:nvPicPr>
          <p:cNvPr id="11" name="Picture 3" descr="C:\Users\purisrarshah\Desktop\pictures\IMG_2533.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495802" y="2952751"/>
            <a:ext cx="2457591" cy="1843088"/>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E784FB1-2C56-4A0B-AF85-B9C09E0FF42E}" type="slidenum">
              <a:rPr lang="en-US" smtClean="0"/>
              <a:pPr>
                <a:defRPr/>
              </a:pPr>
              <a:t>20</a:t>
            </a:fld>
            <a:endParaRPr lang="en-US"/>
          </a:p>
        </p:txBody>
      </p:sp>
      <p:pic>
        <p:nvPicPr>
          <p:cNvPr id="4098" name="Picture 2" descr="C:\Users\purisrarshah\Desktop\pictures\selected pic\IMG_8362.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p:spPr>
      </p:pic>
      <p:sp>
        <p:nvSpPr>
          <p:cNvPr id="7" name="TextBox 6"/>
          <p:cNvSpPr txBox="1"/>
          <p:nvPr/>
        </p:nvSpPr>
        <p:spPr>
          <a:xfrm>
            <a:off x="152400" y="4229101"/>
            <a:ext cx="8991600" cy="769441"/>
          </a:xfrm>
          <a:prstGeom prst="rect">
            <a:avLst/>
          </a:prstGeom>
          <a:noFill/>
        </p:spPr>
        <p:txBody>
          <a:bodyPr wrap="square" rtlCol="0">
            <a:spAutoFit/>
          </a:bodyPr>
          <a:lstStyle/>
          <a:p>
            <a:r>
              <a:rPr lang="en-US" sz="4400" b="1" dirty="0">
                <a:latin typeface="Plantagenet Cherokee" pitchFamily="18" charset="0"/>
              </a:rPr>
              <a:t>SUGGESTIONS AND QUESTIONS</a:t>
            </a:r>
          </a:p>
        </p:txBody>
      </p:sp>
      <p:sp>
        <p:nvSpPr>
          <p:cNvPr id="8" name="TextBox 7"/>
          <p:cNvSpPr txBox="1"/>
          <p:nvPr/>
        </p:nvSpPr>
        <p:spPr>
          <a:xfrm>
            <a:off x="3200400" y="400051"/>
            <a:ext cx="4343400" cy="769441"/>
          </a:xfrm>
          <a:prstGeom prst="rect">
            <a:avLst/>
          </a:prstGeom>
          <a:noFill/>
        </p:spPr>
        <p:txBody>
          <a:bodyPr wrap="square" rtlCol="0">
            <a:spAutoFit/>
          </a:bodyPr>
          <a:lstStyle/>
          <a:p>
            <a:r>
              <a:rPr lang="en-US" sz="4400" dirty="0">
                <a:solidFill>
                  <a:schemeClr val="bg1"/>
                </a:solidFill>
                <a:latin typeface="Plantagenet Cherokee" pitchFamily="18" charset="0"/>
              </a:rPr>
              <a:t>THANKS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858000" y="4869657"/>
            <a:ext cx="2133600" cy="273844"/>
          </a:xfrm>
        </p:spPr>
        <p:txBody>
          <a:bodyPr/>
          <a:lstStyle/>
          <a:p>
            <a:pPr>
              <a:defRPr/>
            </a:pPr>
            <a:fld id="{C86E2FC1-EB2A-419F-8CE3-FC9EBAF2DE99}" type="slidenum">
              <a:rPr lang="en-US" smtClean="0"/>
              <a:pPr>
                <a:defRPr/>
              </a:pPr>
              <a:t>3</a:t>
            </a:fld>
            <a:endParaRPr lang="en-US" dirty="0"/>
          </a:p>
        </p:txBody>
      </p:sp>
      <p:sp>
        <p:nvSpPr>
          <p:cNvPr id="9" name="Text Box 114"/>
          <p:cNvSpPr txBox="1">
            <a:spLocks noChangeArrowheads="1"/>
          </p:cNvSpPr>
          <p:nvPr/>
        </p:nvSpPr>
        <p:spPr bwMode="auto">
          <a:xfrm>
            <a:off x="381000" y="4800602"/>
            <a:ext cx="8534400" cy="276999"/>
          </a:xfrm>
          <a:prstGeom prst="rect">
            <a:avLst/>
          </a:prstGeom>
          <a:noFill/>
          <a:ln w="9525">
            <a:noFill/>
            <a:miter lim="800000"/>
            <a:headEnd/>
            <a:tailEnd/>
          </a:ln>
        </p:spPr>
        <p:txBody>
          <a:bodyPr wrap="square">
            <a:spAutoFit/>
          </a:bodyPr>
          <a:lstStyle/>
          <a:p>
            <a:pPr algn="r">
              <a:spcBef>
                <a:spcPct val="50000"/>
              </a:spcBef>
            </a:pPr>
            <a:r>
              <a:rPr lang="en-US" sz="1200" dirty="0"/>
              <a:t>(Ali, 2003, </a:t>
            </a:r>
            <a:r>
              <a:rPr lang="en-US" sz="1200" dirty="0" err="1"/>
              <a:t>Parviz</a:t>
            </a:r>
            <a:r>
              <a:rPr lang="en-US" sz="1200" dirty="0"/>
              <a:t>  </a:t>
            </a:r>
            <a:r>
              <a:rPr lang="en-US" sz="1200" i="1" dirty="0"/>
              <a:t>et al</a:t>
            </a:r>
            <a:r>
              <a:rPr lang="en-US" sz="1200" dirty="0"/>
              <a:t>., 2004, </a:t>
            </a:r>
            <a:r>
              <a:rPr lang="en-US" sz="1200" dirty="0" err="1"/>
              <a:t>Salahuddin</a:t>
            </a:r>
            <a:r>
              <a:rPr lang="en-US" sz="1200" dirty="0"/>
              <a:t>, 2009)</a:t>
            </a:r>
          </a:p>
        </p:txBody>
      </p:sp>
      <p:sp>
        <p:nvSpPr>
          <p:cNvPr id="11" name="Content Placeholder 10"/>
          <p:cNvSpPr>
            <a:spLocks noGrp="1"/>
          </p:cNvSpPr>
          <p:nvPr>
            <p:ph idx="1"/>
          </p:nvPr>
        </p:nvSpPr>
        <p:spPr>
          <a:xfrm>
            <a:off x="457200" y="857250"/>
            <a:ext cx="5562600" cy="4000500"/>
          </a:xfrm>
        </p:spPr>
        <p:txBody>
          <a:bodyPr>
            <a:noAutofit/>
          </a:bodyPr>
          <a:lstStyle/>
          <a:p>
            <a:pPr algn="just">
              <a:lnSpc>
                <a:spcPct val="120000"/>
              </a:lnSpc>
              <a:buFont typeface="Wingdings" pitchFamily="2" charset="2"/>
              <a:buChar char="Ø"/>
            </a:pPr>
            <a:r>
              <a:rPr lang="en-US" sz="1400" dirty="0">
                <a:latin typeface="Times New Roman" pitchFamily="18" charset="0"/>
                <a:cs typeface="Times New Roman" pitchFamily="18" charset="0"/>
              </a:rPr>
              <a:t>Annually, 2000-5000 rabies deaths have been estimated for Pakistan </a:t>
            </a:r>
          </a:p>
          <a:p>
            <a:pPr algn="just">
              <a:lnSpc>
                <a:spcPct val="120000"/>
              </a:lnSpc>
              <a:buNone/>
            </a:pPr>
            <a:endParaRPr lang="en-US" sz="1400" dirty="0">
              <a:latin typeface="Times New Roman" pitchFamily="18" charset="0"/>
              <a:cs typeface="Times New Roman" pitchFamily="18" charset="0"/>
            </a:endParaRPr>
          </a:p>
          <a:p>
            <a:pPr algn="just">
              <a:lnSpc>
                <a:spcPct val="120000"/>
              </a:lnSpc>
              <a:buFont typeface="Wingdings" pitchFamily="2" charset="2"/>
              <a:buChar char="Ø"/>
            </a:pPr>
            <a:r>
              <a:rPr lang="en-US" sz="1400" dirty="0">
                <a:latin typeface="Times New Roman" pitchFamily="18" charset="0"/>
                <a:cs typeface="Times New Roman" pitchFamily="18" charset="0"/>
              </a:rPr>
              <a:t>55-60 cases of dog bites per day occur in Karachi city and nearly 150000 dog-bite cases in Pakistan each year </a:t>
            </a:r>
          </a:p>
          <a:p>
            <a:pPr algn="just">
              <a:lnSpc>
                <a:spcPct val="120000"/>
              </a:lnSpc>
              <a:buFont typeface="Wingdings" pitchFamily="2" charset="2"/>
              <a:buChar char="Ø"/>
            </a:pPr>
            <a:endParaRPr lang="en-US" sz="1400" dirty="0">
              <a:latin typeface="Times New Roman" pitchFamily="18" charset="0"/>
              <a:cs typeface="Times New Roman" pitchFamily="18" charset="0"/>
            </a:endParaRPr>
          </a:p>
          <a:p>
            <a:pPr algn="just">
              <a:lnSpc>
                <a:spcPct val="120000"/>
              </a:lnSpc>
              <a:buFont typeface="Wingdings" pitchFamily="2" charset="2"/>
              <a:buChar char="Ø"/>
            </a:pPr>
            <a:r>
              <a:rPr lang="en-US" sz="1400" dirty="0">
                <a:latin typeface="Times New Roman" pitchFamily="18" charset="0"/>
                <a:cs typeface="Times New Roman" pitchFamily="18" charset="0"/>
              </a:rPr>
              <a:t>Rabies incidence was estimated to range between 7.0 to 9.8 cases per million annually in Karachi. This is only peer-reviewed published literature on the occurrence of rabies in Pakistan</a:t>
            </a:r>
          </a:p>
          <a:p>
            <a:pPr algn="just">
              <a:lnSpc>
                <a:spcPct val="120000"/>
              </a:lnSpc>
              <a:buNone/>
            </a:pPr>
            <a:endParaRPr lang="en-US" sz="1400" dirty="0">
              <a:latin typeface="Times New Roman" pitchFamily="18" charset="0"/>
              <a:cs typeface="Times New Roman" pitchFamily="18" charset="0"/>
            </a:endParaRPr>
          </a:p>
          <a:p>
            <a:pPr algn="just">
              <a:lnSpc>
                <a:spcPct val="120000"/>
              </a:lnSpc>
              <a:buFont typeface="Wingdings" pitchFamily="2" charset="2"/>
              <a:buChar char="Ø"/>
            </a:pPr>
            <a:r>
              <a:rPr lang="en-US" sz="1400" dirty="0">
                <a:latin typeface="Times New Roman" pitchFamily="18" charset="0"/>
                <a:cs typeface="Times New Roman" pitchFamily="18" charset="0"/>
              </a:rPr>
              <a:t>75%  of Govt. hospitals still using obsolete rabies vaccine </a:t>
            </a:r>
          </a:p>
          <a:p>
            <a:pPr algn="just">
              <a:lnSpc>
                <a:spcPct val="120000"/>
              </a:lnSpc>
              <a:buNone/>
            </a:pPr>
            <a:endParaRPr lang="en-US" sz="1400" dirty="0">
              <a:latin typeface="Times New Roman" pitchFamily="18" charset="0"/>
              <a:cs typeface="Times New Roman" pitchFamily="18" charset="0"/>
            </a:endParaRPr>
          </a:p>
          <a:p>
            <a:pPr algn="just">
              <a:lnSpc>
                <a:spcPct val="120000"/>
              </a:lnSpc>
              <a:buFont typeface="Wingdings" pitchFamily="2" charset="2"/>
              <a:buChar char="Ø"/>
            </a:pPr>
            <a:r>
              <a:rPr lang="en-US" sz="1400" dirty="0">
                <a:latin typeface="Times New Roman" pitchFamily="18" charset="0"/>
                <a:cs typeface="Times New Roman" pitchFamily="18" charset="0"/>
              </a:rPr>
              <a:t>There is no information available on dog population in Pakistan and this is first ever study on dog from Pakistan</a:t>
            </a:r>
          </a:p>
        </p:txBody>
      </p:sp>
      <p:grpSp>
        <p:nvGrpSpPr>
          <p:cNvPr id="12" name="Group 4"/>
          <p:cNvGrpSpPr>
            <a:grpSpLocks/>
          </p:cNvGrpSpPr>
          <p:nvPr/>
        </p:nvGrpSpPr>
        <p:grpSpPr bwMode="auto">
          <a:xfrm>
            <a:off x="6239741" y="1257300"/>
            <a:ext cx="2904259" cy="3143250"/>
            <a:chOff x="3696" y="1152"/>
            <a:chExt cx="2064" cy="2592"/>
          </a:xfrm>
        </p:grpSpPr>
        <p:pic>
          <p:nvPicPr>
            <p:cNvPr id="14" name="Picture 6" descr="DSC00133"/>
            <p:cNvPicPr preferRelativeResize="0">
              <a:picLocks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608" y="2880"/>
              <a:ext cx="1152" cy="864"/>
            </a:xfrm>
            <a:prstGeom prst="rect">
              <a:avLst/>
            </a:prstGeom>
            <a:noFill/>
            <a:ln w="9525">
              <a:noFill/>
              <a:miter lim="800000"/>
              <a:headEnd/>
              <a:tailEnd/>
            </a:ln>
          </p:spPr>
        </p:pic>
        <p:pic>
          <p:nvPicPr>
            <p:cNvPr id="15" name="Picture 7" descr="DSC00141"/>
            <p:cNvPicPr preferRelativeResize="0">
              <a:picLocks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696" y="1344"/>
              <a:ext cx="1152" cy="864"/>
            </a:xfrm>
            <a:prstGeom prst="rect">
              <a:avLst/>
            </a:prstGeom>
            <a:noFill/>
            <a:ln w="9525">
              <a:noFill/>
              <a:miter lim="800000"/>
              <a:headEnd/>
              <a:tailEnd/>
            </a:ln>
          </p:spPr>
        </p:pic>
        <p:pic>
          <p:nvPicPr>
            <p:cNvPr id="16" name="Picture 8" descr="DSC04040"/>
            <p:cNvPicPr preferRelativeResize="0">
              <a:picLocks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608" y="1152"/>
              <a:ext cx="1152" cy="864"/>
            </a:xfrm>
            <a:prstGeom prst="rect">
              <a:avLst/>
            </a:prstGeom>
            <a:noFill/>
            <a:ln w="9525">
              <a:noFill/>
              <a:miter lim="800000"/>
              <a:headEnd/>
              <a:tailEnd/>
            </a:ln>
          </p:spPr>
        </p:pic>
      </p:grpSp>
      <p:pic>
        <p:nvPicPr>
          <p:cNvPr id="18" name="Picture 5" descr="C:\Users\purisrarshah\Desktop\pictures\selected pic\IMG_0714.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467600" y="2266950"/>
            <a:ext cx="1676400" cy="1143000"/>
          </a:xfrm>
          <a:prstGeom prst="rect">
            <a:avLst/>
          </a:prstGeom>
          <a:noFill/>
        </p:spPr>
      </p:pic>
      <p:sp>
        <p:nvSpPr>
          <p:cNvPr id="13" name="Rectangle 12"/>
          <p:cNvSpPr/>
          <p:nvPr/>
        </p:nvSpPr>
        <p:spPr>
          <a:xfrm>
            <a:off x="609600" y="228600"/>
            <a:ext cx="7772400" cy="457200"/>
          </a:xfrm>
          <a:prstGeom prst="rect">
            <a:avLst/>
          </a:prstGeom>
          <a:solidFill>
            <a:schemeClr val="accent5">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rPr>
              <a:t>Introduction</a:t>
            </a:r>
            <a:endParaRPr lang="en-US" sz="2800" b="1" dirty="0">
              <a:solidFill>
                <a:schemeClr val="tx1"/>
              </a:solidFill>
            </a:endParaRPr>
          </a:p>
        </p:txBody>
      </p:sp>
      <p:pic>
        <p:nvPicPr>
          <p:cNvPr id="1028" name="Picture 4" descr="C:\Users\purisrarshah\Desktop\pictures\IMG_1266.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172202" y="2876550"/>
            <a:ext cx="1371687" cy="1143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sz="half" idx="1"/>
          </p:nvPr>
        </p:nvSpPr>
        <p:spPr>
          <a:xfrm>
            <a:off x="381000" y="1657350"/>
            <a:ext cx="4648200" cy="3028950"/>
          </a:xfrm>
          <a:blipFill>
            <a:blip r:embed="rId2" cstate="print"/>
            <a:tile tx="0" ty="0" sx="100000" sy="100000" flip="none" algn="tl"/>
          </a:blipFill>
          <a:ln>
            <a:solidFill>
              <a:schemeClr val="tx1"/>
            </a:solidFill>
          </a:ln>
        </p:spPr>
        <p:txBody>
          <a:bodyPr>
            <a:normAutofit fontScale="92500" lnSpcReduction="20000"/>
          </a:bodyPr>
          <a:lstStyle/>
          <a:p>
            <a:pPr eaLnBrk="1" hangingPunct="1">
              <a:lnSpc>
                <a:spcPct val="90000"/>
              </a:lnSpc>
            </a:pPr>
            <a:endParaRPr lang="en-US" sz="2000" b="1" dirty="0">
              <a:latin typeface="Times New Roman" pitchFamily="18" charset="0"/>
            </a:endParaRPr>
          </a:p>
          <a:p>
            <a:pPr eaLnBrk="1" hangingPunct="1">
              <a:lnSpc>
                <a:spcPct val="90000"/>
              </a:lnSpc>
              <a:spcAft>
                <a:spcPts val="600"/>
              </a:spcAft>
              <a:buFont typeface="Wingdings" pitchFamily="2" charset="2"/>
              <a:buChar char="Ø"/>
            </a:pPr>
            <a:r>
              <a:rPr lang="en-US" sz="2000" dirty="0">
                <a:latin typeface="Times New Roman" pitchFamily="18" charset="0"/>
              </a:rPr>
              <a:t>Area			5285 Km</a:t>
            </a:r>
            <a:r>
              <a:rPr lang="en-US" sz="2000" baseline="30000" dirty="0">
                <a:latin typeface="Times New Roman" pitchFamily="18" charset="0"/>
              </a:rPr>
              <a:t>2</a:t>
            </a:r>
            <a:endParaRPr lang="en-US" sz="2000" dirty="0">
              <a:latin typeface="Times New Roman" pitchFamily="18" charset="0"/>
            </a:endParaRPr>
          </a:p>
          <a:p>
            <a:pPr eaLnBrk="1" hangingPunct="1">
              <a:lnSpc>
                <a:spcPct val="90000"/>
              </a:lnSpc>
              <a:spcAft>
                <a:spcPts val="600"/>
              </a:spcAft>
              <a:buFont typeface="Wingdings" pitchFamily="2" charset="2"/>
              <a:buChar char="Ø"/>
            </a:pPr>
            <a:r>
              <a:rPr lang="en-US" sz="2000" dirty="0">
                <a:latin typeface="Times New Roman" pitchFamily="18" charset="0"/>
              </a:rPr>
              <a:t>Population (1998) 	3.3 millions</a:t>
            </a:r>
          </a:p>
          <a:p>
            <a:pPr eaLnBrk="1" hangingPunct="1">
              <a:lnSpc>
                <a:spcPct val="90000"/>
              </a:lnSpc>
              <a:spcAft>
                <a:spcPts val="600"/>
              </a:spcAft>
              <a:buFont typeface="Wingdings" pitchFamily="2" charset="2"/>
              <a:buChar char="Ø"/>
            </a:pPr>
            <a:r>
              <a:rPr lang="en-US" sz="2000" dirty="0">
                <a:latin typeface="Times New Roman" pitchFamily="18" charset="0"/>
              </a:rPr>
              <a:t>Est. population (2011)	4.5 millions</a:t>
            </a:r>
          </a:p>
          <a:p>
            <a:pPr eaLnBrk="1" hangingPunct="1">
              <a:lnSpc>
                <a:spcPct val="90000"/>
              </a:lnSpc>
              <a:spcAft>
                <a:spcPts val="600"/>
              </a:spcAft>
              <a:buFont typeface="Wingdings" pitchFamily="2" charset="2"/>
              <a:buChar char="Ø"/>
            </a:pPr>
            <a:r>
              <a:rPr lang="en-US" sz="2000" dirty="0">
                <a:latin typeface="Times New Roman" pitchFamily="18" charset="0"/>
              </a:rPr>
              <a:t>Population density 	851.3/km</a:t>
            </a:r>
            <a:r>
              <a:rPr lang="en-US" sz="2000" baseline="30000" dirty="0">
                <a:latin typeface="Times New Roman" pitchFamily="18" charset="0"/>
              </a:rPr>
              <a:t>2</a:t>
            </a:r>
          </a:p>
          <a:p>
            <a:pPr eaLnBrk="1" hangingPunct="1">
              <a:lnSpc>
                <a:spcPct val="90000"/>
              </a:lnSpc>
              <a:spcAft>
                <a:spcPts val="600"/>
              </a:spcAft>
              <a:buFont typeface="Wingdings" pitchFamily="2" charset="2"/>
              <a:buChar char="Ø"/>
            </a:pPr>
            <a:r>
              <a:rPr lang="en-US" sz="2000" dirty="0">
                <a:latin typeface="Times New Roman" pitchFamily="18" charset="0"/>
              </a:rPr>
              <a:t>Urban population	53%</a:t>
            </a:r>
          </a:p>
          <a:p>
            <a:pPr eaLnBrk="1" hangingPunct="1">
              <a:lnSpc>
                <a:spcPct val="90000"/>
              </a:lnSpc>
              <a:spcAft>
                <a:spcPts val="600"/>
              </a:spcAft>
              <a:buFont typeface="Wingdings" pitchFamily="2" charset="2"/>
              <a:buChar char="Ø"/>
            </a:pPr>
            <a:r>
              <a:rPr lang="en-US" sz="2000" dirty="0">
                <a:latin typeface="Times New Roman" pitchFamily="18" charset="0"/>
              </a:rPr>
              <a:t>Rural population	47%</a:t>
            </a:r>
          </a:p>
          <a:p>
            <a:pPr eaLnBrk="1" hangingPunct="1">
              <a:lnSpc>
                <a:spcPct val="90000"/>
              </a:lnSpc>
              <a:spcAft>
                <a:spcPts val="600"/>
              </a:spcAft>
              <a:buFont typeface="Wingdings" pitchFamily="2" charset="2"/>
              <a:buChar char="Ø"/>
            </a:pPr>
            <a:r>
              <a:rPr lang="en-US" sz="2000" dirty="0">
                <a:latin typeface="Times New Roman" pitchFamily="18" charset="0"/>
              </a:rPr>
              <a:t>Average household 	6.5 person size </a:t>
            </a:r>
          </a:p>
          <a:p>
            <a:pPr eaLnBrk="1" hangingPunct="1">
              <a:lnSpc>
                <a:spcPct val="90000"/>
              </a:lnSpc>
              <a:spcAft>
                <a:spcPts val="600"/>
              </a:spcAft>
              <a:buFont typeface="Wingdings" pitchFamily="2" charset="2"/>
              <a:buChar char="Ø"/>
            </a:pPr>
            <a:r>
              <a:rPr lang="en-US" sz="2000" dirty="0">
                <a:latin typeface="Times New Roman" pitchFamily="18" charset="0"/>
              </a:rPr>
              <a:t>Total housing units  	521507</a:t>
            </a:r>
          </a:p>
          <a:p>
            <a:pPr eaLnBrk="1" hangingPunct="1">
              <a:lnSpc>
                <a:spcPct val="90000"/>
              </a:lnSpc>
              <a:buFont typeface="Wingdings" pitchFamily="2" charset="2"/>
              <a:buNone/>
            </a:pPr>
            <a:endParaRPr lang="en-US" sz="2000" b="1" dirty="0">
              <a:latin typeface="Times New Roman" pitchFamily="18" charset="0"/>
            </a:endParaRPr>
          </a:p>
          <a:p>
            <a:pPr eaLnBrk="1" hangingPunct="1">
              <a:lnSpc>
                <a:spcPct val="90000"/>
              </a:lnSpc>
              <a:buFont typeface="Wingdings" pitchFamily="2" charset="2"/>
              <a:buNone/>
            </a:pPr>
            <a:endParaRPr lang="en-US" sz="2400" b="1" dirty="0">
              <a:latin typeface="Times New Roman" pitchFamily="18" charset="0"/>
            </a:endParaRPr>
          </a:p>
        </p:txBody>
      </p:sp>
      <p:sp>
        <p:nvSpPr>
          <p:cNvPr id="27652" name="Rectangle 6"/>
          <p:cNvSpPr>
            <a:spLocks noGrp="1" noChangeArrowheads="1"/>
          </p:cNvSpPr>
          <p:nvPr>
            <p:ph sz="half" idx="2"/>
          </p:nvPr>
        </p:nvSpPr>
        <p:spPr>
          <a:xfrm>
            <a:off x="4724400" y="1657350"/>
            <a:ext cx="4191000" cy="3028950"/>
          </a:xfrm>
          <a:blipFill>
            <a:blip r:embed="rId2" cstate="print"/>
            <a:tile tx="0" ty="0" sx="100000" sy="100000" flip="none" algn="tl"/>
          </a:blipFill>
          <a:ln>
            <a:solidFill>
              <a:schemeClr val="tx1"/>
            </a:solidFill>
          </a:ln>
        </p:spPr>
        <p:txBody>
          <a:bodyPr>
            <a:normAutofit fontScale="92500" lnSpcReduction="20000"/>
          </a:bodyPr>
          <a:lstStyle/>
          <a:p>
            <a:pPr algn="ctr" eaLnBrk="1" hangingPunct="1">
              <a:lnSpc>
                <a:spcPct val="90000"/>
              </a:lnSpc>
              <a:buFont typeface="Wingdings" pitchFamily="2" charset="2"/>
              <a:buNone/>
            </a:pPr>
            <a:r>
              <a:rPr lang="en-US" sz="2000" b="1" dirty="0">
                <a:latin typeface="Times New Roman" pitchFamily="18" charset="0"/>
              </a:rPr>
              <a:t>Administrative units</a:t>
            </a:r>
          </a:p>
          <a:p>
            <a:pPr eaLnBrk="1" hangingPunct="1">
              <a:lnSpc>
                <a:spcPct val="90000"/>
              </a:lnSpc>
              <a:buFont typeface="Wingdings" pitchFamily="2" charset="2"/>
              <a:buNone/>
            </a:pPr>
            <a:endParaRPr lang="en-US" sz="2000" dirty="0">
              <a:latin typeface="Times New Roman" pitchFamily="18" charset="0"/>
            </a:endParaRPr>
          </a:p>
          <a:p>
            <a:pPr eaLnBrk="1" hangingPunct="1">
              <a:lnSpc>
                <a:spcPct val="90000"/>
              </a:lnSpc>
              <a:spcAft>
                <a:spcPts val="600"/>
              </a:spcAft>
              <a:buFont typeface="Wingdings" pitchFamily="2" charset="2"/>
              <a:buChar char="Ø"/>
            </a:pPr>
            <a:r>
              <a:rPr lang="en-US" sz="2000" dirty="0">
                <a:latin typeface="Times New Roman" pitchFamily="18" charset="0"/>
              </a:rPr>
              <a:t>Tehsils 		      07</a:t>
            </a:r>
          </a:p>
          <a:p>
            <a:pPr eaLnBrk="1" hangingPunct="1">
              <a:lnSpc>
                <a:spcPct val="90000"/>
              </a:lnSpc>
              <a:spcAft>
                <a:spcPts val="600"/>
              </a:spcAft>
              <a:buFont typeface="Wingdings" pitchFamily="2" charset="2"/>
              <a:buChar char="Ø"/>
            </a:pPr>
            <a:r>
              <a:rPr lang="en-US" sz="2000" dirty="0">
                <a:latin typeface="Times New Roman" pitchFamily="18" charset="0"/>
              </a:rPr>
              <a:t>Union Councils  	      170</a:t>
            </a:r>
          </a:p>
          <a:p>
            <a:pPr eaLnBrk="1" hangingPunct="1">
              <a:lnSpc>
                <a:spcPct val="90000"/>
              </a:lnSpc>
              <a:spcAft>
                <a:spcPts val="600"/>
              </a:spcAft>
              <a:buFont typeface="Wingdings" pitchFamily="2" charset="2"/>
              <a:buChar char="Ø"/>
            </a:pPr>
            <a:r>
              <a:rPr lang="en-US" sz="2000" dirty="0">
                <a:latin typeface="Times New Roman" pitchFamily="18" charset="0"/>
              </a:rPr>
              <a:t>Villages	  	    1164</a:t>
            </a:r>
          </a:p>
          <a:p>
            <a:pPr algn="ctr" eaLnBrk="1" hangingPunct="1">
              <a:lnSpc>
                <a:spcPct val="90000"/>
              </a:lnSpc>
              <a:spcAft>
                <a:spcPts val="600"/>
              </a:spcAft>
              <a:buNone/>
            </a:pPr>
            <a:endParaRPr lang="en-US" sz="700" b="1" dirty="0">
              <a:latin typeface="Times New Roman" pitchFamily="18" charset="0"/>
            </a:endParaRPr>
          </a:p>
          <a:p>
            <a:pPr algn="ctr" eaLnBrk="1" hangingPunct="1">
              <a:lnSpc>
                <a:spcPct val="90000"/>
              </a:lnSpc>
              <a:spcAft>
                <a:spcPts val="600"/>
              </a:spcAft>
              <a:buNone/>
            </a:pPr>
            <a:r>
              <a:rPr lang="en-US" sz="2000" b="1" dirty="0">
                <a:latin typeface="Times New Roman" pitchFamily="18" charset="0"/>
              </a:rPr>
              <a:t>Census units</a:t>
            </a:r>
          </a:p>
          <a:p>
            <a:pPr eaLnBrk="1" hangingPunct="1">
              <a:lnSpc>
                <a:spcPct val="90000"/>
              </a:lnSpc>
              <a:spcAft>
                <a:spcPts val="600"/>
              </a:spcAft>
              <a:buFont typeface="Wingdings" pitchFamily="2" charset="2"/>
              <a:buChar char="Ø"/>
            </a:pPr>
            <a:r>
              <a:rPr lang="en-US" sz="2000" dirty="0">
                <a:latin typeface="Times New Roman" pitchFamily="18" charset="0"/>
              </a:rPr>
              <a:t>Census block : 200-250 households</a:t>
            </a:r>
          </a:p>
          <a:p>
            <a:pPr eaLnBrk="1" hangingPunct="1">
              <a:lnSpc>
                <a:spcPct val="90000"/>
              </a:lnSpc>
              <a:spcAft>
                <a:spcPts val="600"/>
              </a:spcAft>
              <a:buFont typeface="Wingdings" pitchFamily="2" charset="2"/>
              <a:buChar char="Ø"/>
            </a:pPr>
            <a:r>
              <a:rPr lang="en-US" sz="2000" dirty="0">
                <a:solidFill>
                  <a:srgbClr val="0070C0"/>
                </a:solidFill>
                <a:latin typeface="Times New Roman" pitchFamily="18" charset="0"/>
              </a:rPr>
              <a:t>Census circle: 5 to 7 blocks</a:t>
            </a:r>
          </a:p>
          <a:p>
            <a:pPr eaLnBrk="1" hangingPunct="1">
              <a:lnSpc>
                <a:spcPct val="90000"/>
              </a:lnSpc>
              <a:spcAft>
                <a:spcPts val="600"/>
              </a:spcAft>
              <a:buFont typeface="Wingdings" pitchFamily="2" charset="2"/>
              <a:buChar char="Ø"/>
            </a:pPr>
            <a:r>
              <a:rPr lang="en-US" sz="2000" dirty="0">
                <a:latin typeface="Times New Roman" pitchFamily="18" charset="0"/>
              </a:rPr>
              <a:t>Census charge: 5 to 7 circles</a:t>
            </a:r>
          </a:p>
        </p:txBody>
      </p:sp>
      <p:sp>
        <p:nvSpPr>
          <p:cNvPr id="288775" name="Text Box 7"/>
          <p:cNvSpPr txBox="1">
            <a:spLocks noChangeArrowheads="1"/>
          </p:cNvSpPr>
          <p:nvPr/>
        </p:nvSpPr>
        <p:spPr bwMode="auto">
          <a:xfrm>
            <a:off x="1447800" y="971551"/>
            <a:ext cx="6705600" cy="461665"/>
          </a:xfrm>
          <a:prstGeom prst="rect">
            <a:avLst/>
          </a:prstGeom>
          <a:noFill/>
          <a:ln w="9525">
            <a:noFill/>
            <a:miter lim="800000"/>
            <a:headEnd/>
            <a:tailEnd/>
          </a:ln>
          <a:effectLst/>
        </p:spPr>
        <p:txBody>
          <a:bodyPr>
            <a:spAutoFit/>
          </a:bodyPr>
          <a:lstStyle/>
          <a:p>
            <a:pPr algn="ctr">
              <a:spcBef>
                <a:spcPct val="50000"/>
              </a:spcBef>
              <a:defRPr/>
            </a:pPr>
            <a:r>
              <a:rPr lang="en-US" sz="2400" b="1" dirty="0"/>
              <a:t>Study Area-District Rawalpindi, Pakistan</a:t>
            </a:r>
          </a:p>
        </p:txBody>
      </p:sp>
      <p:sp>
        <p:nvSpPr>
          <p:cNvPr id="6" name="Slide Number Placeholder 5"/>
          <p:cNvSpPr>
            <a:spLocks noGrp="1"/>
          </p:cNvSpPr>
          <p:nvPr>
            <p:ph type="sldNum" sz="quarter" idx="12"/>
          </p:nvPr>
        </p:nvSpPr>
        <p:spPr/>
        <p:txBody>
          <a:bodyPr/>
          <a:lstStyle/>
          <a:p>
            <a:pPr>
              <a:defRPr/>
            </a:pPr>
            <a:fld id="{11F98409-329F-4D88-A7EC-9D4D9066FB75}" type="slidenum">
              <a:rPr lang="en-US" smtClean="0"/>
              <a:pPr>
                <a:defRPr/>
              </a:pPr>
              <a:t>4</a:t>
            </a:fld>
            <a:endParaRPr lang="en-US"/>
          </a:p>
        </p:txBody>
      </p:sp>
      <p:sp>
        <p:nvSpPr>
          <p:cNvPr id="7" name="Rectangle 6"/>
          <p:cNvSpPr/>
          <p:nvPr/>
        </p:nvSpPr>
        <p:spPr>
          <a:xfrm>
            <a:off x="533400" y="228600"/>
            <a:ext cx="8077200" cy="457200"/>
          </a:xfrm>
          <a:prstGeom prst="rect">
            <a:avLst/>
          </a:prstGeom>
          <a:solidFill>
            <a:schemeClr val="accent6">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rPr>
              <a:t>Materials and Methods</a:t>
            </a:r>
            <a:endParaRPr lang="en-US" sz="2800" dirty="0">
              <a:solidFill>
                <a:schemeClr val="tx1"/>
              </a:solidFill>
            </a:endParaRPr>
          </a:p>
        </p:txBody>
      </p:sp>
      <p:sp>
        <p:nvSpPr>
          <p:cNvPr id="8" name="TextBox 7"/>
          <p:cNvSpPr txBox="1"/>
          <p:nvPr/>
        </p:nvSpPr>
        <p:spPr>
          <a:xfrm>
            <a:off x="4800600" y="4686302"/>
            <a:ext cx="4114800" cy="276999"/>
          </a:xfrm>
          <a:prstGeom prst="rect">
            <a:avLst/>
          </a:prstGeom>
          <a:noFill/>
        </p:spPr>
        <p:txBody>
          <a:bodyPr wrap="square" rtlCol="0">
            <a:spAutoFit/>
          </a:bodyPr>
          <a:lstStyle/>
          <a:p>
            <a:r>
              <a:rPr lang="en-US" sz="1200" dirty="0"/>
              <a:t>Population census organization, Pakistan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B366FA-FBC2-437D-B390-A8E57E68B544}" type="slidenum">
              <a:rPr lang="en-US" smtClean="0"/>
              <a:pPr>
                <a:defRPr/>
              </a:pPr>
              <a:t>5</a:t>
            </a:fld>
            <a:endParaRPr lang="en-US"/>
          </a:p>
        </p:txBody>
      </p:sp>
      <p:pic>
        <p:nvPicPr>
          <p:cNvPr id="4" name="Picture 3" descr="Pic foreign.jpg"/>
          <p:cNvPicPr>
            <a:picLocks noChangeAspect="1"/>
          </p:cNvPicPr>
          <p:nvPr/>
        </p:nvPicPr>
        <p:blipFill>
          <a:blip r:embed="rId2" cstate="print"/>
          <a:stretch>
            <a:fillRect/>
          </a:stretch>
        </p:blipFill>
        <p:spPr>
          <a:xfrm>
            <a:off x="0" y="8876"/>
            <a:ext cx="9144000" cy="512575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381000" y="819150"/>
            <a:ext cx="8382000" cy="4114800"/>
          </a:xfrm>
        </p:spPr>
        <p:txBody>
          <a:bodyPr>
            <a:normAutofit fontScale="62500" lnSpcReduction="20000"/>
          </a:bodyPr>
          <a:lstStyle/>
          <a:p>
            <a:pPr algn="just">
              <a:lnSpc>
                <a:spcPct val="120000"/>
              </a:lnSpc>
              <a:buFont typeface="Wingdings" pitchFamily="2" charset="2"/>
              <a:buChar char="Ø"/>
            </a:pPr>
            <a:r>
              <a:rPr lang="en-US" sz="2000" dirty="0">
                <a:latin typeface="Times New Roman" pitchFamily="18" charset="0"/>
                <a:cs typeface="Times New Roman" pitchFamily="18" charset="0"/>
              </a:rPr>
              <a:t>Four Rawalpindi city census circles, seven town census circles and 16 villages were surveyed through questionnaire and interviews.</a:t>
            </a:r>
          </a:p>
          <a:p>
            <a:pPr algn="just" eaLnBrk="1" hangingPunct="1">
              <a:lnSpc>
                <a:spcPct val="120000"/>
              </a:lnSpc>
              <a:buFont typeface="Wingdings" pitchFamily="2" charset="2"/>
              <a:buChar char="Ø"/>
            </a:pPr>
            <a:endParaRPr lang="en-US" sz="2000" dirty="0">
              <a:latin typeface="Times New Roman" pitchFamily="18" charset="0"/>
            </a:endParaRPr>
          </a:p>
          <a:p>
            <a:pPr algn="just">
              <a:lnSpc>
                <a:spcPct val="120000"/>
              </a:lnSpc>
              <a:buFont typeface="Wingdings" pitchFamily="2" charset="2"/>
              <a:buChar char="Ø"/>
            </a:pPr>
            <a:r>
              <a:rPr lang="en-US" sz="2000" dirty="0">
                <a:latin typeface="Times New Roman" pitchFamily="18" charset="0"/>
                <a:cs typeface="Times New Roman" pitchFamily="18" charset="0"/>
              </a:rPr>
              <a:t>The questionnaire was in Urdu language</a:t>
            </a:r>
          </a:p>
          <a:p>
            <a:pPr algn="just">
              <a:lnSpc>
                <a:spcPct val="120000"/>
              </a:lnSpc>
              <a:buFont typeface="Wingdings" pitchFamily="2" charset="2"/>
              <a:buChar char="Ø"/>
            </a:pPr>
            <a:endParaRPr lang="en-US" sz="2000" dirty="0">
              <a:latin typeface="Times New Roman" pitchFamily="18" charset="0"/>
              <a:cs typeface="Times New Roman" pitchFamily="18" charset="0"/>
            </a:endParaRPr>
          </a:p>
          <a:p>
            <a:pPr algn="just">
              <a:lnSpc>
                <a:spcPct val="120000"/>
              </a:lnSpc>
              <a:buFont typeface="Wingdings" pitchFamily="2" charset="2"/>
              <a:buChar char="Ø"/>
              <a:defRPr/>
            </a:pPr>
            <a:r>
              <a:rPr lang="en-US" sz="2000" dirty="0">
                <a:latin typeface="Times New Roman" pitchFamily="18" charset="0"/>
                <a:cs typeface="Times New Roman" pitchFamily="18" charset="0"/>
              </a:rPr>
              <a:t>Questionnaire included information about the </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Owner’s name, age and sex</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Number of people lived in household</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Number of dogs in the household</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Age of dog at adoption</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Rabies deaths in area</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Dog bites in household and its treatments</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Number of dog rabid in the area</a:t>
            </a:r>
          </a:p>
          <a:p>
            <a:pPr marL="685800" algn="just">
              <a:lnSpc>
                <a:spcPct val="120000"/>
              </a:lnSpc>
              <a:buFont typeface="Wingdings" pitchFamily="2" charset="2"/>
              <a:buChar char="v"/>
              <a:defRPr/>
            </a:pPr>
            <a:r>
              <a:rPr lang="en-US" sz="1900" dirty="0">
                <a:latin typeface="Times New Roman" pitchFamily="18" charset="0"/>
                <a:cs typeface="Times New Roman" pitchFamily="18" charset="0"/>
              </a:rPr>
              <a:t>What people do after touching or handling dogs</a:t>
            </a:r>
          </a:p>
          <a:p>
            <a:pPr algn="just">
              <a:lnSpc>
                <a:spcPct val="120000"/>
              </a:lnSpc>
              <a:buFont typeface="Wingdings" pitchFamily="2" charset="2"/>
              <a:buChar char="Ø"/>
              <a:defRPr/>
            </a:pPr>
            <a:endParaRPr lang="en-US" sz="2200" dirty="0">
              <a:latin typeface="Times New Roman" pitchFamily="18" charset="0"/>
              <a:cs typeface="Times New Roman" pitchFamily="18" charset="0"/>
            </a:endParaRPr>
          </a:p>
          <a:p>
            <a:pPr algn="just">
              <a:lnSpc>
                <a:spcPct val="120000"/>
              </a:lnSpc>
              <a:buFont typeface="Wingdings" pitchFamily="2" charset="2"/>
              <a:buChar char="Ø"/>
            </a:pPr>
            <a:r>
              <a:rPr lang="en-US" sz="2000" dirty="0">
                <a:latin typeface="Times New Roman" pitchFamily="18" charset="0"/>
                <a:cs typeface="Times New Roman" pitchFamily="18" charset="0"/>
              </a:rPr>
              <a:t>The information thus, collected was compiled and analyzed using Microsoft Access database and SPSS-16 software</a:t>
            </a:r>
            <a:endParaRPr lang="en-US" sz="2000" dirty="0">
              <a:latin typeface="Times New Roman" pitchFamily="18" charset="0"/>
            </a:endParaRPr>
          </a:p>
          <a:p>
            <a:pPr algn="just" eaLnBrk="1" hangingPunct="1">
              <a:lnSpc>
                <a:spcPct val="80000"/>
              </a:lnSpc>
            </a:pPr>
            <a:endParaRPr lang="en-US" sz="2000" b="1" dirty="0">
              <a:latin typeface="Times New Roman" pitchFamily="18" charset="0"/>
            </a:endParaRPr>
          </a:p>
          <a:p>
            <a:pPr algn="just" eaLnBrk="1" hangingPunct="1">
              <a:lnSpc>
                <a:spcPct val="80000"/>
              </a:lnSpc>
              <a:buNone/>
            </a:pPr>
            <a:endParaRPr lang="en-US" sz="2000" b="1" dirty="0">
              <a:latin typeface="Times New Roman" pitchFamily="18" charset="0"/>
            </a:endParaRPr>
          </a:p>
        </p:txBody>
      </p:sp>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6</a:t>
            </a:fld>
            <a:endParaRPr lang="en-US"/>
          </a:p>
        </p:txBody>
      </p:sp>
      <p:sp>
        <p:nvSpPr>
          <p:cNvPr id="6" name="Rectangle 5"/>
          <p:cNvSpPr/>
          <p:nvPr/>
        </p:nvSpPr>
        <p:spPr>
          <a:xfrm>
            <a:off x="1143000" y="228600"/>
            <a:ext cx="6934200" cy="400050"/>
          </a:xfrm>
          <a:prstGeom prst="rect">
            <a:avLst/>
          </a:prstGeom>
          <a:solidFill>
            <a:schemeClr val="accent6">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rPr>
              <a:t>Methodology</a:t>
            </a:r>
            <a:endParaRPr lang="en-US" sz="2800" b="1" dirty="0">
              <a:solidFill>
                <a:schemeClr val="tx1"/>
              </a:solidFill>
            </a:endParaRPr>
          </a:p>
        </p:txBody>
      </p:sp>
      <p:pic>
        <p:nvPicPr>
          <p:cNvPr id="3077" name="Picture 5" descr="C:\Users\purisrarshah\Desktop\pictures\IMG_2619.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029200" y="1428750"/>
            <a:ext cx="3429000" cy="257160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0574F13-E8B2-4302-A6FE-367F1D9C3CAA}" type="slidenum">
              <a:rPr lang="en-US" smtClean="0"/>
              <a:pPr>
                <a:defRPr/>
              </a:pPr>
              <a:t>7</a:t>
            </a:fld>
            <a:endParaRPr lang="en-US"/>
          </a:p>
        </p:txBody>
      </p:sp>
      <p:sp>
        <p:nvSpPr>
          <p:cNvPr id="4" name="Rectangle 3"/>
          <p:cNvSpPr/>
          <p:nvPr/>
        </p:nvSpPr>
        <p:spPr>
          <a:xfrm>
            <a:off x="685800" y="2114550"/>
            <a:ext cx="7848600" cy="685800"/>
          </a:xfrm>
          <a:prstGeom prst="rect">
            <a:avLst/>
          </a:prstGeom>
          <a:solidFill>
            <a:schemeClr val="accent5">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Times New Roman" pitchFamily="18" charset="0"/>
                <a:cs typeface="Times New Roman" pitchFamily="18" charset="0"/>
              </a:rPr>
              <a:t>RESULTS AND DISCUSSION</a:t>
            </a:r>
            <a:endParaRPr lang="en-US" sz="4000" b="1" dirty="0">
              <a:solidFill>
                <a:schemeClr val="tx1"/>
              </a:solidFill>
            </a:endParaRPr>
          </a:p>
        </p:txBody>
      </p:sp>
      <p:pic>
        <p:nvPicPr>
          <p:cNvPr id="3074" name="Picture 2" descr="C:\Users\purisrarshah\Desktop\pictures\selected pic\IMG_1910.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0"/>
            <a:ext cx="3048000" cy="2057400"/>
          </a:xfrm>
          <a:prstGeom prst="rect">
            <a:avLst/>
          </a:prstGeom>
          <a:noFill/>
        </p:spPr>
      </p:pic>
      <p:pic>
        <p:nvPicPr>
          <p:cNvPr id="3075" name="Picture 3" descr="C:\Users\purisrarshah\Desktop\pictures\selected pic\IMG_2085.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048000" y="0"/>
            <a:ext cx="3048000" cy="2057400"/>
          </a:xfrm>
          <a:prstGeom prst="rect">
            <a:avLst/>
          </a:prstGeom>
          <a:noFill/>
        </p:spPr>
      </p:pic>
      <p:pic>
        <p:nvPicPr>
          <p:cNvPr id="3076" name="Picture 4" descr="C:\Users\purisrarshah\Desktop\pictures\selected pic\IMG_2111.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096000" y="0"/>
            <a:ext cx="3048000" cy="2057400"/>
          </a:xfrm>
          <a:prstGeom prst="rect">
            <a:avLst/>
          </a:prstGeom>
          <a:noFill/>
        </p:spPr>
      </p:pic>
      <p:pic>
        <p:nvPicPr>
          <p:cNvPr id="3077" name="Picture 5" descr="C:\Users\purisrarshah\Desktop\pictures\selected pic\IMG_2631.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2857500"/>
            <a:ext cx="3048000" cy="2286000"/>
          </a:xfrm>
          <a:prstGeom prst="rect">
            <a:avLst/>
          </a:prstGeom>
          <a:noFill/>
        </p:spPr>
      </p:pic>
      <p:pic>
        <p:nvPicPr>
          <p:cNvPr id="3078" name="Picture 6" descr="C:\Users\purisrarshah\Desktop\pictures\selected pic\IMG_2777.JP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3048000" y="2857500"/>
            <a:ext cx="3048000" cy="2286000"/>
          </a:xfrm>
          <a:prstGeom prst="rect">
            <a:avLst/>
          </a:prstGeom>
          <a:noFill/>
        </p:spPr>
      </p:pic>
      <p:pic>
        <p:nvPicPr>
          <p:cNvPr id="3079" name="Picture 7" descr="C:\Users\purisrarshah\Desktop\pictures\selected pic\IMG_0564.JPG"/>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6096001" y="2857501"/>
            <a:ext cx="3048000" cy="2286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6E2FC1-EB2A-419F-8CE3-FC9EBAF2DE99}" type="slidenum">
              <a:rPr lang="en-US" smtClean="0"/>
              <a:pPr>
                <a:defRPr/>
              </a:pPr>
              <a:t>8</a:t>
            </a:fld>
            <a:endParaRPr lang="en-US"/>
          </a:p>
        </p:txBody>
      </p:sp>
      <p:graphicFrame>
        <p:nvGraphicFramePr>
          <p:cNvPr id="5" name="Content Placeholder 4"/>
          <p:cNvGraphicFramePr>
            <a:graphicFrameLocks noGrp="1"/>
          </p:cNvGraphicFramePr>
          <p:nvPr>
            <p:ph idx="1"/>
          </p:nvPr>
        </p:nvGraphicFramePr>
        <p:xfrm>
          <a:off x="152400" y="895350"/>
          <a:ext cx="4114800" cy="20002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1143000" y="2800350"/>
          <a:ext cx="6629400" cy="23431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4191000" y="819150"/>
          <a:ext cx="4800600" cy="2171700"/>
        </p:xfrm>
        <a:graphic>
          <a:graphicData uri="http://schemas.openxmlformats.org/drawingml/2006/chart">
            <c:chart xmlns:c="http://schemas.openxmlformats.org/drawingml/2006/chart" xmlns:r="http://schemas.openxmlformats.org/officeDocument/2006/relationships" r:id="rId5"/>
          </a:graphicData>
        </a:graphic>
      </p:graphicFrame>
      <p:sp>
        <p:nvSpPr>
          <p:cNvPr id="7" name="Rectangle 6"/>
          <p:cNvSpPr/>
          <p:nvPr/>
        </p:nvSpPr>
        <p:spPr>
          <a:xfrm>
            <a:off x="609600" y="209550"/>
            <a:ext cx="7772400" cy="457200"/>
          </a:xfrm>
          <a:prstGeom prst="rect">
            <a:avLst/>
          </a:prstGeom>
          <a:solidFill>
            <a:schemeClr val="accent5">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itchFamily="18" charset="0"/>
                <a:cs typeface="Times New Roman" pitchFamily="18" charset="0"/>
              </a:rPr>
              <a:t>Respondents’ general information</a:t>
            </a:r>
            <a:endParaRPr lang="en-US" sz="2800"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4B366FA-FBC2-437D-B390-A8E57E68B544}" type="slidenum">
              <a:rPr lang="en-US" smtClean="0"/>
              <a:pPr>
                <a:defRPr/>
              </a:pPr>
              <a:t>9</a:t>
            </a:fld>
            <a:endParaRPr lang="en-US"/>
          </a:p>
        </p:txBody>
      </p:sp>
      <p:graphicFrame>
        <p:nvGraphicFramePr>
          <p:cNvPr id="5" name="Table 4"/>
          <p:cNvGraphicFramePr>
            <a:graphicFrameLocks noGrp="1"/>
          </p:cNvGraphicFramePr>
          <p:nvPr/>
        </p:nvGraphicFramePr>
        <p:xfrm>
          <a:off x="304801" y="285751"/>
          <a:ext cx="8590681" cy="4747744"/>
        </p:xfrm>
        <a:graphic>
          <a:graphicData uri="http://schemas.openxmlformats.org/drawingml/2006/table">
            <a:tbl>
              <a:tblPr/>
              <a:tblGrid>
                <a:gridCol w="1255169">
                  <a:extLst>
                    <a:ext uri="{9D8B030D-6E8A-4147-A177-3AD203B41FA5}">
                      <a16:colId xmlns:a16="http://schemas.microsoft.com/office/drawing/2014/main" val="20000"/>
                    </a:ext>
                  </a:extLst>
                </a:gridCol>
                <a:gridCol w="838673">
                  <a:extLst>
                    <a:ext uri="{9D8B030D-6E8A-4147-A177-3AD203B41FA5}">
                      <a16:colId xmlns:a16="http://schemas.microsoft.com/office/drawing/2014/main" val="20001"/>
                    </a:ext>
                  </a:extLst>
                </a:gridCol>
                <a:gridCol w="1144257">
                  <a:extLst>
                    <a:ext uri="{9D8B030D-6E8A-4147-A177-3AD203B41FA5}">
                      <a16:colId xmlns:a16="http://schemas.microsoft.com/office/drawing/2014/main" val="20002"/>
                    </a:ext>
                  </a:extLst>
                </a:gridCol>
                <a:gridCol w="768142">
                  <a:extLst>
                    <a:ext uri="{9D8B030D-6E8A-4147-A177-3AD203B41FA5}">
                      <a16:colId xmlns:a16="http://schemas.microsoft.com/office/drawing/2014/main" val="20003"/>
                    </a:ext>
                  </a:extLst>
                </a:gridCol>
                <a:gridCol w="604930">
                  <a:extLst>
                    <a:ext uri="{9D8B030D-6E8A-4147-A177-3AD203B41FA5}">
                      <a16:colId xmlns:a16="http://schemas.microsoft.com/office/drawing/2014/main" val="20004"/>
                    </a:ext>
                  </a:extLst>
                </a:gridCol>
                <a:gridCol w="555850">
                  <a:extLst>
                    <a:ext uri="{9D8B030D-6E8A-4147-A177-3AD203B41FA5}">
                      <a16:colId xmlns:a16="http://schemas.microsoft.com/office/drawing/2014/main" val="20005"/>
                    </a:ext>
                  </a:extLst>
                </a:gridCol>
                <a:gridCol w="878592">
                  <a:extLst>
                    <a:ext uri="{9D8B030D-6E8A-4147-A177-3AD203B41FA5}">
                      <a16:colId xmlns:a16="http://schemas.microsoft.com/office/drawing/2014/main" val="20006"/>
                    </a:ext>
                  </a:extLst>
                </a:gridCol>
                <a:gridCol w="801160">
                  <a:extLst>
                    <a:ext uri="{9D8B030D-6E8A-4147-A177-3AD203B41FA5}">
                      <a16:colId xmlns:a16="http://schemas.microsoft.com/office/drawing/2014/main" val="20007"/>
                    </a:ext>
                  </a:extLst>
                </a:gridCol>
                <a:gridCol w="568146">
                  <a:extLst>
                    <a:ext uri="{9D8B030D-6E8A-4147-A177-3AD203B41FA5}">
                      <a16:colId xmlns:a16="http://schemas.microsoft.com/office/drawing/2014/main" val="20008"/>
                    </a:ext>
                  </a:extLst>
                </a:gridCol>
                <a:gridCol w="1175762">
                  <a:extLst>
                    <a:ext uri="{9D8B030D-6E8A-4147-A177-3AD203B41FA5}">
                      <a16:colId xmlns:a16="http://schemas.microsoft.com/office/drawing/2014/main" val="20009"/>
                    </a:ext>
                  </a:extLst>
                </a:gridCol>
              </a:tblGrid>
              <a:tr h="129881">
                <a:tc rowSpan="2">
                  <a:txBody>
                    <a:bodyPr/>
                    <a:lstStyle/>
                    <a:p>
                      <a:pPr marL="0" marR="0" algn="l">
                        <a:lnSpc>
                          <a:spcPct val="100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Habitats</a:t>
                      </a:r>
                      <a:endParaRPr lang="en-US" sz="900" b="1"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00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No./Name</a:t>
                      </a:r>
                      <a:endParaRPr lang="en-US" sz="900" b="1"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No. of households surveyed</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People lived</a:t>
                      </a:r>
                      <a:endParaRPr lang="en-US" sz="900" b="1" dirty="0">
                        <a:latin typeface="Times New Roman" pitchFamily="18" charset="0"/>
                        <a:ea typeface="Calibri"/>
                        <a:cs typeface="Times New Roman" pitchFamily="18" charset="0"/>
                      </a:endParaRPr>
                    </a:p>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in households</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People per</a:t>
                      </a:r>
                      <a:endParaRPr lang="en-US" sz="900" b="1" dirty="0">
                        <a:latin typeface="Times New Roman" pitchFamily="18" charset="0"/>
                        <a:ea typeface="Calibri"/>
                        <a:cs typeface="Times New Roman" pitchFamily="18" charset="0"/>
                      </a:endParaRPr>
                    </a:p>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household</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Households  that had dog/s</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2">
                  <a:txBody>
                    <a:bodyPr/>
                    <a:lstStyle/>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 </a:t>
                      </a:r>
                    </a:p>
                    <a:p>
                      <a:pPr marL="0" marR="0" algn="ctr">
                        <a:lnSpc>
                          <a:spcPct val="100000"/>
                        </a:lnSpc>
                        <a:spcBef>
                          <a:spcPts val="0"/>
                        </a:spcBef>
                        <a:spcAft>
                          <a:spcPts val="0"/>
                        </a:spcAft>
                      </a:pPr>
                      <a:r>
                        <a:rPr lang="en-US" sz="900" b="1" dirty="0">
                          <a:latin typeface="Times New Roman" pitchFamily="18" charset="0"/>
                          <a:ea typeface="Calibri"/>
                          <a:cs typeface="Times New Roman" pitchFamily="18" charset="0"/>
                        </a:rPr>
                        <a:t>Ownership</a:t>
                      </a:r>
                      <a:r>
                        <a:rPr lang="en-US" sz="900" b="1" baseline="0" dirty="0">
                          <a:latin typeface="Times New Roman" pitchFamily="18" charset="0"/>
                          <a:ea typeface="Calibri"/>
                          <a:cs typeface="Times New Roman" pitchFamily="18" charset="0"/>
                        </a:rPr>
                        <a:t> </a:t>
                      </a:r>
                      <a:endParaRPr lang="en-US" sz="900" b="1"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No.</a:t>
                      </a:r>
                      <a:endParaRPr lang="en-US" sz="900" b="1" dirty="0">
                        <a:latin typeface="Times New Roman" pitchFamily="18" charset="0"/>
                        <a:ea typeface="Calibri"/>
                        <a:cs typeface="Times New Roman" pitchFamily="18" charset="0"/>
                      </a:endParaRPr>
                    </a:p>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of dogs</a:t>
                      </a:r>
                      <a:endParaRPr lang="en-US" sz="900" b="1"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Dog to human ratio</a:t>
                      </a:r>
                      <a:endParaRPr lang="en-US" sz="900" b="1" dirty="0">
                        <a:latin typeface="Times New Roman" pitchFamily="18" charset="0"/>
                        <a:ea typeface="Calibri"/>
                        <a:cs typeface="Times New Roman" pitchFamily="18" charset="0"/>
                      </a:endParaRPr>
                    </a:p>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1 dog: n</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988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No</a:t>
                      </a:r>
                      <a:endParaRPr lang="en-US" sz="900" b="1">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Yes</a:t>
                      </a:r>
                      <a:endParaRPr lang="en-US" sz="900" b="1"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36646">
                <a:tc rowSpan="5">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Rawalpindi city’ circles</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3/22</a:t>
                      </a:r>
                      <a:endParaRPr lang="en-US" sz="900"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82</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676</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8.24</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78</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900" b="0" i="0" u="none" strike="noStrike" dirty="0">
                          <a:solidFill>
                            <a:srgbClr val="000000"/>
                          </a:solidFill>
                          <a:latin typeface="Times New Roman"/>
                        </a:rPr>
                        <a:t>4.88</a:t>
                      </a:r>
                    </a:p>
                  </a:txBody>
                  <a:tcPr marL="9525" marR="9525" marT="71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135</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4/18</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51</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357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7.00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1.96</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357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03"/>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4/26</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571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6.96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4.88</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04"/>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6/12</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69</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478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6.93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23.19</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05"/>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b="1" dirty="0">
                          <a:latin typeface="Times New Roman" pitchFamily="18" charset="0"/>
                          <a:ea typeface="Times New Roman"/>
                          <a:cs typeface="Times New Roman" pitchFamily="18" charset="0"/>
                        </a:rPr>
                        <a:t>Total</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284</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2082</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7.33</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259</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25</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900" b="1" i="0" u="none" strike="noStrike" dirty="0">
                          <a:solidFill>
                            <a:schemeClr val="bg1"/>
                          </a:solidFill>
                          <a:latin typeface="Times New Roman"/>
                        </a:rPr>
                        <a:t>8.80</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35</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solidFill>
                            <a:schemeClr val="bg1"/>
                          </a:solidFill>
                          <a:latin typeface="Times New Roman" pitchFamily="18" charset="0"/>
                          <a:ea typeface="Times New Roman"/>
                          <a:cs typeface="Times New Roman" pitchFamily="18" charset="0"/>
                        </a:rPr>
                        <a:t>59</a:t>
                      </a:r>
                      <a:endParaRPr lang="en-US" sz="900" dirty="0">
                        <a:solidFill>
                          <a:schemeClr val="bg1"/>
                        </a:solidFill>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6"/>
                  </a:ext>
                </a:extLst>
              </a:tr>
              <a:tr h="136646">
                <a:tc rowSpan="3">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Gujar</a:t>
                      </a:r>
                      <a:r>
                        <a:rPr lang="en-US" sz="900" dirty="0">
                          <a:latin typeface="Times New Roman" pitchFamily="18" charset="0"/>
                          <a:ea typeface="Times New Roman"/>
                          <a:cs typeface="Times New Roman" pitchFamily="18" charset="0"/>
                        </a:rPr>
                        <a:t> Khan Town’ circles</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007/1211</a:t>
                      </a:r>
                      <a:endParaRPr lang="en-US" sz="900"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29</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237</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8.17</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14</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15</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900" b="0" i="0" u="none" strike="noStrike">
                          <a:solidFill>
                            <a:srgbClr val="000000"/>
                          </a:solidFill>
                          <a:latin typeface="Times New Roman"/>
                        </a:rPr>
                        <a:t>51.72</a:t>
                      </a:r>
                    </a:p>
                  </a:txBody>
                  <a:tcPr marL="9525" marR="9525" marT="714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24</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10</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7"/>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902/1180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50.00</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08"/>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906/1180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391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6.98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35.71</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09"/>
                  </a:ext>
                </a:extLst>
              </a:tr>
              <a:tr h="136646">
                <a:tc rowSpan="2">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Taxila</a:t>
                      </a:r>
                      <a:r>
                        <a:rPr lang="en-US" sz="900" dirty="0">
                          <a:latin typeface="Times New Roman" pitchFamily="18" charset="0"/>
                          <a:ea typeface="Times New Roman"/>
                          <a:cs typeface="Times New Roman" pitchFamily="18" charset="0"/>
                        </a:rPr>
                        <a:t> town’ circles</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301/1130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191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30.77</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0"/>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403/1130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270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7.94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50.00</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1"/>
                  </a:ext>
                </a:extLst>
              </a:tr>
              <a:tr h="136646">
                <a:tc rowSpan="2">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Murree</a:t>
                      </a:r>
                      <a:r>
                        <a:rPr lang="en-US" sz="900" dirty="0">
                          <a:latin typeface="Times New Roman" pitchFamily="18" charset="0"/>
                          <a:ea typeface="Times New Roman"/>
                          <a:cs typeface="Times New Roman" pitchFamily="18" charset="0"/>
                        </a:rPr>
                        <a:t> town 'circles</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902/1210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233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7.28</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40.63</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2"/>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906/1210</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47</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311</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6.62</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31</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16</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dirty="0">
                          <a:solidFill>
                            <a:srgbClr val="000000"/>
                          </a:solidFill>
                          <a:latin typeface="Times New Roman"/>
                        </a:rPr>
                        <a:t>34.04</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21</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3"/>
                  </a:ext>
                </a:extLst>
              </a:tr>
              <a:tr h="136646">
                <a:tc>
                  <a:txBody>
                    <a:bodyPr/>
                    <a:lstStyle/>
                    <a:p>
                      <a:pPr marL="0" marR="0" algn="l">
                        <a:lnSpc>
                          <a:spcPct val="100000"/>
                        </a:lnSpc>
                        <a:spcBef>
                          <a:spcPts val="0"/>
                        </a:spcBef>
                        <a:spcAft>
                          <a:spcPts val="0"/>
                        </a:spcAft>
                      </a:pPr>
                      <a:endParaRPr lang="en-US" sz="900" dirty="0">
                        <a:latin typeface="Times New Roman" pitchFamily="18" charset="0"/>
                        <a:ea typeface="Calibri"/>
                        <a:cs typeface="Times New Roman" pitchFamily="18" charset="0"/>
                      </a:endParaRPr>
                    </a:p>
                  </a:txBody>
                  <a:tcPr marL="36749" marR="36749"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900" b="1" dirty="0">
                          <a:latin typeface="Times New Roman" pitchFamily="18" charset="0"/>
                          <a:ea typeface="Times New Roman"/>
                          <a:cs typeface="Times New Roman" pitchFamily="18" charset="0"/>
                        </a:rPr>
                        <a:t>Total</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240</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1747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7.28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143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97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900" b="1" i="0" u="none" strike="noStrike" dirty="0">
                          <a:solidFill>
                            <a:schemeClr val="bg1"/>
                          </a:solidFill>
                          <a:latin typeface="Times New Roman"/>
                        </a:rPr>
                        <a:t>40.42</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133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solidFill>
                            <a:schemeClr val="bg1"/>
                          </a:solidFill>
                          <a:latin typeface="Times New Roman" pitchFamily="18" charset="0"/>
                          <a:ea typeface="Times New Roman"/>
                          <a:cs typeface="Times New Roman" pitchFamily="18" charset="0"/>
                        </a:rPr>
                        <a:t>13</a:t>
                      </a:r>
                      <a:endParaRPr lang="en-US" sz="900" dirty="0">
                        <a:solidFill>
                          <a:schemeClr val="bg1"/>
                        </a:solidFill>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14"/>
                  </a:ext>
                </a:extLst>
              </a:tr>
              <a:tr h="136646">
                <a:tc rowSpan="17">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Villages of Rawalpindi</a:t>
                      </a:r>
                      <a:r>
                        <a:rPr lang="en-US" sz="900" baseline="0" dirty="0">
                          <a:latin typeface="Times New Roman" pitchFamily="18" charset="0"/>
                          <a:ea typeface="Times New Roman"/>
                          <a:cs typeface="Times New Roman" pitchFamily="18" charset="0"/>
                        </a:rPr>
                        <a:t> district</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Angrooi</a:t>
                      </a:r>
                      <a:endParaRPr lang="en-US" sz="900"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72</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598</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8.31</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40</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32</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900" b="0" i="0" u="none" strike="noStrike">
                          <a:solidFill>
                            <a:srgbClr val="000000"/>
                          </a:solidFill>
                          <a:latin typeface="Times New Roman"/>
                        </a:rPr>
                        <a:t>44.44</a:t>
                      </a:r>
                    </a:p>
                  </a:txBody>
                  <a:tcPr marL="9525" marR="9525" marT="7144"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47</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15"/>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Bagha</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Shiekha</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540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7.50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28</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38.89</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6"/>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Chak</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Beli</a:t>
                      </a:r>
                      <a:r>
                        <a:rPr lang="en-US" sz="900" dirty="0">
                          <a:latin typeface="Times New Roman" pitchFamily="18" charset="0"/>
                          <a:ea typeface="Times New Roman"/>
                          <a:cs typeface="Times New Roman" pitchFamily="18" charset="0"/>
                        </a:rPr>
                        <a:t> Khan</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104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765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44.23</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65</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7"/>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Ehata</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480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6.86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38.57</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8"/>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Islampur</a:t>
                      </a:r>
                      <a:r>
                        <a:rPr lang="en-US" sz="900" baseline="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Jabbar</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595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6.84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37.93</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19"/>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Jatli</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625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48.24</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0"/>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Choha</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Khalsa</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517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dirty="0">
                          <a:latin typeface="Times New Roman" pitchFamily="18" charset="0"/>
                          <a:ea typeface="Times New Roman"/>
                          <a:cs typeface="Times New Roman" pitchFamily="18" charset="0"/>
                        </a:rPr>
                        <a:t>7.08</a:t>
                      </a:r>
                      <a:endParaRPr lang="en-US" sz="900" dirty="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49.32</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1"/>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Khinger</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Kalan</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611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8.49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44.44</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2"/>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Lohsar</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Sharfoo</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662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7.61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49.43</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3"/>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Lokot</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579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dirty="0">
                          <a:solidFill>
                            <a:srgbClr val="000000"/>
                          </a:solidFill>
                          <a:latin typeface="Times New Roman"/>
                        </a:rPr>
                        <a:t>53.16</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4"/>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Maira</a:t>
                      </a:r>
                      <a:r>
                        <a:rPr lang="en-US" sz="900" dirty="0">
                          <a:latin typeface="Times New Roman" pitchFamily="18" charset="0"/>
                          <a:ea typeface="Times New Roman"/>
                          <a:cs typeface="Times New Roman" pitchFamily="18" charset="0"/>
                        </a:rPr>
                        <a:t> </a:t>
                      </a:r>
                      <a:r>
                        <a:rPr lang="en-US" sz="900" dirty="0" err="1">
                          <a:latin typeface="Times New Roman" pitchFamily="18" charset="0"/>
                          <a:ea typeface="Times New Roman"/>
                          <a:cs typeface="Times New Roman" pitchFamily="18" charset="0"/>
                        </a:rPr>
                        <a:t>Kalan</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92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619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6.73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46.74</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5"/>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Mussiari</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565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6.81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29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34.94</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6"/>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Narali</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94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697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7.41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43.62</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7"/>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Panjgraan</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676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7.95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50</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41.18</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8"/>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err="1">
                          <a:latin typeface="Times New Roman" pitchFamily="18" charset="0"/>
                          <a:ea typeface="Times New Roman"/>
                          <a:cs typeface="Times New Roman" pitchFamily="18" charset="0"/>
                        </a:rPr>
                        <a:t>Ranial</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98</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731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7.46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45</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a:solidFill>
                            <a:srgbClr val="000000"/>
                          </a:solidFill>
                          <a:latin typeface="Times New Roman"/>
                        </a:rPr>
                        <a:t>45.92</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29"/>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dirty="0">
                          <a:latin typeface="Times New Roman" pitchFamily="18" charset="0"/>
                          <a:ea typeface="Times New Roman"/>
                          <a:cs typeface="Times New Roman" pitchFamily="18" charset="0"/>
                        </a:rPr>
                        <a:t>Smote</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83</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637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7.67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49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34</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algn="ctr" fontAlgn="ctr"/>
                      <a:r>
                        <a:rPr lang="en-US" sz="900" b="0" i="0" u="none" strike="noStrike" dirty="0">
                          <a:solidFill>
                            <a:srgbClr val="000000"/>
                          </a:solidFill>
                          <a:latin typeface="Times New Roman"/>
                        </a:rPr>
                        <a:t>40.96</a:t>
                      </a:r>
                    </a:p>
                  </a:txBody>
                  <a:tcPr marL="9525" marR="9525" marT="7144"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52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tc>
                  <a:txBody>
                    <a:bodyPr/>
                    <a:lstStyle/>
                    <a:p>
                      <a:pPr marL="0" marR="0" algn="ctr">
                        <a:lnSpc>
                          <a:spcPct val="100000"/>
                        </a:lnSpc>
                        <a:spcBef>
                          <a:spcPts val="0"/>
                        </a:spcBef>
                        <a:spcAft>
                          <a:spcPts val="0"/>
                        </a:spcAft>
                      </a:pPr>
                      <a:r>
                        <a:rPr lang="en-US" sz="900">
                          <a:latin typeface="Times New Roman" pitchFamily="18" charset="0"/>
                          <a:ea typeface="Times New Roman"/>
                          <a:cs typeface="Times New Roman" pitchFamily="18" charset="0"/>
                        </a:rPr>
                        <a:t>12</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a:noFill/>
                    </a:lnB>
                  </a:tcPr>
                </a:tc>
                <a:extLst>
                  <a:ext uri="{0D108BD9-81ED-4DB2-BD59-A6C34878D82A}">
                    <a16:rowId xmlns:a16="http://schemas.microsoft.com/office/drawing/2014/main" val="10030"/>
                  </a:ext>
                </a:extLst>
              </a:tr>
              <a:tr h="136646">
                <a:tc vMerge="1">
                  <a:txBody>
                    <a:bodyPr/>
                    <a:lstStyle/>
                    <a:p>
                      <a:endParaRPr lang="en-US"/>
                    </a:p>
                  </a:txBody>
                  <a:tcPr/>
                </a:tc>
                <a:tc>
                  <a:txBody>
                    <a:bodyPr/>
                    <a:lstStyle/>
                    <a:p>
                      <a:pPr marL="0" marR="0" algn="l">
                        <a:lnSpc>
                          <a:spcPct val="100000"/>
                        </a:lnSpc>
                        <a:spcBef>
                          <a:spcPts val="0"/>
                        </a:spcBef>
                        <a:spcAft>
                          <a:spcPts val="0"/>
                        </a:spcAft>
                      </a:pPr>
                      <a:r>
                        <a:rPr lang="en-US" sz="900" b="1" dirty="0">
                          <a:latin typeface="Times New Roman" pitchFamily="18" charset="0"/>
                          <a:ea typeface="Times New Roman"/>
                          <a:cs typeface="Times New Roman" pitchFamily="18" charset="0"/>
                        </a:rPr>
                        <a:t>Total</a:t>
                      </a:r>
                      <a:endParaRPr lang="en-US" sz="900" dirty="0">
                        <a:latin typeface="Times New Roman" pitchFamily="18" charset="0"/>
                        <a:ea typeface="Calibri"/>
                        <a:cs typeface="Times New Roman" pitchFamily="18" charset="0"/>
                      </a:endParaRPr>
                    </a:p>
                  </a:txBody>
                  <a:tcPr marL="36749" marR="367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1336</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9897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7.41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749</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587</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chemeClr val="bg1"/>
                          </a:solidFill>
                          <a:latin typeface="Times New Roman"/>
                        </a:rPr>
                        <a:t>43.94</a:t>
                      </a:r>
                    </a:p>
                  </a:txBody>
                  <a:tcPr marL="9525" marR="9525" marT="7144" marB="0" anchor="ctr">
                    <a:lnL>
                      <a:noFill/>
                    </a:lnL>
                    <a:lnR>
                      <a:noFill/>
                    </a:lnR>
                    <a:lnT>
                      <a:noFill/>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0000"/>
                        </a:lnSpc>
                        <a:spcBef>
                          <a:spcPts val="0"/>
                        </a:spcBef>
                        <a:spcAft>
                          <a:spcPts val="0"/>
                        </a:spcAft>
                      </a:pPr>
                      <a:r>
                        <a:rPr lang="en-US" sz="900" b="1">
                          <a:latin typeface="Times New Roman" pitchFamily="18" charset="0"/>
                          <a:ea typeface="Times New Roman"/>
                          <a:cs typeface="Times New Roman" pitchFamily="18" charset="0"/>
                        </a:rPr>
                        <a:t>801</a:t>
                      </a:r>
                      <a:endParaRPr lang="en-US" sz="900">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solidFill>
                            <a:schemeClr val="bg1"/>
                          </a:solidFill>
                          <a:latin typeface="Times New Roman" pitchFamily="18" charset="0"/>
                          <a:ea typeface="Times New Roman"/>
                          <a:cs typeface="Times New Roman" pitchFamily="18" charset="0"/>
                        </a:rPr>
                        <a:t>12</a:t>
                      </a:r>
                      <a:endParaRPr lang="en-US" sz="900" dirty="0">
                        <a:solidFill>
                          <a:schemeClr val="bg1"/>
                        </a:solidFill>
                        <a:latin typeface="Times New Roman" pitchFamily="18" charset="0"/>
                        <a:ea typeface="Calibri"/>
                        <a:cs typeface="Times New Roman" pitchFamily="18" charset="0"/>
                      </a:endParaRPr>
                    </a:p>
                  </a:txBody>
                  <a:tcPr marL="36749" marR="36749" marT="0" marB="0" anchor="ctr">
                    <a:lnL>
                      <a:noFill/>
                    </a:lnL>
                    <a:lnR>
                      <a:noFill/>
                    </a:lnR>
                    <a:lnT>
                      <a:noFill/>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31"/>
                  </a:ext>
                </a:extLst>
              </a:tr>
              <a:tr h="136646">
                <a:tc>
                  <a:txBody>
                    <a:bodyPr/>
                    <a:lstStyle/>
                    <a:p>
                      <a:pPr marL="0" marR="0" algn="ctr">
                        <a:lnSpc>
                          <a:spcPct val="100000"/>
                        </a:lnSpc>
                        <a:spcBef>
                          <a:spcPts val="0"/>
                        </a:spcBef>
                        <a:spcAft>
                          <a:spcPts val="0"/>
                        </a:spcAft>
                      </a:pPr>
                      <a:endParaRPr lang="en-US" sz="900" dirty="0">
                        <a:latin typeface="Times New Roman" pitchFamily="18" charset="0"/>
                        <a:ea typeface="Calibri"/>
                        <a:cs typeface="Times New Roman" pitchFamily="18" charset="0"/>
                      </a:endParaRPr>
                    </a:p>
                  </a:txBody>
                  <a:tcPr marL="36749" marR="367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900" b="1" dirty="0">
                          <a:latin typeface="Times New Roman" pitchFamily="18" charset="0"/>
                          <a:ea typeface="Times New Roman"/>
                          <a:cs typeface="Times New Roman" pitchFamily="18" charset="0"/>
                        </a:rPr>
                        <a:t>Overall total</a:t>
                      </a:r>
                      <a:endParaRPr lang="en-US" sz="900" dirty="0">
                        <a:latin typeface="Times New Roman" pitchFamily="18" charset="0"/>
                        <a:ea typeface="Calibri"/>
                        <a:cs typeface="Times New Roman" pitchFamily="18" charset="0"/>
                      </a:endParaRPr>
                    </a:p>
                  </a:txBody>
                  <a:tcPr marL="36749" marR="36749"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1860</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13726</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7.38</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solidFill>
                            <a:srgbClr val="000000"/>
                          </a:solidFill>
                          <a:latin typeface="Times New Roman" pitchFamily="18" charset="0"/>
                          <a:ea typeface="Times New Roman"/>
                          <a:cs typeface="Times New Roman" pitchFamily="18" charset="0"/>
                        </a:rPr>
                        <a:t>1151</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709</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900" b="1" i="0" u="none" strike="noStrike" dirty="0">
                          <a:solidFill>
                            <a:srgbClr val="000000"/>
                          </a:solidFill>
                          <a:latin typeface="Times New Roman"/>
                        </a:rPr>
                        <a:t>38.12</a:t>
                      </a:r>
                    </a:p>
                  </a:txBody>
                  <a:tcPr marL="9525" marR="9525" marT="714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969</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0000"/>
                        </a:lnSpc>
                        <a:spcBef>
                          <a:spcPts val="0"/>
                        </a:spcBef>
                        <a:spcAft>
                          <a:spcPts val="0"/>
                        </a:spcAft>
                      </a:pPr>
                      <a:r>
                        <a:rPr lang="en-US" sz="900" b="1" dirty="0">
                          <a:latin typeface="Times New Roman" pitchFamily="18" charset="0"/>
                          <a:ea typeface="Times New Roman"/>
                          <a:cs typeface="Times New Roman" pitchFamily="18" charset="0"/>
                        </a:rPr>
                        <a:t>14</a:t>
                      </a:r>
                      <a:endParaRPr lang="en-US" sz="900" dirty="0">
                        <a:latin typeface="Times New Roman" pitchFamily="18" charset="0"/>
                        <a:ea typeface="Calibri"/>
                        <a:cs typeface="Times New Roman" pitchFamily="18" charset="0"/>
                      </a:endParaRPr>
                    </a:p>
                  </a:txBody>
                  <a:tcPr marL="36749" marR="3674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32"/>
                  </a:ext>
                </a:extLst>
              </a:tr>
            </a:tbl>
          </a:graphicData>
        </a:graphic>
      </p:graphicFrame>
      <p:sp>
        <p:nvSpPr>
          <p:cNvPr id="4" name="Rectangle 2"/>
          <p:cNvSpPr txBox="1">
            <a:spLocks noChangeArrowheads="1"/>
          </p:cNvSpPr>
          <p:nvPr/>
        </p:nvSpPr>
        <p:spPr>
          <a:xfrm>
            <a:off x="228600" y="-19050"/>
            <a:ext cx="8382000" cy="2667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a:ln>
                  <a:noFill/>
                </a:ln>
                <a:solidFill>
                  <a:schemeClr val="tx1"/>
                </a:solidFill>
                <a:effectLst/>
                <a:uLnTx/>
                <a:uFillTx/>
                <a:latin typeface="Times New Roman" pitchFamily="18" charset="0"/>
                <a:ea typeface="+mj-ea"/>
                <a:cs typeface="+mj-cs"/>
              </a:rPr>
              <a:t>Table: Detail</a:t>
            </a:r>
            <a:r>
              <a:rPr kumimoji="0" lang="en-US" sz="1600" b="1" i="0" u="none" strike="noStrike" kern="1200" cap="none" spc="0" normalizeH="0" noProof="0" dirty="0">
                <a:ln>
                  <a:noFill/>
                </a:ln>
                <a:solidFill>
                  <a:schemeClr val="tx1"/>
                </a:solidFill>
                <a:effectLst/>
                <a:uLnTx/>
                <a:uFillTx/>
                <a:latin typeface="Times New Roman" pitchFamily="18" charset="0"/>
                <a:ea typeface="+mj-ea"/>
                <a:cs typeface="+mj-cs"/>
              </a:rPr>
              <a:t> of areas selected for questionnaire survey in Rawalpindi </a:t>
            </a:r>
            <a:r>
              <a:rPr lang="en-US" sz="1600" b="1" dirty="0">
                <a:ea typeface="+mj-ea"/>
                <a:cs typeface="+mj-cs"/>
              </a:rPr>
              <a:t>district</a:t>
            </a:r>
            <a:endParaRPr kumimoji="0" lang="en-US" sz="1600" b="1" i="0" u="none" strike="noStrike" kern="1200" cap="none" spc="0" normalizeH="0" baseline="0" noProof="0" dirty="0">
              <a:ln>
                <a:noFill/>
              </a:ln>
              <a:solidFill>
                <a:schemeClr val="tx1"/>
              </a:solidFill>
              <a:effectLst/>
              <a:uLnTx/>
              <a:uFillTx/>
              <a:latin typeface="Times New Roman" pitchFamily="18" charset="0"/>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29589</TotalTime>
  <Words>1685</Words>
  <Application>Microsoft Office PowerPoint</Application>
  <PresentationFormat>On-screen Show (16:9)</PresentationFormat>
  <Paragraphs>881</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Plantagenet Cherokee</vt:lpstr>
      <vt:lpstr>Segoe UI Semibold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Syed Israr Shah</dc:creator>
  <cp:lastModifiedBy>Ellie Parravani</cp:lastModifiedBy>
  <cp:revision>2029</cp:revision>
  <cp:lastPrinted>2015-02-23T14:24:20Z</cp:lastPrinted>
  <dcterms:created xsi:type="dcterms:W3CDTF">1601-01-01T00:00:00Z</dcterms:created>
  <dcterms:modified xsi:type="dcterms:W3CDTF">2017-07-28T15:29:56Z</dcterms:modified>
</cp:coreProperties>
</file>