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Lst>
  <p:notesMasterIdLst>
    <p:notesMasterId r:id="rId23"/>
  </p:notesMasterIdLst>
  <p:sldIdLst>
    <p:sldId id="263" r:id="rId2"/>
    <p:sldId id="262" r:id="rId3"/>
    <p:sldId id="265" r:id="rId4"/>
    <p:sldId id="266" r:id="rId5"/>
    <p:sldId id="279" r:id="rId6"/>
    <p:sldId id="278" r:id="rId7"/>
    <p:sldId id="268" r:id="rId8"/>
    <p:sldId id="267" r:id="rId9"/>
    <p:sldId id="283" r:id="rId10"/>
    <p:sldId id="284" r:id="rId11"/>
    <p:sldId id="285" r:id="rId12"/>
    <p:sldId id="286" r:id="rId13"/>
    <p:sldId id="287" r:id="rId14"/>
    <p:sldId id="275" r:id="rId15"/>
    <p:sldId id="277" r:id="rId16"/>
    <p:sldId id="280" r:id="rId17"/>
    <p:sldId id="290" r:id="rId18"/>
    <p:sldId id="291" r:id="rId19"/>
    <p:sldId id="281" r:id="rId20"/>
    <p:sldId id="282" r:id="rId21"/>
    <p:sldId id="264" r:id="rId22"/>
  </p:sldIdLst>
  <p:sldSz cx="9144000" cy="5143500" type="screen16x9"/>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A3FF33"/>
    <a:srgbClr val="D2201C"/>
    <a:srgbClr val="C62828"/>
    <a:srgbClr val="A82222"/>
    <a:srgbClr val="FDFF9B"/>
    <a:srgbClr val="FEFFE1"/>
    <a:srgbClr val="FCF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9" autoAdjust="0"/>
    <p:restoredTop sz="75445" autoAdjust="0"/>
  </p:normalViewPr>
  <p:slideViewPr>
    <p:cSldViewPr snapToGrid="0">
      <p:cViewPr varScale="1">
        <p:scale>
          <a:sx n="72" d="100"/>
          <a:sy n="72" d="100"/>
        </p:scale>
        <p:origin x="1542" y="54"/>
      </p:cViewPr>
      <p:guideLst>
        <p:guide orient="horz" pos="1620"/>
        <p:guide pos="2880"/>
      </p:guideLst>
    </p:cSldViewPr>
  </p:slideViewPr>
  <p:notesTextViewPr>
    <p:cViewPr>
      <p:scale>
        <a:sx n="1" d="1"/>
        <a:sy n="1" d="1"/>
      </p:scale>
      <p:origin x="0" y="0"/>
    </p:cViewPr>
  </p:notesTextViewPr>
  <p:sorterViewPr>
    <p:cViewPr>
      <p:scale>
        <a:sx n="100" d="100"/>
        <a:sy n="100" d="100"/>
      </p:scale>
      <p:origin x="0" y="3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Header Placeholder 1"/>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zh-CN" altLang="en-US"/>
          </a:p>
        </p:txBody>
      </p:sp>
      <p:sp>
        <p:nvSpPr>
          <p:cNvPr id="3075" name="Date Placeholder 2"/>
          <p:cNvSpPr>
            <a:spLocks noGrp="1" noChangeArrowheads="1"/>
          </p:cNvSpPr>
          <p:nvPr>
            <p:ph type="dt" idx="1"/>
          </p:nvPr>
        </p:nvSpPr>
        <p:spPr bwMode="auto">
          <a:xfrm>
            <a:off x="3884613"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defRPr>
            </a:lvl1pPr>
          </a:lstStyle>
          <a:p>
            <a:pPr>
              <a:defRPr/>
            </a:pPr>
            <a:fld id="{87BF7059-B0D0-4A9C-872F-B55741B4C8CB}" type="datetimeFigureOut">
              <a:rPr lang="de-DE" altLang="en-US"/>
              <a:pPr>
                <a:defRPr/>
              </a:pPr>
              <a:t>28.07.2017</a:t>
            </a:fld>
            <a:endParaRPr lang="de-DE" altLang="en-US"/>
          </a:p>
        </p:txBody>
      </p:sp>
      <p:sp>
        <p:nvSpPr>
          <p:cNvPr id="23556" name="Slide Image Placeholder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Notes Placeholder 4"/>
          <p:cNvSpPr>
            <a:spLocks noGrp="1" noChangeArrowheads="1"/>
          </p:cNvSpPr>
          <p:nvPr>
            <p:ph type="body" sz="quarter" idx="3"/>
          </p:nvPr>
        </p:nvSpPr>
        <p:spPr bwMode="auto">
          <a:xfrm>
            <a:off x="685800" y="4343400"/>
            <a:ext cx="5486400" cy="4114800"/>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de-DE" altLang="en-US" noProof="0"/>
          </a:p>
        </p:txBody>
      </p:sp>
      <p:sp>
        <p:nvSpPr>
          <p:cNvPr id="3078" name="Footer Placeholder 5"/>
          <p:cNvSpPr>
            <a:spLocks noGrp="1" noChangeArrowheads="1"/>
          </p:cNvSpPr>
          <p:nvPr>
            <p:ph type="ftr" sz="quarter" idx="4"/>
          </p:nvPr>
        </p:nvSpPr>
        <p:spPr bwMode="auto">
          <a:xfrm>
            <a:off x="0" y="8685213"/>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zh-CN" altLang="en-US"/>
          </a:p>
        </p:txBody>
      </p:sp>
      <p:sp>
        <p:nvSpPr>
          <p:cNvPr id="3079" name="Slide Number Placeholder 6"/>
          <p:cNvSpPr>
            <a:spLocks noGrp="1" noChangeArrowheads="1"/>
          </p:cNvSpPr>
          <p:nvPr>
            <p:ph type="sldNum" sz="quarter" idx="5"/>
          </p:nvPr>
        </p:nvSpPr>
        <p:spPr bwMode="auto">
          <a:xfrm>
            <a:off x="3884613" y="8685213"/>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ea typeface="SimSun" panose="02010600030101010101" pitchFamily="2" charset="-122"/>
              </a:defRPr>
            </a:lvl1pPr>
          </a:lstStyle>
          <a:p>
            <a:fld id="{3FA93C26-2269-427F-B969-3A6AA16F07CF}" type="slidenum">
              <a:rPr lang="de-DE" altLang="en-US"/>
              <a:pPr/>
              <a:t>‹#›</a:t>
            </a:fld>
            <a:endParaRPr lang="de-DE" altLang="en-US"/>
          </a:p>
        </p:txBody>
      </p:sp>
    </p:spTree>
    <p:extLst>
      <p:ext uri="{BB962C8B-B14F-4D97-AF65-F5344CB8AC3E}">
        <p14:creationId xmlns:p14="http://schemas.microsoft.com/office/powerpoint/2010/main" val="129025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600"/>
              <a:t>●Welcome</a:t>
            </a:r>
            <a:br>
              <a:rPr lang="en-GB" altLang="en-US" sz="1600"/>
            </a:br>
            <a:r>
              <a:rPr lang="en-GB" altLang="en-US" sz="1600"/>
              <a:t>●Focusing on rabies educational work within a very specific area of Thailand </a:t>
            </a:r>
            <a:br>
              <a:rPr lang="en-GB" altLang="en-US" sz="1600"/>
            </a:br>
            <a:r>
              <a:rPr lang="en-GB" altLang="en-US" sz="1600"/>
              <a:t>●Rural community, small island, </a:t>
            </a:r>
            <a:br>
              <a:rPr lang="en-GB" altLang="en-US" sz="1600"/>
            </a:br>
            <a:r>
              <a:rPr lang="en-GB" altLang="en-US" sz="1600"/>
              <a:t>●Edu material very location-specific , taking into account</a:t>
            </a:r>
            <a:br>
              <a:rPr lang="en-GB" altLang="en-US" sz="1600"/>
            </a:br>
            <a:r>
              <a:rPr lang="en-GB" altLang="en-US" sz="1600"/>
              <a:t>   - location, </a:t>
            </a:r>
            <a:br>
              <a:rPr lang="en-GB" altLang="en-US" sz="1600"/>
            </a:br>
            <a:r>
              <a:rPr lang="en-GB" altLang="en-US" sz="1600"/>
              <a:t>- target demographic, </a:t>
            </a:r>
            <a:br>
              <a:rPr lang="en-GB" altLang="en-US" sz="1600"/>
            </a:br>
            <a:r>
              <a:rPr lang="en-GB" altLang="en-US" sz="1600"/>
              <a:t>- cultural considerations </a:t>
            </a:r>
          </a:p>
          <a:p>
            <a:r>
              <a:rPr lang="en-GB" altLang="en-US" sz="1600"/>
              <a:t>- and resources where the actual campaign began in late 2014</a:t>
            </a:r>
            <a:br>
              <a:rPr lang="en-GB" altLang="en-US" sz="1600"/>
            </a:br>
            <a:r>
              <a:rPr lang="en-GB" altLang="en-US" sz="1600"/>
              <a:t>● </a:t>
            </a:r>
            <a:r>
              <a:rPr lang="en-GB" altLang="en-US" sz="1600" b="1"/>
              <a:t>Principles are transferable for other locations</a:t>
            </a:r>
            <a:r>
              <a:rPr lang="en-GB" altLang="en-US" sz="1600"/>
              <a:t>.</a:t>
            </a: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A88E36-772E-4E42-BE97-62B345AE3728}" type="slidenum">
              <a:rPr lang="de-DE" altLang="en-US"/>
              <a:pPr eaLnBrk="1" hangingPunct="1"/>
              <a:t>1</a:t>
            </a:fld>
            <a:endParaRPr lang="de-DE" altLang="en-US"/>
          </a:p>
        </p:txBody>
      </p:sp>
    </p:spTree>
    <p:extLst>
      <p:ext uri="{BB962C8B-B14F-4D97-AF65-F5344CB8AC3E}">
        <p14:creationId xmlns:p14="http://schemas.microsoft.com/office/powerpoint/2010/main" val="2901691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The Swedish speakers also outnumber the English speakers on Lanta, so again, have a Swedish version</a:t>
            </a:r>
          </a:p>
          <a:p>
            <a:r>
              <a:rPr lang="en-GB" altLang="en-US"/>
              <a:t>● Several Swedish schools and day care centres on Lanta.</a:t>
            </a:r>
          </a:p>
          <a:p>
            <a:endParaRPr lang="en-GB" altLang="en-US"/>
          </a:p>
          <a:p>
            <a:endParaRPr lang="en-GB" altLang="en-US"/>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CF050D-6EDD-413C-8CE2-55005134858B}" type="slidenum">
              <a:rPr lang="de-DE" altLang="en-US"/>
              <a:pPr eaLnBrk="1" hangingPunct="1"/>
              <a:t>10</a:t>
            </a:fld>
            <a:endParaRPr lang="de-DE" altLang="en-US"/>
          </a:p>
        </p:txBody>
      </p:sp>
    </p:spTree>
    <p:extLst>
      <p:ext uri="{BB962C8B-B14F-4D97-AF65-F5344CB8AC3E}">
        <p14:creationId xmlns:p14="http://schemas.microsoft.com/office/powerpoint/2010/main" val="355234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And of course, Thai language</a:t>
            </a: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A10942-7213-4369-B595-4281196C397A}" type="slidenum">
              <a:rPr lang="de-DE" altLang="en-US"/>
              <a:pPr eaLnBrk="1" hangingPunct="1"/>
              <a:t>11</a:t>
            </a:fld>
            <a:endParaRPr lang="de-DE" altLang="en-US"/>
          </a:p>
        </p:txBody>
      </p:sp>
    </p:spTree>
    <p:extLst>
      <p:ext uri="{BB962C8B-B14F-4D97-AF65-F5344CB8AC3E}">
        <p14:creationId xmlns:p14="http://schemas.microsoft.com/office/powerpoint/2010/main" val="2215595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We also have a version without photos of dogs – most of the schools are mixed religion but there are a few where we were asked to not have dog photos. </a:t>
            </a:r>
          </a:p>
          <a:p>
            <a:r>
              <a:rPr lang="en-GB" altLang="en-US"/>
              <a:t>●  Better to have education where the word ‘animal’ is used instead of ‘dog’ than no relevant edu.</a:t>
            </a: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5A017B-47DA-4FBE-BB28-38043613569C}" type="slidenum">
              <a:rPr lang="de-DE" altLang="en-US"/>
              <a:pPr eaLnBrk="1" hangingPunct="1"/>
              <a:t>12</a:t>
            </a:fld>
            <a:endParaRPr lang="de-DE" altLang="en-US"/>
          </a:p>
        </p:txBody>
      </p:sp>
    </p:spTree>
    <p:extLst>
      <p:ext uri="{BB962C8B-B14F-4D97-AF65-F5344CB8AC3E}">
        <p14:creationId xmlns:p14="http://schemas.microsoft.com/office/powerpoint/2010/main" val="177307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One main feature -&gt; can never go through it without finding correct answer</a:t>
            </a:r>
          </a:p>
          <a:p>
            <a:r>
              <a:rPr lang="en-GB" altLang="en-US"/>
              <a:t>● On specific questions, custom slides to explain WHY their answer  = wrong</a:t>
            </a:r>
          </a:p>
          <a:p>
            <a:endParaRPr lang="en-GB" altLang="en-US"/>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5FD048-E7CD-4570-B28E-D636FF677919}" type="slidenum">
              <a:rPr lang="de-DE" altLang="en-US"/>
              <a:pPr eaLnBrk="1" hangingPunct="1"/>
              <a:t>13</a:t>
            </a:fld>
            <a:endParaRPr lang="de-DE" altLang="en-US"/>
          </a:p>
        </p:txBody>
      </p:sp>
    </p:spTree>
    <p:extLst>
      <p:ext uri="{BB962C8B-B14F-4D97-AF65-F5344CB8AC3E}">
        <p14:creationId xmlns:p14="http://schemas.microsoft.com/office/powerpoint/2010/main" val="748673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6867" name="Notes Placeholder 2"/>
          <p:cNvSpPr>
            <a:spLocks noGrp="1"/>
          </p:cNvSpPr>
          <p:nvPr>
            <p:ph type="body" idx="1"/>
          </p:nvPr>
        </p:nvSpPr>
        <p:spPr/>
        <p:txBody>
          <a:bodyPr/>
          <a:lstStyle/>
          <a:p>
            <a:pPr>
              <a:defRPr/>
            </a:pPr>
            <a:r>
              <a:rPr lang="en-GB" altLang="en-US" dirty="0"/>
              <a:t>● Material covered includes:</a:t>
            </a:r>
          </a:p>
          <a:p>
            <a:pPr marL="171450" indent="-171450">
              <a:buFontTx/>
              <a:buChar char="-"/>
              <a:defRPr/>
            </a:pPr>
            <a:r>
              <a:rPr lang="en-GB" altLang="en-US" dirty="0"/>
              <a:t>What is rabies?</a:t>
            </a:r>
          </a:p>
          <a:p>
            <a:pPr marL="171450" indent="-171450">
              <a:buFontTx/>
              <a:buChar char="-"/>
              <a:defRPr/>
            </a:pPr>
            <a:r>
              <a:rPr lang="en-GB" altLang="en-US" dirty="0"/>
              <a:t>Affected species, symptoms</a:t>
            </a:r>
          </a:p>
          <a:p>
            <a:pPr marL="171450" indent="-171450">
              <a:buFontTx/>
              <a:buChar char="-"/>
              <a:defRPr/>
            </a:pPr>
            <a:r>
              <a:rPr lang="en-GB" altLang="en-US" dirty="0"/>
              <a:t>Transmission</a:t>
            </a:r>
          </a:p>
          <a:p>
            <a:pPr marL="171450" indent="-171450">
              <a:buFontTx/>
              <a:buChar char="-"/>
              <a:defRPr/>
            </a:pPr>
            <a:r>
              <a:rPr lang="en-GB" altLang="en-US" dirty="0"/>
              <a:t>Prevention in animals</a:t>
            </a:r>
          </a:p>
          <a:p>
            <a:pPr marL="171450" indent="-171450">
              <a:buFontTx/>
              <a:buChar char="-"/>
              <a:defRPr/>
            </a:pPr>
            <a:r>
              <a:rPr lang="en-GB" altLang="en-US" dirty="0"/>
              <a:t>Behaviour around unknown animals</a:t>
            </a:r>
          </a:p>
          <a:p>
            <a:pPr marL="171450" indent="-171450">
              <a:buFontTx/>
              <a:buChar char="-"/>
              <a:defRPr/>
            </a:pPr>
            <a:r>
              <a:rPr lang="en-GB" altLang="en-US" dirty="0"/>
              <a:t>What to do in a range of circumstances, e.g. if approached by unfriendly dog, if bitten etc.</a:t>
            </a: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A1C436-5E13-4ED4-8E53-4E02A8F6504C}" type="slidenum">
              <a:rPr lang="de-DE" altLang="en-US"/>
              <a:pPr eaLnBrk="1" hangingPunct="1"/>
              <a:t>14</a:t>
            </a:fld>
            <a:endParaRPr lang="de-DE" altLang="en-US"/>
          </a:p>
        </p:txBody>
      </p:sp>
    </p:spTree>
    <p:extLst>
      <p:ext uri="{BB962C8B-B14F-4D97-AF65-F5344CB8AC3E}">
        <p14:creationId xmlns:p14="http://schemas.microsoft.com/office/powerpoint/2010/main" val="3199456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A study on bites in children  -&gt; bite rate peaked during 2 periods corresponding to school vacations, </a:t>
            </a:r>
            <a:r>
              <a:rPr lang="en-GB" altLang="en-US">
                <a:sym typeface="Wingdings" panose="05000000000000000000" pitchFamily="2" charset="2"/>
              </a:rPr>
              <a:t></a:t>
            </a:r>
            <a:r>
              <a:rPr lang="en-GB" altLang="en-US"/>
              <a:t> highest peak was during the month long vacation in October. </a:t>
            </a:r>
          </a:p>
          <a:p>
            <a:r>
              <a:rPr lang="en-GB" altLang="en-US"/>
              <a:t>● maximise impact </a:t>
            </a:r>
            <a:r>
              <a:rPr lang="en-GB" altLang="en-US">
                <a:sym typeface="Wingdings" panose="05000000000000000000" pitchFamily="2" charset="2"/>
              </a:rPr>
              <a:t></a:t>
            </a:r>
            <a:r>
              <a:rPr lang="en-GB" altLang="en-US"/>
              <a:t> it was first used in schools 1-2 weeks before the start of the October break.</a:t>
            </a:r>
          </a:p>
          <a:p>
            <a:endParaRPr lang="en-GB" altLang="en-US"/>
          </a:p>
          <a:p>
            <a:r>
              <a:rPr lang="en-GB" altLang="en-US"/>
              <a:t>● Accompanied by hard copies of the quiz, colourful work sheets, and dramatic presentations and workshops</a:t>
            </a:r>
            <a:br>
              <a:rPr lang="en-GB" altLang="en-US"/>
            </a:br>
            <a:r>
              <a:rPr lang="en-GB" altLang="en-US"/>
              <a:t>● encourage fun, allow them to express what they have learned in a physical manner.  </a:t>
            </a:r>
          </a:p>
          <a:p>
            <a:r>
              <a:rPr lang="en-GB" altLang="en-US"/>
              <a:t>● information made to take home -&gt; spread info further.</a:t>
            </a:r>
            <a:br>
              <a:rPr lang="en-GB" altLang="en-US"/>
            </a:br>
            <a:r>
              <a:rPr lang="en-GB" altLang="en-US"/>
              <a:t>● Visits to LAW rescue centre (religion permitting) to observe different dog behavioural states, practice responsible behaviour around safe dogs.</a:t>
            </a:r>
          </a:p>
          <a:p>
            <a:r>
              <a:rPr lang="en-GB" altLang="en-US"/>
              <a:t>● For children who couldn’t visit the dogs, they still had cat access, so that in itself = educational, responsible pet ownership</a:t>
            </a:r>
            <a:br>
              <a:rPr lang="en-GB" altLang="en-US"/>
            </a:br>
            <a:r>
              <a:rPr lang="en-GB" altLang="en-US"/>
              <a:t>● we also did street-side dog behavioural observations.</a:t>
            </a:r>
          </a:p>
          <a:p>
            <a:endParaRPr lang="en-GB" altLang="en-US"/>
          </a:p>
          <a:p>
            <a:endParaRPr lang="en-GB" altLang="en-US"/>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9B7FE9-DB26-4766-A7D9-C1B34B0A8D4D}" type="slidenum">
              <a:rPr lang="de-DE" altLang="en-US"/>
              <a:pPr eaLnBrk="1" hangingPunct="1"/>
              <a:t>15</a:t>
            </a:fld>
            <a:endParaRPr lang="de-DE" altLang="en-US"/>
          </a:p>
        </p:txBody>
      </p:sp>
    </p:spTree>
    <p:extLst>
      <p:ext uri="{BB962C8B-B14F-4D97-AF65-F5344CB8AC3E}">
        <p14:creationId xmlns:p14="http://schemas.microsoft.com/office/powerpoint/2010/main" val="180326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Kids story – after edu, started visiting regularly, bringing their animals in for treatment</a:t>
            </a:r>
          </a:p>
          <a:p>
            <a:r>
              <a:rPr lang="en-GB" altLang="en-US"/>
              <a:t>● Getting autographs</a:t>
            </a: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B43A61-1AA2-40BD-9B79-08B2126D80BE}" type="slidenum">
              <a:rPr lang="de-DE" altLang="en-US"/>
              <a:pPr eaLnBrk="1" hangingPunct="1"/>
              <a:t>18</a:t>
            </a:fld>
            <a:endParaRPr lang="de-DE" altLang="en-US"/>
          </a:p>
        </p:txBody>
      </p:sp>
    </p:spTree>
    <p:extLst>
      <p:ext uri="{BB962C8B-B14F-4D97-AF65-F5344CB8AC3E}">
        <p14:creationId xmlns:p14="http://schemas.microsoft.com/office/powerpoint/2010/main" val="562588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Used trusted Test Teach Test method</a:t>
            </a:r>
            <a:br>
              <a:rPr lang="en-GB" altLang="en-US"/>
            </a:br>
            <a:r>
              <a:rPr lang="en-GB" altLang="en-US"/>
              <a:t>● From class observation and teacher reports, general knowledge and positive attitude towards animals in children increased, definite increase in kids visiting LAW</a:t>
            </a:r>
          </a:p>
          <a:p>
            <a:r>
              <a:rPr lang="en-GB" altLang="en-US"/>
              <a:t>● wanted to assess if info filtered down to the parents </a:t>
            </a:r>
            <a:r>
              <a:rPr lang="en-GB" altLang="en-US">
                <a:sym typeface="Wingdings" panose="05000000000000000000" pitchFamily="2" charset="2"/>
              </a:rPr>
              <a:t></a:t>
            </a:r>
            <a:r>
              <a:rPr lang="en-GB" altLang="en-US"/>
              <a:t> RE-SURVEY, the original rabies beliefs survey which was used to identify the current myths on Koh Lanta in mid-2014 was distributed again last month.</a:t>
            </a:r>
            <a:br>
              <a:rPr lang="en-GB" altLang="en-US"/>
            </a:br>
            <a:r>
              <a:rPr lang="en-GB" altLang="en-US"/>
              <a:t>● February results showed (read from slide)</a:t>
            </a:r>
          </a:p>
          <a:p>
            <a:r>
              <a:rPr lang="en-GB" altLang="en-US"/>
              <a:t>● Has had an impact on rabies myth reduction on the island in adults.</a:t>
            </a: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689604-71FD-4C3A-AEE8-77E68AFB4386}" type="slidenum">
              <a:rPr lang="de-DE" altLang="en-US"/>
              <a:pPr eaLnBrk="1" hangingPunct="1"/>
              <a:t>19</a:t>
            </a:fld>
            <a:endParaRPr lang="de-DE" altLang="en-US"/>
          </a:p>
        </p:txBody>
      </p:sp>
    </p:spTree>
    <p:extLst>
      <p:ext uri="{BB962C8B-B14F-4D97-AF65-F5344CB8AC3E}">
        <p14:creationId xmlns:p14="http://schemas.microsoft.com/office/powerpoint/2010/main" val="182071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Extremely low budget</a:t>
            </a:r>
            <a:br>
              <a:rPr lang="en-GB" altLang="en-US"/>
            </a:br>
            <a:r>
              <a:rPr lang="en-GB" altLang="en-US"/>
              <a:t>● Total cost was 1000 Baht or around $30 US – print costs and petrol costs</a:t>
            </a:r>
          </a:p>
          <a:p>
            <a:r>
              <a:rPr lang="en-GB" altLang="en-US"/>
              <a:t>● Everything else was done during working hours, so normal staff salary, free illustrations by a volunteer</a:t>
            </a:r>
          </a:p>
          <a:p>
            <a:r>
              <a:rPr lang="en-GB" altLang="en-US"/>
              <a:t>● IS possible to create an effective, measurable rabies education campaign on a low budget, targeted at specific rabies myths.</a:t>
            </a:r>
          </a:p>
          <a:p>
            <a:r>
              <a:rPr lang="en-GB" altLang="en-US"/>
              <a:t>Thank you.</a:t>
            </a:r>
          </a:p>
          <a:p>
            <a:endParaRPr lang="en-GB" altLang="en-US"/>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BE972C-95DF-4A7D-B392-A45EB1EE85B9}" type="slidenum">
              <a:rPr lang="de-DE" altLang="en-US"/>
              <a:pPr eaLnBrk="1" hangingPunct="1"/>
              <a:t>20</a:t>
            </a:fld>
            <a:endParaRPr lang="de-DE" altLang="en-US"/>
          </a:p>
        </p:txBody>
      </p:sp>
    </p:spTree>
    <p:extLst>
      <p:ext uri="{BB962C8B-B14F-4D97-AF65-F5344CB8AC3E}">
        <p14:creationId xmlns:p14="http://schemas.microsoft.com/office/powerpoint/2010/main" val="521018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E6DC57-4ADD-43E3-9333-8B0DC3931E4C}" type="slidenum">
              <a:rPr lang="de-DE" altLang="en-US"/>
              <a:pPr eaLnBrk="1" hangingPunct="1"/>
              <a:t>21</a:t>
            </a:fld>
            <a:endParaRPr lang="de-DE" altLang="en-US"/>
          </a:p>
        </p:txBody>
      </p:sp>
    </p:spTree>
    <p:extLst>
      <p:ext uri="{BB962C8B-B14F-4D97-AF65-F5344CB8AC3E}">
        <p14:creationId xmlns:p14="http://schemas.microsoft.com/office/powerpoint/2010/main" val="317869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Rabies endemic in all regions of Thailand,  cases highest within cities, where both owned and stray companion animal populations are high, and other resource rich area, such as tourist destinations </a:t>
            </a:r>
          </a:p>
          <a:p>
            <a:r>
              <a:rPr lang="en-GB" altLang="en-US"/>
              <a:t>● dramatic decline in both human + canine rabies cases over the past 20+ years, </a:t>
            </a:r>
            <a:br>
              <a:rPr lang="en-GB" altLang="en-US"/>
            </a:br>
            <a:r>
              <a:rPr lang="en-GB" altLang="en-US"/>
              <a:t>● WHO notes there were 170 human rabies mortalities in 1991, dropped to 8 in 2011 </a:t>
            </a:r>
            <a:br>
              <a:rPr lang="en-GB" altLang="en-US"/>
            </a:br>
            <a:r>
              <a:rPr lang="en-GB" altLang="en-US"/>
              <a:t>● thought to be partially due to higher availability and lower cost of both human PEP and canine rabies vaccinations.</a:t>
            </a:r>
          </a:p>
          <a:p>
            <a:r>
              <a:rPr lang="en-GB" altLang="en-US"/>
              <a:t>●  In 2011, Central and Southern areas had the highest human mortality rate – Koh Lanta is in far south</a:t>
            </a:r>
            <a:br>
              <a:rPr lang="en-GB" altLang="en-US"/>
            </a:br>
            <a:r>
              <a:rPr lang="en-GB" altLang="en-US"/>
              <a:t>● The annual rabies mortality rate in Thailand is 0.12 per million people, isn’t a huge figure BUT is still too high considering preventable</a:t>
            </a:r>
            <a:br>
              <a:rPr lang="en-GB" altLang="en-US"/>
            </a:br>
            <a:r>
              <a:rPr lang="en-GB" altLang="en-US"/>
              <a:t>● Also economic situation to consider – study found that using the Thai Red Cross schedule of 5 PEP injections, each course costs a minimum of $45 = around 5 days work at Thai minimum wage, poorest don’t even MEET minimum wage. </a:t>
            </a:r>
            <a:br>
              <a:rPr lang="en-GB" altLang="en-US"/>
            </a:br>
            <a:r>
              <a:rPr lang="en-GB" altLang="en-US"/>
              <a:t>● The most vulnerable can’t meet these costs </a:t>
            </a:r>
          </a:p>
          <a:p>
            <a:r>
              <a:rPr lang="en-GB" altLang="en-US"/>
              <a:t>● On a larger scale, rabies cost the governments in Asia an estimated 563 million US dollars. </a:t>
            </a:r>
            <a:br>
              <a:rPr lang="en-GB" altLang="en-US"/>
            </a:br>
            <a:r>
              <a:rPr lang="en-GB" altLang="en-US"/>
              <a:t>● Accurate vaccination information </a:t>
            </a:r>
            <a:r>
              <a:rPr lang="en-GB" altLang="en-US">
                <a:sym typeface="Wingdings" panose="05000000000000000000" pitchFamily="2" charset="2"/>
              </a:rPr>
              <a:t></a:t>
            </a:r>
            <a:r>
              <a:rPr lang="en-GB" altLang="en-US"/>
              <a:t> reduce the economic cost at a national level + encourage larger provision of free/ heavily subsidised vaxes</a:t>
            </a:r>
          </a:p>
          <a:p>
            <a:r>
              <a:rPr lang="en-GB" altLang="en-US"/>
              <a:t>● Reported figure for human cases known BUT exact numbers of rabid dog cases underestimated </a:t>
            </a:r>
          </a:p>
          <a:p>
            <a:r>
              <a:rPr lang="en-GB" altLang="en-US"/>
              <a:t>● Many cases of suspected canine rabies will go uncounted if post-mortem brain tissue testing isn’t possible.</a:t>
            </a: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2D4E52-1A04-4C46-A61F-836651A0C8AB}" type="slidenum">
              <a:rPr lang="de-DE" altLang="en-US"/>
              <a:pPr eaLnBrk="1" hangingPunct="1"/>
              <a:t>2</a:t>
            </a:fld>
            <a:endParaRPr lang="de-DE" altLang="en-US"/>
          </a:p>
        </p:txBody>
      </p:sp>
    </p:spTree>
    <p:extLst>
      <p:ext uri="{BB962C8B-B14F-4D97-AF65-F5344CB8AC3E}">
        <p14:creationId xmlns:p14="http://schemas.microsoft.com/office/powerpoint/2010/main" val="152402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A 2011 study confirmed dogs still main rabies reservoir, </a:t>
            </a:r>
          </a:p>
          <a:p>
            <a:r>
              <a:rPr lang="en-GB" altLang="en-US"/>
              <a:t>● highest percentage of infection = pups under 12 weeks, before the first vaccination.</a:t>
            </a:r>
          </a:p>
          <a:p>
            <a:r>
              <a:rPr lang="en-GB" altLang="en-US"/>
              <a:t>● 1 other significant finding = the majority of human rabies cases in Thailand were </a:t>
            </a:r>
            <a:r>
              <a:rPr lang="en-GB" altLang="en-US" b="1"/>
              <a:t>not due to strays, but to owned, unvaccinated pets.</a:t>
            </a:r>
          </a:p>
          <a:p>
            <a:r>
              <a:rPr lang="en-GB" altLang="en-US"/>
              <a:t>● </a:t>
            </a:r>
            <a:r>
              <a:rPr lang="en-GB" altLang="en-US" b="1"/>
              <a:t>Big change since a 1998 study = community and stray animals mainly responsible. </a:t>
            </a:r>
            <a:br>
              <a:rPr lang="en-GB" altLang="en-US"/>
            </a:br>
            <a:r>
              <a:rPr lang="en-GB" altLang="en-US"/>
              <a:t>● Break it down further to focus on bites in children - owned animals were responsible for more bites than strays, + unvaccinated owned animals were almost as likely to bite as strays.</a:t>
            </a:r>
          </a:p>
          <a:p>
            <a:r>
              <a:rPr lang="en-GB" altLang="en-US"/>
              <a:t>● Owned, unvaccinated dogs might not be the main rabies-risk in other countries, but for an educational program in Thailand, encouraging vaccination of owned pets is a priority there, as is pup management.</a:t>
            </a:r>
          </a:p>
          <a:p>
            <a:r>
              <a:rPr lang="en-GB" altLang="en-US"/>
              <a:t>●Despite these findings, concern about transmission of rabies from street dogs is far higher than concern about owned pets. </a:t>
            </a:r>
          </a:p>
          <a:p>
            <a:r>
              <a:rPr lang="en-GB" altLang="en-US"/>
              <a:t>● Local reaction to an aggressive dog = extremely negative, particularly if child-related </a:t>
            </a:r>
          </a:p>
          <a:p>
            <a:r>
              <a:rPr lang="en-GB" altLang="en-US"/>
              <a:t>● a lack of understanding of the cause of aggression -&gt;  jump to conclusions, -&gt; inhumane killing of the dog.</a:t>
            </a:r>
          </a:p>
          <a:p>
            <a:r>
              <a:rPr lang="en-GB" altLang="en-US"/>
              <a:t>●1 study also showed districts with a higher proportion of Muslims than Buddhists = a lower number of rabies cases –relevant for Koh Lanta, high traditional Muslim population, one of the cultural aspects I’ll talk about shortly…</a:t>
            </a:r>
          </a:p>
          <a:p>
            <a:endParaRPr lang="en-GB" altLang="en-US"/>
          </a:p>
          <a:p>
            <a:endParaRPr lang="en-GB" altLang="en-US"/>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02F9A9-9F8F-4383-85E2-90905BEEA172}" type="slidenum">
              <a:rPr lang="de-DE" altLang="en-US"/>
              <a:pPr eaLnBrk="1" hangingPunct="1"/>
              <a:t>3</a:t>
            </a:fld>
            <a:endParaRPr lang="de-DE" altLang="en-US"/>
          </a:p>
        </p:txBody>
      </p:sp>
    </p:spTree>
    <p:extLst>
      <p:ext uri="{BB962C8B-B14F-4D97-AF65-F5344CB8AC3E}">
        <p14:creationId xmlns:p14="http://schemas.microsoft.com/office/powerpoint/2010/main" val="365019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A number of cultural myths surrounding rabies are present in Thailand</a:t>
            </a:r>
            <a:br>
              <a:rPr lang="en-GB" altLang="en-US"/>
            </a:br>
            <a:r>
              <a:rPr lang="en-GB" altLang="en-US"/>
              <a:t>● these are the main myths as identified by the Thai Public Health Permanent Secretary back in 2006. </a:t>
            </a:r>
          </a:p>
          <a:p>
            <a:r>
              <a:rPr lang="en-GB" altLang="en-US"/>
              <a:t>● Needed to ID whether these myths still present on Koh Lanta, 8 years later, </a:t>
            </a:r>
          </a:p>
          <a:p>
            <a:r>
              <a:rPr lang="en-GB" altLang="en-US"/>
              <a:t>● survey of the local community. </a:t>
            </a:r>
            <a:br>
              <a:rPr lang="en-GB" altLang="en-US"/>
            </a:br>
            <a:r>
              <a:rPr lang="en-GB" altLang="en-US"/>
              <a:t>● a simple list of statements about rabies in Thai, about rabies transmission, how it can be prevented, action after bites etc,</a:t>
            </a:r>
            <a:br>
              <a:rPr lang="en-GB" altLang="en-US"/>
            </a:br>
            <a:r>
              <a:rPr lang="en-GB" altLang="en-US"/>
              <a:t>● asked those surveyed to tick whether true, false or if they were unsure. </a:t>
            </a:r>
          </a:p>
          <a:p>
            <a:endParaRPr lang="en-GB" altLang="en-US"/>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56FEE1-E956-4B41-BD71-A910C30AB59C}" type="slidenum">
              <a:rPr lang="de-DE" altLang="en-US"/>
              <a:pPr eaLnBrk="1" hangingPunct="1"/>
              <a:t>4</a:t>
            </a:fld>
            <a:endParaRPr lang="de-DE" altLang="en-US"/>
          </a:p>
        </p:txBody>
      </p:sp>
    </p:spTree>
    <p:extLst>
      <p:ext uri="{BB962C8B-B14F-4D97-AF65-F5344CB8AC3E}">
        <p14:creationId xmlns:p14="http://schemas.microsoft.com/office/powerpoint/2010/main" val="343762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Unsurprisingly, the findings indicated a poor knowledge of rabies and canine behaviour</a:t>
            </a:r>
          </a:p>
          <a:p>
            <a:r>
              <a:rPr lang="en-GB" altLang="en-US"/>
              <a:t>● 45% of those surveyed thought that a bite from an animal meant that it must be rabid, </a:t>
            </a:r>
            <a:br>
              <a:rPr lang="en-GB" altLang="en-US"/>
            </a:br>
            <a:r>
              <a:rPr lang="en-GB" altLang="en-US"/>
              <a:t>● 40% thought that even if their animal was correctly vaccinated against rabies, it could still catch and transmit the disease. </a:t>
            </a:r>
            <a:br>
              <a:rPr lang="en-GB" altLang="en-US"/>
            </a:br>
            <a:r>
              <a:rPr lang="en-GB" altLang="en-US"/>
              <a:t>● The hot weather myth is still prevalent and a knock on effect of this myth is that many Thai vets are unwilling to do TNVR clinics in the hot months, as they believe they are more at risk of encountering a rabid dog. </a:t>
            </a:r>
            <a:br>
              <a:rPr lang="en-GB" altLang="en-US"/>
            </a:br>
            <a:r>
              <a:rPr lang="en-GB" altLang="en-US"/>
              <a:t>● 20% of locals thought that up to 20 PEP vaccinations were needed after being bitten.</a:t>
            </a:r>
          </a:p>
          <a:p>
            <a:r>
              <a:rPr lang="en-GB" altLang="en-US"/>
              <a:t>● Some of the 2006 myths are </a:t>
            </a:r>
            <a:r>
              <a:rPr lang="en-GB" altLang="en-US" b="1"/>
              <a:t>not</a:t>
            </a:r>
            <a:r>
              <a:rPr lang="en-GB" altLang="en-US"/>
              <a:t> applicable on Koh Lanta. </a:t>
            </a:r>
            <a:br>
              <a:rPr lang="en-GB" altLang="en-US"/>
            </a:br>
            <a:r>
              <a:rPr lang="en-GB" altLang="en-US"/>
              <a:t>● Predominantly Muslim = the locals would never consume dog liver, most wouldn’t touch a dog in the attempt to cut its ears or tails off. </a:t>
            </a:r>
          </a:p>
          <a:p>
            <a:r>
              <a:rPr lang="en-GB" altLang="en-US"/>
              <a:t>● Although, those myths aren’t present here, they may still apply on the mainland.</a:t>
            </a:r>
          </a:p>
          <a:p>
            <a:endParaRPr lang="en-GB" altLang="en-US"/>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A8DAE3-58C2-4CAD-BD05-EC62B31062CB}" type="slidenum">
              <a:rPr lang="de-DE" altLang="en-US"/>
              <a:pPr eaLnBrk="1" hangingPunct="1"/>
              <a:t>5</a:t>
            </a:fld>
            <a:endParaRPr lang="de-DE" altLang="en-US"/>
          </a:p>
        </p:txBody>
      </p:sp>
    </p:spTree>
    <p:extLst>
      <p:ext uri="{BB962C8B-B14F-4D97-AF65-F5344CB8AC3E}">
        <p14:creationId xmlns:p14="http://schemas.microsoft.com/office/powerpoint/2010/main" val="3016678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So, with previous information in mind </a:t>
            </a:r>
            <a:r>
              <a:rPr lang="en-GB" altLang="en-US">
                <a:sym typeface="Wingdings" panose="05000000000000000000" pitchFamily="2" charset="2"/>
              </a:rPr>
              <a:t></a:t>
            </a:r>
            <a:r>
              <a:rPr lang="en-GB" altLang="en-US"/>
              <a:t> 1st key issue to tackle = the vaccination of owned pets and stray animals. </a:t>
            </a:r>
          </a:p>
          <a:p>
            <a:r>
              <a:rPr lang="en-GB" altLang="en-US"/>
              <a:t>● on Koh Lanta, owner uptake of rabies vaccination for pets is good, free alongside sterilization. FREE = POPULAR</a:t>
            </a:r>
            <a:br>
              <a:rPr lang="en-GB" altLang="en-US"/>
            </a:br>
            <a:r>
              <a:rPr lang="en-GB" altLang="en-US"/>
              <a:t>● In other rural areas where access to rabies vaccinations may NOT be as readily available, this should be a key target point, but for this particular, specific community, more a reminder than main message.</a:t>
            </a:r>
            <a:br>
              <a:rPr lang="en-GB" altLang="en-US"/>
            </a:br>
            <a:r>
              <a:rPr lang="en-GB" altLang="en-US"/>
              <a:t>● The key points for THIS campaign centre = correcting misconceptions + bite avoidance. </a:t>
            </a:r>
            <a:br>
              <a:rPr lang="en-GB" altLang="en-US"/>
            </a:br>
            <a:r>
              <a:rPr lang="en-GB" altLang="en-US"/>
              <a:t>● </a:t>
            </a:r>
            <a:r>
              <a:rPr lang="en-GB" altLang="en-US" b="1"/>
              <a:t>Responsible behaviour around dogs, e.g. not disturbing a mother with pups, etc = really lacking on the island. </a:t>
            </a:r>
            <a:br>
              <a:rPr lang="en-GB" altLang="en-US" b="1"/>
            </a:br>
            <a:r>
              <a:rPr lang="en-GB" altLang="en-US" b="1"/>
              <a:t>● Some accurate background on rabies is essential, as health knowledge is poor on island (about humans and pets).</a:t>
            </a:r>
            <a:br>
              <a:rPr lang="en-GB" altLang="en-US" b="1"/>
            </a:br>
            <a:r>
              <a:rPr lang="en-GB" altLang="en-US" b="1"/>
              <a:t>● Advising people what to do if they come across suspected rabid animal = very important. </a:t>
            </a:r>
          </a:p>
          <a:p>
            <a:r>
              <a:rPr lang="en-GB" altLang="en-US" b="1"/>
              <a:t>● Encouraging contacting exports, rather than DIY, is essential.</a:t>
            </a:r>
          </a:p>
          <a:p>
            <a:r>
              <a:rPr lang="en-GB" altLang="en-US" b="1"/>
              <a:t>● giving accurate advice on how to deal with bites is crucial. </a:t>
            </a:r>
            <a:br>
              <a:rPr lang="en-GB" altLang="en-US"/>
            </a:br>
            <a:r>
              <a:rPr lang="en-GB" altLang="en-US"/>
              <a:t>● From a study by Chuxnum, the data showed that almost none of the humans who died from rabies had any post-exposure vaccination, </a:t>
            </a:r>
            <a:br>
              <a:rPr lang="en-GB" altLang="en-US"/>
            </a:br>
            <a:r>
              <a:rPr lang="en-GB" altLang="en-US"/>
              <a:t>● Lanta = has hospital and clinics, assess to post exposure vaccination is possible, but urging immediate washing of the wound + hospital asap needed reiterating.</a:t>
            </a:r>
            <a:br>
              <a:rPr lang="en-GB" altLang="en-US"/>
            </a:br>
            <a:r>
              <a:rPr lang="en-GB" altLang="en-US"/>
              <a:t>● As 1 study showed, 55% of animal bite victims were children, = why target audience, + prevention of bites is key message.</a:t>
            </a:r>
            <a:br>
              <a:rPr lang="en-GB" altLang="en-US"/>
            </a:br>
            <a:r>
              <a:rPr lang="en-GB" altLang="en-US"/>
              <a:t>● Children pass on info to parents</a:t>
            </a: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C6A95F-EA00-420F-ADCF-F492498DE649}" type="slidenum">
              <a:rPr lang="de-DE" altLang="en-US"/>
              <a:pPr eaLnBrk="1" hangingPunct="1"/>
              <a:t>6</a:t>
            </a:fld>
            <a:endParaRPr lang="de-DE" altLang="en-US"/>
          </a:p>
        </p:txBody>
      </p:sp>
    </p:spTree>
    <p:extLst>
      <p:ext uri="{BB962C8B-B14F-4D97-AF65-F5344CB8AC3E}">
        <p14:creationId xmlns:p14="http://schemas.microsoft.com/office/powerpoint/2010/main" val="260568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●1  key activity  was interactive quiz </a:t>
            </a:r>
            <a:r>
              <a:rPr lang="en-GB" altLang="en-US">
                <a:sym typeface="Wingdings" panose="05000000000000000000" pitchFamily="2" charset="2"/>
              </a:rPr>
              <a:t></a:t>
            </a:r>
            <a:r>
              <a:rPr lang="en-GB" altLang="en-US"/>
              <a:t> fun, interactive, plays to love of techno, while being educational. </a:t>
            </a:r>
            <a:br>
              <a:rPr lang="en-GB" altLang="en-US"/>
            </a:br>
            <a:r>
              <a:rPr lang="en-GB" altLang="en-US"/>
              <a:t>●Quiz part of wider educational campaign. </a:t>
            </a:r>
            <a:br>
              <a:rPr lang="en-GB" altLang="en-US" baseline="-25000"/>
            </a:br>
            <a:r>
              <a:rPr lang="en-GB" altLang="en-US"/>
              <a:t>● Both cultural and practical issues to deal with.</a:t>
            </a:r>
            <a:br>
              <a:rPr lang="en-GB" altLang="en-US" baseline="-25000"/>
            </a:br>
            <a:r>
              <a:rPr lang="en-GB" altLang="en-US"/>
              <a:t>● No point building a state of the art multimedia quiz </a:t>
            </a:r>
            <a:r>
              <a:rPr lang="en-GB" altLang="en-US">
                <a:sym typeface="Wingdings" panose="05000000000000000000" pitchFamily="2" charset="2"/>
              </a:rPr>
              <a:t></a:t>
            </a:r>
            <a:r>
              <a:rPr lang="en-GB" altLang="en-US"/>
              <a:t> unstable internet, power cuts, </a:t>
            </a:r>
            <a:r>
              <a:rPr lang="en-GB" altLang="en-US">
                <a:sym typeface="Wingdings" panose="05000000000000000000" pitchFamily="2" charset="2"/>
              </a:rPr>
              <a:t></a:t>
            </a:r>
            <a:r>
              <a:rPr lang="en-GB" altLang="en-US"/>
              <a:t> the quiz is an offline activity, which will work on old Powerpoint versions, old PCs, accompanied by hard copies of accompanying material</a:t>
            </a:r>
            <a:br>
              <a:rPr lang="en-GB" altLang="en-US" baseline="-25000"/>
            </a:br>
            <a:r>
              <a:rPr lang="en-GB" altLang="en-US"/>
              <a:t>● Muslim population is extremely high on Koh Lanta, around 95% </a:t>
            </a:r>
            <a:r>
              <a:rPr lang="en-GB" altLang="en-US">
                <a:sym typeface="Wingdings" panose="05000000000000000000" pitchFamily="2" charset="2"/>
              </a:rPr>
              <a:t></a:t>
            </a:r>
            <a:r>
              <a:rPr lang="en-GB" altLang="en-US"/>
              <a:t> understanding and tolerance already limited, although gradually improving , less outright cruelty now than in previous years. </a:t>
            </a:r>
            <a:br>
              <a:rPr lang="en-GB" altLang="en-US"/>
            </a:br>
            <a:r>
              <a:rPr lang="en-GB" altLang="en-US"/>
              <a:t>● Program had to be careful to be factual (dogs = main reservoir, bite culprit) but without demonising further. </a:t>
            </a:r>
            <a:br>
              <a:rPr lang="en-GB" altLang="en-US"/>
            </a:br>
            <a:r>
              <a:rPr lang="en-GB" altLang="en-US"/>
              <a:t>● For this reason, though dogs are focused on in the interactive quiz, particularly in questions about behaviour around dogs, they are not ‘blamed’ as being responsible for rabies, other animals are mentioned and more importantly, the quiz describes how HUMAN actions can prevent the spread of rabies, through vaccination and stopping their pets from free-roaming, and bite avoidance is a key theme</a:t>
            </a:r>
            <a:br>
              <a:rPr lang="en-GB" altLang="en-US"/>
            </a:br>
            <a:r>
              <a:rPr lang="en-GB" altLang="en-US"/>
              <a:t>● Languages are also important, as we’ll see in a second.</a:t>
            </a:r>
          </a:p>
          <a:p>
            <a:br>
              <a:rPr lang="en-GB" altLang="en-US" baseline="-25000"/>
            </a:br>
            <a:endParaRPr lang="en-GB" altLang="en-US"/>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15E0A6-B40C-4D4E-9C57-7ADC0F3A4F02}" type="slidenum">
              <a:rPr lang="de-DE" altLang="en-US"/>
              <a:pPr eaLnBrk="1" hangingPunct="1"/>
              <a:t>7</a:t>
            </a:fld>
            <a:endParaRPr lang="de-DE" altLang="en-US"/>
          </a:p>
        </p:txBody>
      </p:sp>
    </p:spTree>
    <p:extLst>
      <p:ext uri="{BB962C8B-B14F-4D97-AF65-F5344CB8AC3E}">
        <p14:creationId xmlns:p14="http://schemas.microsoft.com/office/powerpoint/2010/main" val="2941099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GB" altLang="en-US"/>
            </a:br>
            <a:r>
              <a:rPr lang="en-GB" altLang="en-US"/>
              <a:t>● quiz 1 part of the campaign.</a:t>
            </a:r>
          </a:p>
          <a:p>
            <a:r>
              <a:rPr lang="en-GB" altLang="en-US"/>
              <a:t>● As well as a Thai version, there’s an English version </a:t>
            </a:r>
            <a:r>
              <a:rPr lang="en-GB" altLang="en-US">
                <a:sym typeface="Wingdings" panose="05000000000000000000" pitchFamily="2" charset="2"/>
              </a:rPr>
              <a:t> </a:t>
            </a:r>
            <a:r>
              <a:rPr lang="en-GB" altLang="en-US"/>
              <a:t>substantial ex-pat community, also limited rabies knowledge</a:t>
            </a:r>
          </a:p>
          <a:p>
            <a:endParaRPr lang="en-GB" altLang="en-US"/>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D3B0B0-61DF-46E1-B556-4B0CA4447832}" type="slidenum">
              <a:rPr lang="de-DE" altLang="en-US"/>
              <a:pPr eaLnBrk="1" hangingPunct="1"/>
              <a:t>8</a:t>
            </a:fld>
            <a:endParaRPr lang="de-DE" altLang="en-US"/>
          </a:p>
        </p:txBody>
      </p:sp>
    </p:spTree>
    <p:extLst>
      <p:ext uri="{BB962C8B-B14F-4D97-AF65-F5344CB8AC3E}">
        <p14:creationId xmlns:p14="http://schemas.microsoft.com/office/powerpoint/2010/main" val="3599683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 Simple questions – age ranges vary in school, so made intermediate.</a:t>
            </a:r>
          </a:p>
          <a:p>
            <a:endParaRPr lang="en-GB" altLang="en-US"/>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D3D4B5-2FF1-40B9-9C35-19CC98310A28}" type="slidenum">
              <a:rPr lang="de-DE" altLang="en-US"/>
              <a:pPr eaLnBrk="1" hangingPunct="1"/>
              <a:t>9</a:t>
            </a:fld>
            <a:endParaRPr lang="de-DE" altLang="en-US"/>
          </a:p>
        </p:txBody>
      </p:sp>
    </p:spTree>
    <p:extLst>
      <p:ext uri="{BB962C8B-B14F-4D97-AF65-F5344CB8AC3E}">
        <p14:creationId xmlns:p14="http://schemas.microsoft.com/office/powerpoint/2010/main" val="239006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umsplatzhalter 3"/>
          <p:cNvSpPr>
            <a:spLocks noGrp="1" noChangeArrowheads="1"/>
          </p:cNvSpPr>
          <p:nvPr>
            <p:ph type="dt" sz="half" idx="10"/>
          </p:nvPr>
        </p:nvSpPr>
        <p:spPr>
          <a:ln/>
        </p:spPr>
        <p:txBody>
          <a:bodyPr/>
          <a:lstStyle>
            <a:lvl1pPr>
              <a:defRPr/>
            </a:lvl1pPr>
          </a:lstStyle>
          <a:p>
            <a:pPr>
              <a:defRPr/>
            </a:pPr>
            <a:fld id="{F1A13157-7A1F-4F98-975C-39D5A8A0C75D}" type="datetimeFigureOut">
              <a:rPr lang="de-DE" altLang="en-US"/>
              <a:pPr>
                <a:defRPr/>
              </a:pPr>
              <a:t>28.07.2017</a:t>
            </a:fld>
            <a:endParaRPr lang="de-DE" altLang="en-US"/>
          </a:p>
        </p:txBody>
      </p:sp>
      <p:sp>
        <p:nvSpPr>
          <p:cNvPr id="5" name="Fußzeilenplatzhalt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Foliennummernplatzhalter 5"/>
          <p:cNvSpPr>
            <a:spLocks noGrp="1" noChangeArrowheads="1"/>
          </p:cNvSpPr>
          <p:nvPr>
            <p:ph type="sldNum" sz="quarter" idx="12"/>
          </p:nvPr>
        </p:nvSpPr>
        <p:spPr>
          <a:ln/>
        </p:spPr>
        <p:txBody>
          <a:bodyPr/>
          <a:lstStyle>
            <a:lvl1pPr>
              <a:defRPr/>
            </a:lvl1pPr>
          </a:lstStyle>
          <a:p>
            <a:fld id="{0693D02D-F507-4030-871D-8C39CBDC73FE}" type="slidenum">
              <a:rPr lang="de-DE" altLang="en-US"/>
              <a:pPr/>
              <a:t>‹#›</a:t>
            </a:fld>
            <a:endParaRPr lang="de-DE" altLang="en-US"/>
          </a:p>
        </p:txBody>
      </p:sp>
    </p:spTree>
    <p:extLst>
      <p:ext uri="{BB962C8B-B14F-4D97-AF65-F5344CB8AC3E}">
        <p14:creationId xmlns:p14="http://schemas.microsoft.com/office/powerpoint/2010/main" val="197687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noChangeArrowheads="1"/>
          </p:cNvSpPr>
          <p:nvPr>
            <p:ph type="dt" sz="half" idx="10"/>
          </p:nvPr>
        </p:nvSpPr>
        <p:spPr>
          <a:ln/>
        </p:spPr>
        <p:txBody>
          <a:bodyPr/>
          <a:lstStyle>
            <a:lvl1pPr>
              <a:defRPr/>
            </a:lvl1pPr>
          </a:lstStyle>
          <a:p>
            <a:pPr>
              <a:defRPr/>
            </a:pPr>
            <a:fld id="{E82B8ED1-B9D6-41D1-ABAB-3435E03FEAF0}" type="datetimeFigureOut">
              <a:rPr lang="de-DE" altLang="en-US"/>
              <a:pPr>
                <a:defRPr/>
              </a:pPr>
              <a:t>28.07.2017</a:t>
            </a:fld>
            <a:endParaRPr lang="de-DE" altLang="en-US"/>
          </a:p>
        </p:txBody>
      </p:sp>
      <p:sp>
        <p:nvSpPr>
          <p:cNvPr id="5" name="Fußzeilenplatzhalt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Foliennummernplatzhalter 5"/>
          <p:cNvSpPr>
            <a:spLocks noGrp="1" noChangeArrowheads="1"/>
          </p:cNvSpPr>
          <p:nvPr>
            <p:ph type="sldNum" sz="quarter" idx="12"/>
          </p:nvPr>
        </p:nvSpPr>
        <p:spPr>
          <a:ln/>
        </p:spPr>
        <p:txBody>
          <a:bodyPr/>
          <a:lstStyle>
            <a:lvl1pPr>
              <a:defRPr/>
            </a:lvl1pPr>
          </a:lstStyle>
          <a:p>
            <a:fld id="{7AA01AF7-DB51-42FD-9615-2F66A825FCB2}" type="slidenum">
              <a:rPr lang="de-DE" altLang="en-US"/>
              <a:pPr/>
              <a:t>‹#›</a:t>
            </a:fld>
            <a:endParaRPr lang="de-DE" altLang="en-US"/>
          </a:p>
        </p:txBody>
      </p:sp>
    </p:spTree>
    <p:extLst>
      <p:ext uri="{BB962C8B-B14F-4D97-AF65-F5344CB8AC3E}">
        <p14:creationId xmlns:p14="http://schemas.microsoft.com/office/powerpoint/2010/main" val="194830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noChangeArrowheads="1"/>
          </p:cNvSpPr>
          <p:nvPr>
            <p:ph type="dt" sz="half" idx="10"/>
          </p:nvPr>
        </p:nvSpPr>
        <p:spPr>
          <a:ln/>
        </p:spPr>
        <p:txBody>
          <a:bodyPr/>
          <a:lstStyle>
            <a:lvl1pPr>
              <a:defRPr/>
            </a:lvl1pPr>
          </a:lstStyle>
          <a:p>
            <a:pPr>
              <a:defRPr/>
            </a:pPr>
            <a:fld id="{90C0F28A-FACB-4BB1-8F19-DAFB1D402A9E}" type="datetimeFigureOut">
              <a:rPr lang="de-DE" altLang="en-US"/>
              <a:pPr>
                <a:defRPr/>
              </a:pPr>
              <a:t>28.07.2017</a:t>
            </a:fld>
            <a:endParaRPr lang="de-DE" altLang="en-US"/>
          </a:p>
        </p:txBody>
      </p:sp>
      <p:sp>
        <p:nvSpPr>
          <p:cNvPr id="5" name="Fußzeilenplatzhalt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Foliennummernplatzhalter 5"/>
          <p:cNvSpPr>
            <a:spLocks noGrp="1" noChangeArrowheads="1"/>
          </p:cNvSpPr>
          <p:nvPr>
            <p:ph type="sldNum" sz="quarter" idx="12"/>
          </p:nvPr>
        </p:nvSpPr>
        <p:spPr>
          <a:ln/>
        </p:spPr>
        <p:txBody>
          <a:bodyPr/>
          <a:lstStyle>
            <a:lvl1pPr>
              <a:defRPr/>
            </a:lvl1pPr>
          </a:lstStyle>
          <a:p>
            <a:fld id="{C2E555FA-B0EA-4DB7-BE85-05A2D57ADD1A}" type="slidenum">
              <a:rPr lang="de-DE" altLang="en-US"/>
              <a:pPr/>
              <a:t>‹#›</a:t>
            </a:fld>
            <a:endParaRPr lang="de-DE" altLang="en-US"/>
          </a:p>
        </p:txBody>
      </p:sp>
    </p:spTree>
    <p:extLst>
      <p:ext uri="{BB962C8B-B14F-4D97-AF65-F5344CB8AC3E}">
        <p14:creationId xmlns:p14="http://schemas.microsoft.com/office/powerpoint/2010/main" val="28046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noChangeArrowheads="1"/>
          </p:cNvSpPr>
          <p:nvPr>
            <p:ph type="dt" sz="half" idx="10"/>
          </p:nvPr>
        </p:nvSpPr>
        <p:spPr>
          <a:ln/>
        </p:spPr>
        <p:txBody>
          <a:bodyPr/>
          <a:lstStyle>
            <a:lvl1pPr>
              <a:defRPr/>
            </a:lvl1pPr>
          </a:lstStyle>
          <a:p>
            <a:pPr>
              <a:defRPr/>
            </a:pPr>
            <a:fld id="{3A9B9477-2D18-4774-9EFB-15376CD0222A}" type="datetimeFigureOut">
              <a:rPr lang="de-DE" altLang="en-US"/>
              <a:pPr>
                <a:defRPr/>
              </a:pPr>
              <a:t>28.07.2017</a:t>
            </a:fld>
            <a:endParaRPr lang="de-DE" altLang="en-US"/>
          </a:p>
        </p:txBody>
      </p:sp>
      <p:sp>
        <p:nvSpPr>
          <p:cNvPr id="5" name="Fußzeilenplatzhalt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Foliennummernplatzhalter 5"/>
          <p:cNvSpPr>
            <a:spLocks noGrp="1" noChangeArrowheads="1"/>
          </p:cNvSpPr>
          <p:nvPr>
            <p:ph type="sldNum" sz="quarter" idx="12"/>
          </p:nvPr>
        </p:nvSpPr>
        <p:spPr>
          <a:ln/>
        </p:spPr>
        <p:txBody>
          <a:bodyPr/>
          <a:lstStyle>
            <a:lvl1pPr>
              <a:defRPr/>
            </a:lvl1pPr>
          </a:lstStyle>
          <a:p>
            <a:fld id="{BD7C73EA-08D0-4FC7-AF0F-E0F1FD26EB21}" type="slidenum">
              <a:rPr lang="de-DE" altLang="en-US"/>
              <a:pPr/>
              <a:t>‹#›</a:t>
            </a:fld>
            <a:endParaRPr lang="de-DE" altLang="en-US"/>
          </a:p>
        </p:txBody>
      </p:sp>
    </p:spTree>
    <p:extLst>
      <p:ext uri="{BB962C8B-B14F-4D97-AF65-F5344CB8AC3E}">
        <p14:creationId xmlns:p14="http://schemas.microsoft.com/office/powerpoint/2010/main" val="167818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umsplatzhalter 3"/>
          <p:cNvSpPr>
            <a:spLocks noGrp="1" noChangeArrowheads="1"/>
          </p:cNvSpPr>
          <p:nvPr>
            <p:ph type="dt" sz="half" idx="10"/>
          </p:nvPr>
        </p:nvSpPr>
        <p:spPr>
          <a:ln/>
        </p:spPr>
        <p:txBody>
          <a:bodyPr/>
          <a:lstStyle>
            <a:lvl1pPr>
              <a:defRPr/>
            </a:lvl1pPr>
          </a:lstStyle>
          <a:p>
            <a:pPr>
              <a:defRPr/>
            </a:pPr>
            <a:fld id="{4F2A6951-0948-43E1-8FC4-C6361C9C59E9}" type="datetimeFigureOut">
              <a:rPr lang="de-DE" altLang="en-US"/>
              <a:pPr>
                <a:defRPr/>
              </a:pPr>
              <a:t>28.07.2017</a:t>
            </a:fld>
            <a:endParaRPr lang="de-DE" altLang="en-US"/>
          </a:p>
        </p:txBody>
      </p:sp>
      <p:sp>
        <p:nvSpPr>
          <p:cNvPr id="5" name="Fußzeilenplatzhalt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Foliennummernplatzhalter 5"/>
          <p:cNvSpPr>
            <a:spLocks noGrp="1" noChangeArrowheads="1"/>
          </p:cNvSpPr>
          <p:nvPr>
            <p:ph type="sldNum" sz="quarter" idx="12"/>
          </p:nvPr>
        </p:nvSpPr>
        <p:spPr>
          <a:ln/>
        </p:spPr>
        <p:txBody>
          <a:bodyPr/>
          <a:lstStyle>
            <a:lvl1pPr>
              <a:defRPr/>
            </a:lvl1pPr>
          </a:lstStyle>
          <a:p>
            <a:fld id="{F311CD5F-8F5C-4A57-B6A3-D9F500AFD250}" type="slidenum">
              <a:rPr lang="de-DE" altLang="en-US"/>
              <a:pPr/>
              <a:t>‹#›</a:t>
            </a:fld>
            <a:endParaRPr lang="de-DE" altLang="en-US"/>
          </a:p>
        </p:txBody>
      </p:sp>
    </p:spTree>
    <p:extLst>
      <p:ext uri="{BB962C8B-B14F-4D97-AF65-F5344CB8AC3E}">
        <p14:creationId xmlns:p14="http://schemas.microsoft.com/office/powerpoint/2010/main" val="368113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3"/>
          <p:cNvSpPr>
            <a:spLocks noGrp="1" noChangeArrowheads="1"/>
          </p:cNvSpPr>
          <p:nvPr>
            <p:ph type="dt" sz="half" idx="10"/>
          </p:nvPr>
        </p:nvSpPr>
        <p:spPr>
          <a:ln/>
        </p:spPr>
        <p:txBody>
          <a:bodyPr/>
          <a:lstStyle>
            <a:lvl1pPr>
              <a:defRPr/>
            </a:lvl1pPr>
          </a:lstStyle>
          <a:p>
            <a:pPr>
              <a:defRPr/>
            </a:pPr>
            <a:fld id="{3C58A8D7-B95E-453E-B9AA-522D34542D20}" type="datetimeFigureOut">
              <a:rPr lang="de-DE" altLang="en-US"/>
              <a:pPr>
                <a:defRPr/>
              </a:pPr>
              <a:t>28.07.2017</a:t>
            </a:fld>
            <a:endParaRPr lang="de-DE" altLang="en-US"/>
          </a:p>
        </p:txBody>
      </p:sp>
      <p:sp>
        <p:nvSpPr>
          <p:cNvPr id="6" name="Fußzeilenplatzhalt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Foliennummernplatzhalter 5"/>
          <p:cNvSpPr>
            <a:spLocks noGrp="1" noChangeArrowheads="1"/>
          </p:cNvSpPr>
          <p:nvPr>
            <p:ph type="sldNum" sz="quarter" idx="12"/>
          </p:nvPr>
        </p:nvSpPr>
        <p:spPr>
          <a:ln/>
        </p:spPr>
        <p:txBody>
          <a:bodyPr/>
          <a:lstStyle>
            <a:lvl1pPr>
              <a:defRPr/>
            </a:lvl1pPr>
          </a:lstStyle>
          <a:p>
            <a:fld id="{7A1874B5-3E5C-4613-AA2F-FEF32A22CBBD}" type="slidenum">
              <a:rPr lang="de-DE" altLang="en-US"/>
              <a:pPr/>
              <a:t>‹#›</a:t>
            </a:fld>
            <a:endParaRPr lang="de-DE" altLang="en-US"/>
          </a:p>
        </p:txBody>
      </p:sp>
    </p:spTree>
    <p:extLst>
      <p:ext uri="{BB962C8B-B14F-4D97-AF65-F5344CB8AC3E}">
        <p14:creationId xmlns:p14="http://schemas.microsoft.com/office/powerpoint/2010/main" val="299019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3"/>
          <p:cNvSpPr>
            <a:spLocks noGrp="1" noChangeArrowheads="1"/>
          </p:cNvSpPr>
          <p:nvPr>
            <p:ph type="dt" sz="half" idx="10"/>
          </p:nvPr>
        </p:nvSpPr>
        <p:spPr>
          <a:ln/>
        </p:spPr>
        <p:txBody>
          <a:bodyPr/>
          <a:lstStyle>
            <a:lvl1pPr>
              <a:defRPr/>
            </a:lvl1pPr>
          </a:lstStyle>
          <a:p>
            <a:pPr>
              <a:defRPr/>
            </a:pPr>
            <a:fld id="{66154CA3-DA0B-475B-BEBE-C4DE8D94442C}" type="datetimeFigureOut">
              <a:rPr lang="de-DE" altLang="en-US"/>
              <a:pPr>
                <a:defRPr/>
              </a:pPr>
              <a:t>28.07.2017</a:t>
            </a:fld>
            <a:endParaRPr lang="de-DE" altLang="en-US"/>
          </a:p>
        </p:txBody>
      </p:sp>
      <p:sp>
        <p:nvSpPr>
          <p:cNvPr id="8" name="Fußzeilenplatzhalt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Foliennummernplatzhalter 5"/>
          <p:cNvSpPr>
            <a:spLocks noGrp="1" noChangeArrowheads="1"/>
          </p:cNvSpPr>
          <p:nvPr>
            <p:ph type="sldNum" sz="quarter" idx="12"/>
          </p:nvPr>
        </p:nvSpPr>
        <p:spPr>
          <a:ln/>
        </p:spPr>
        <p:txBody>
          <a:bodyPr/>
          <a:lstStyle>
            <a:lvl1pPr>
              <a:defRPr/>
            </a:lvl1pPr>
          </a:lstStyle>
          <a:p>
            <a:fld id="{31533A88-6E59-4378-AC7D-42FC6F8E98DB}" type="slidenum">
              <a:rPr lang="de-DE" altLang="en-US"/>
              <a:pPr/>
              <a:t>‹#›</a:t>
            </a:fld>
            <a:endParaRPr lang="de-DE" altLang="en-US"/>
          </a:p>
        </p:txBody>
      </p:sp>
    </p:spTree>
    <p:extLst>
      <p:ext uri="{BB962C8B-B14F-4D97-AF65-F5344CB8AC3E}">
        <p14:creationId xmlns:p14="http://schemas.microsoft.com/office/powerpoint/2010/main" val="344477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Datumsplatzhalter 3"/>
          <p:cNvSpPr>
            <a:spLocks noGrp="1" noChangeArrowheads="1"/>
          </p:cNvSpPr>
          <p:nvPr>
            <p:ph type="dt" sz="half" idx="10"/>
          </p:nvPr>
        </p:nvSpPr>
        <p:spPr>
          <a:ln/>
        </p:spPr>
        <p:txBody>
          <a:bodyPr/>
          <a:lstStyle>
            <a:lvl1pPr>
              <a:defRPr/>
            </a:lvl1pPr>
          </a:lstStyle>
          <a:p>
            <a:pPr>
              <a:defRPr/>
            </a:pPr>
            <a:fld id="{99DED507-6089-4854-BF22-863854B81B9E}" type="datetimeFigureOut">
              <a:rPr lang="de-DE" altLang="en-US"/>
              <a:pPr>
                <a:defRPr/>
              </a:pPr>
              <a:t>28.07.2017</a:t>
            </a:fld>
            <a:endParaRPr lang="de-DE" altLang="en-US"/>
          </a:p>
        </p:txBody>
      </p:sp>
      <p:sp>
        <p:nvSpPr>
          <p:cNvPr id="4" name="Fußzeilenplatzhalt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Foliennummernplatzhalter 5"/>
          <p:cNvSpPr>
            <a:spLocks noGrp="1" noChangeArrowheads="1"/>
          </p:cNvSpPr>
          <p:nvPr>
            <p:ph type="sldNum" sz="quarter" idx="12"/>
          </p:nvPr>
        </p:nvSpPr>
        <p:spPr>
          <a:ln/>
        </p:spPr>
        <p:txBody>
          <a:bodyPr/>
          <a:lstStyle>
            <a:lvl1pPr>
              <a:defRPr/>
            </a:lvl1pPr>
          </a:lstStyle>
          <a:p>
            <a:fld id="{5640B930-247E-4B5B-8848-61361E06057D}" type="slidenum">
              <a:rPr lang="de-DE" altLang="en-US"/>
              <a:pPr/>
              <a:t>‹#›</a:t>
            </a:fld>
            <a:endParaRPr lang="de-DE" altLang="en-US"/>
          </a:p>
        </p:txBody>
      </p:sp>
    </p:spTree>
    <p:extLst>
      <p:ext uri="{BB962C8B-B14F-4D97-AF65-F5344CB8AC3E}">
        <p14:creationId xmlns:p14="http://schemas.microsoft.com/office/powerpoint/2010/main" val="348435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umsplatzhalter 3"/>
          <p:cNvSpPr>
            <a:spLocks noGrp="1" noChangeArrowheads="1"/>
          </p:cNvSpPr>
          <p:nvPr>
            <p:ph type="dt" sz="half" idx="10"/>
          </p:nvPr>
        </p:nvSpPr>
        <p:spPr>
          <a:ln/>
        </p:spPr>
        <p:txBody>
          <a:bodyPr/>
          <a:lstStyle>
            <a:lvl1pPr>
              <a:defRPr/>
            </a:lvl1pPr>
          </a:lstStyle>
          <a:p>
            <a:pPr>
              <a:defRPr/>
            </a:pPr>
            <a:fld id="{45EF81B3-4C02-4DBB-BD26-9843945E51AE}" type="datetimeFigureOut">
              <a:rPr lang="de-DE" altLang="en-US"/>
              <a:pPr>
                <a:defRPr/>
              </a:pPr>
              <a:t>28.07.2017</a:t>
            </a:fld>
            <a:endParaRPr lang="de-DE" altLang="en-US"/>
          </a:p>
        </p:txBody>
      </p:sp>
      <p:sp>
        <p:nvSpPr>
          <p:cNvPr id="3" name="Fußzeilenplatzhalt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Foliennummernplatzhalter 5"/>
          <p:cNvSpPr>
            <a:spLocks noGrp="1" noChangeArrowheads="1"/>
          </p:cNvSpPr>
          <p:nvPr>
            <p:ph type="sldNum" sz="quarter" idx="12"/>
          </p:nvPr>
        </p:nvSpPr>
        <p:spPr>
          <a:ln/>
        </p:spPr>
        <p:txBody>
          <a:bodyPr/>
          <a:lstStyle>
            <a:lvl1pPr>
              <a:defRPr/>
            </a:lvl1pPr>
          </a:lstStyle>
          <a:p>
            <a:fld id="{40F65C98-9C70-4DE5-BC89-2A3C4FFA56F5}" type="slidenum">
              <a:rPr lang="de-DE" altLang="en-US"/>
              <a:pPr/>
              <a:t>‹#›</a:t>
            </a:fld>
            <a:endParaRPr lang="de-DE" altLang="en-US"/>
          </a:p>
        </p:txBody>
      </p:sp>
    </p:spTree>
    <p:extLst>
      <p:ext uri="{BB962C8B-B14F-4D97-AF65-F5344CB8AC3E}">
        <p14:creationId xmlns:p14="http://schemas.microsoft.com/office/powerpoint/2010/main" val="234720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umsplatzhalter 3"/>
          <p:cNvSpPr>
            <a:spLocks noGrp="1" noChangeArrowheads="1"/>
          </p:cNvSpPr>
          <p:nvPr>
            <p:ph type="dt" sz="half" idx="10"/>
          </p:nvPr>
        </p:nvSpPr>
        <p:spPr>
          <a:ln/>
        </p:spPr>
        <p:txBody>
          <a:bodyPr/>
          <a:lstStyle>
            <a:lvl1pPr>
              <a:defRPr/>
            </a:lvl1pPr>
          </a:lstStyle>
          <a:p>
            <a:pPr>
              <a:defRPr/>
            </a:pPr>
            <a:fld id="{C6FFDC96-699A-41AC-AC22-AEC06B70D0B1}" type="datetimeFigureOut">
              <a:rPr lang="de-DE" altLang="en-US"/>
              <a:pPr>
                <a:defRPr/>
              </a:pPr>
              <a:t>28.07.2017</a:t>
            </a:fld>
            <a:endParaRPr lang="de-DE" altLang="en-US"/>
          </a:p>
        </p:txBody>
      </p:sp>
      <p:sp>
        <p:nvSpPr>
          <p:cNvPr id="6" name="Fußzeilenplatzhalt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Foliennummernplatzhalter 5"/>
          <p:cNvSpPr>
            <a:spLocks noGrp="1" noChangeArrowheads="1"/>
          </p:cNvSpPr>
          <p:nvPr>
            <p:ph type="sldNum" sz="quarter" idx="12"/>
          </p:nvPr>
        </p:nvSpPr>
        <p:spPr>
          <a:ln/>
        </p:spPr>
        <p:txBody>
          <a:bodyPr/>
          <a:lstStyle>
            <a:lvl1pPr>
              <a:defRPr/>
            </a:lvl1pPr>
          </a:lstStyle>
          <a:p>
            <a:fld id="{EA67C6EB-7E32-4837-88D9-9AADA98FEB2F}" type="slidenum">
              <a:rPr lang="de-DE" altLang="en-US"/>
              <a:pPr/>
              <a:t>‹#›</a:t>
            </a:fld>
            <a:endParaRPr lang="de-DE" altLang="en-US"/>
          </a:p>
        </p:txBody>
      </p:sp>
    </p:spTree>
    <p:extLst>
      <p:ext uri="{BB962C8B-B14F-4D97-AF65-F5344CB8AC3E}">
        <p14:creationId xmlns:p14="http://schemas.microsoft.com/office/powerpoint/2010/main" val="76250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umsplatzhalter 3"/>
          <p:cNvSpPr>
            <a:spLocks noGrp="1" noChangeArrowheads="1"/>
          </p:cNvSpPr>
          <p:nvPr>
            <p:ph type="dt" sz="half" idx="10"/>
          </p:nvPr>
        </p:nvSpPr>
        <p:spPr>
          <a:ln/>
        </p:spPr>
        <p:txBody>
          <a:bodyPr/>
          <a:lstStyle>
            <a:lvl1pPr>
              <a:defRPr/>
            </a:lvl1pPr>
          </a:lstStyle>
          <a:p>
            <a:pPr>
              <a:defRPr/>
            </a:pPr>
            <a:fld id="{1B102A3D-1B6D-4443-8638-F9B1389898D1}" type="datetimeFigureOut">
              <a:rPr lang="de-DE" altLang="en-US"/>
              <a:pPr>
                <a:defRPr/>
              </a:pPr>
              <a:t>28.07.2017</a:t>
            </a:fld>
            <a:endParaRPr lang="de-DE" altLang="en-US"/>
          </a:p>
        </p:txBody>
      </p:sp>
      <p:sp>
        <p:nvSpPr>
          <p:cNvPr id="6" name="Fußzeilenplatzhalt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Foliennummernplatzhalter 5"/>
          <p:cNvSpPr>
            <a:spLocks noGrp="1" noChangeArrowheads="1"/>
          </p:cNvSpPr>
          <p:nvPr>
            <p:ph type="sldNum" sz="quarter" idx="12"/>
          </p:nvPr>
        </p:nvSpPr>
        <p:spPr>
          <a:ln/>
        </p:spPr>
        <p:txBody>
          <a:bodyPr/>
          <a:lstStyle>
            <a:lvl1pPr>
              <a:defRPr/>
            </a:lvl1pPr>
          </a:lstStyle>
          <a:p>
            <a:fld id="{07847B41-67F5-4909-A582-7550241F9AF2}" type="slidenum">
              <a:rPr lang="de-DE" altLang="en-US"/>
              <a:pPr/>
              <a:t>‹#›</a:t>
            </a:fld>
            <a:endParaRPr lang="de-DE" altLang="en-US"/>
          </a:p>
        </p:txBody>
      </p:sp>
    </p:spTree>
    <p:extLst>
      <p:ext uri="{BB962C8B-B14F-4D97-AF65-F5344CB8AC3E}">
        <p14:creationId xmlns:p14="http://schemas.microsoft.com/office/powerpoint/2010/main" val="67984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nvSpPr>
        <p:spPr bwMode="auto">
          <a:xfrm>
            <a:off x="3124200" y="4773613"/>
            <a:ext cx="2895600" cy="1873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zh-CN" altLang="en-US">
              <a:ea typeface="宋体" pitchFamily="2" charset="-122"/>
            </a:endParaRPr>
          </a:p>
        </p:txBody>
      </p:sp>
      <p:sp>
        <p:nvSpPr>
          <p:cNvPr id="1027" name="Rectangle 8"/>
          <p:cNvSpPr>
            <a:spLocks noChangeArrowheads="1"/>
          </p:cNvSpPr>
          <p:nvPr/>
        </p:nvSpPr>
        <p:spPr bwMode="auto">
          <a:xfrm>
            <a:off x="219075" y="4773613"/>
            <a:ext cx="1343025" cy="187325"/>
          </a:xfrm>
          <a:prstGeom prst="rect">
            <a:avLst/>
          </a:prstGeom>
          <a:noFill/>
          <a:ln>
            <a:noFill/>
          </a:ln>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1000">
                <a:ea typeface="SimSun" panose="02010600030101010101" pitchFamily="2" charset="-122"/>
              </a:rPr>
              <a:t>Page </a:t>
            </a:r>
            <a:r>
              <a:rPr lang="de-DE" altLang="en-US" sz="1000">
                <a:ea typeface="SimSun" panose="02010600030101010101" pitchFamily="2" charset="-122"/>
                <a:sym typeface="Wingdings" panose="05000000000000000000" pitchFamily="2" charset="2"/>
              </a:rPr>
              <a:t></a:t>
            </a:r>
            <a:r>
              <a:rPr lang="de-DE" altLang="en-US" sz="1000">
                <a:ea typeface="SimSun" panose="02010600030101010101" pitchFamily="2" charset="-122"/>
              </a:rPr>
              <a:t> </a:t>
            </a:r>
            <a:fld id="{B20A08D7-1728-4623-B779-E93EE30B39C0}" type="slidenum">
              <a:rPr lang="de-DE" altLang="en-US" sz="1000">
                <a:ea typeface="SimSun" panose="02010600030101010101" pitchFamily="2" charset="-122"/>
              </a:rPr>
              <a:pPr eaLnBrk="1" hangingPunct="1"/>
              <a:t>‹#›</a:t>
            </a:fld>
            <a:endParaRPr lang="de-DE" altLang="en-US">
              <a:ea typeface="SimSun" panose="02010600030101010101" pitchFamily="2" charset="-122"/>
            </a:endParaRPr>
          </a:p>
        </p:txBody>
      </p:sp>
      <p:sp>
        <p:nvSpPr>
          <p:cNvPr id="1028" name="Datumsplatzhalter 3"/>
          <p:cNvSpPr>
            <a:spLocks noGrp="1" noChangeArrowheads="1"/>
          </p:cNvSpPr>
          <p:nvPr>
            <p:ph type="dt" sz="half" idx="2"/>
          </p:nvPr>
        </p:nvSpPr>
        <p:spPr bwMode="auto">
          <a:xfrm>
            <a:off x="457200" y="4767263"/>
            <a:ext cx="2133600" cy="274637"/>
          </a:xfrm>
          <a:prstGeom prst="rect">
            <a:avLst/>
          </a:prstGeom>
          <a:noFill/>
          <a:ln>
            <a:noFill/>
          </a:ln>
          <a:extLst/>
        </p:spPr>
        <p:txBody>
          <a:bodyPr vert="horz" wrap="square" lIns="91440" tIns="45720" rIns="91440" bIns="45720" numCol="1" anchor="t" anchorCtr="0" compatLnSpc="1">
            <a:prstTxWarp prst="textNoShape">
              <a:avLst/>
            </a:prstTxWarp>
          </a:bodyPr>
          <a:lstStyle>
            <a:lvl1pPr>
              <a:defRPr>
                <a:latin typeface="+mn-lt"/>
                <a:ea typeface="宋体" pitchFamily="2" charset="-122"/>
              </a:defRPr>
            </a:lvl1pPr>
          </a:lstStyle>
          <a:p>
            <a:pPr>
              <a:defRPr/>
            </a:pPr>
            <a:fld id="{E11CBA3F-CB4A-4308-B1E1-884F8068D126}" type="datetimeFigureOut">
              <a:rPr lang="de-DE" altLang="en-US"/>
              <a:pPr>
                <a:defRPr/>
              </a:pPr>
              <a:t>28.07.2017</a:t>
            </a:fld>
            <a:endParaRPr lang="de-DE" altLang="en-US"/>
          </a:p>
        </p:txBody>
      </p:sp>
      <p:sp>
        <p:nvSpPr>
          <p:cNvPr id="1029" name="Fußzeilenplatzhalter 4"/>
          <p:cNvSpPr>
            <a:spLocks noGrp="1" noChangeArrowheads="1"/>
          </p:cNvSpPr>
          <p:nvPr>
            <p:ph type="ftr" sz="quarter" idx="3"/>
          </p:nvPr>
        </p:nvSpPr>
        <p:spPr bwMode="auto">
          <a:xfrm>
            <a:off x="3124200" y="4767263"/>
            <a:ext cx="2895600" cy="274637"/>
          </a:xfrm>
          <a:prstGeom prst="rect">
            <a:avLst/>
          </a:prstGeom>
          <a:noFill/>
          <a:ln>
            <a:noFill/>
          </a:ln>
          <a:extLst/>
        </p:spPr>
        <p:txBody>
          <a:bodyPr vert="horz" wrap="square" lIns="91440" tIns="45720" rIns="91440" bIns="45720" numCol="1" anchor="t" anchorCtr="0" compatLnSpc="1">
            <a:prstTxWarp prst="textNoShape">
              <a:avLst/>
            </a:prstTxWarp>
          </a:bodyPr>
          <a:lstStyle>
            <a:lvl1pPr>
              <a:defRPr>
                <a:latin typeface="+mn-lt"/>
                <a:ea typeface="宋体" pitchFamily="2" charset="-122"/>
              </a:defRPr>
            </a:lvl1pPr>
          </a:lstStyle>
          <a:p>
            <a:pPr>
              <a:defRPr/>
            </a:pPr>
            <a:endParaRPr lang="zh-CN" altLang="en-US"/>
          </a:p>
        </p:txBody>
      </p:sp>
      <p:sp>
        <p:nvSpPr>
          <p:cNvPr id="1030" name="Foliennummernplatzhalter 5"/>
          <p:cNvSpPr>
            <a:spLocks noGrp="1" noChangeArrowheads="1"/>
          </p:cNvSpPr>
          <p:nvPr>
            <p:ph type="sldNum" sz="quarter" idx="4"/>
          </p:nvPr>
        </p:nvSpPr>
        <p:spPr bwMode="auto">
          <a:xfrm>
            <a:off x="6553200" y="4767263"/>
            <a:ext cx="2133600" cy="274637"/>
          </a:xfrm>
          <a:prstGeom prst="rect">
            <a:avLst/>
          </a:prstGeom>
          <a:noFill/>
          <a:ln>
            <a:noFill/>
          </a:ln>
          <a:extLst/>
        </p:spPr>
        <p:txBody>
          <a:bodyPr vert="horz" wrap="square" lIns="91440" tIns="45720" rIns="91440" bIns="45720" numCol="1" anchor="t" anchorCtr="0" compatLnSpc="1">
            <a:prstTxWarp prst="textNoShape">
              <a:avLst/>
            </a:prstTxWarp>
          </a:bodyPr>
          <a:lstStyle>
            <a:lvl1pPr>
              <a:defRPr>
                <a:latin typeface="Calibri" panose="020F0502020204030204" pitchFamily="34" charset="0"/>
                <a:ea typeface="SimSun" panose="02010600030101010101" pitchFamily="2" charset="-122"/>
              </a:defRPr>
            </a:lvl1pPr>
          </a:lstStyle>
          <a:p>
            <a:fld id="{FC45A65F-B817-4BD0-A156-B1F12E0C7B84}"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4.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7"/>
          <p:cNvSpPr>
            <a:spLocks noGrp="1" noChangeArrowheads="1"/>
          </p:cNvSpPr>
          <p:nvPr/>
        </p:nvSpPr>
        <p:spPr bwMode="auto">
          <a:xfrm>
            <a:off x="352425" y="679450"/>
            <a:ext cx="85201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r>
              <a:rPr lang="de-DE" altLang="en-US" sz="3000" b="1">
                <a:solidFill>
                  <a:schemeClr val="bg1"/>
                </a:solidFill>
                <a:ea typeface="SimSun" panose="02010600030101010101" pitchFamily="2" charset="-122"/>
              </a:rPr>
            </a:br>
            <a:br>
              <a:rPr lang="de-DE" altLang="en-US" sz="3000" b="1">
                <a:solidFill>
                  <a:schemeClr val="bg1"/>
                </a:solidFill>
                <a:ea typeface="SimSun" panose="02010600030101010101" pitchFamily="2" charset="-122"/>
              </a:rPr>
            </a:br>
            <a:br>
              <a:rPr lang="de-DE" altLang="en-US" sz="3000" b="1">
                <a:solidFill>
                  <a:schemeClr val="bg1"/>
                </a:solidFill>
                <a:ea typeface="SimSun" panose="02010600030101010101" pitchFamily="2" charset="-122"/>
              </a:rPr>
            </a:br>
            <a:endParaRPr lang="de-DE" altLang="en-US">
              <a:solidFill>
                <a:schemeClr val="bg1"/>
              </a:solidFill>
              <a:ea typeface="SimSun" panose="02010600030101010101" pitchFamily="2" charset="-122"/>
            </a:endParaRPr>
          </a:p>
        </p:txBody>
      </p:sp>
      <p:pic>
        <p:nvPicPr>
          <p:cNvPr id="2052"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52425" y="3055938"/>
            <a:ext cx="38782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352425" y="604838"/>
            <a:ext cx="85201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500" b="1">
                <a:solidFill>
                  <a:schemeClr val="bg1"/>
                </a:solidFill>
              </a:rPr>
              <a:t>Rabies and the Rural Thai Community:</a:t>
            </a:r>
            <a:br>
              <a:rPr lang="en-GB" altLang="en-US" sz="3500" b="1">
                <a:solidFill>
                  <a:schemeClr val="bg1"/>
                </a:solidFill>
              </a:rPr>
            </a:br>
            <a:r>
              <a:rPr lang="en-GB" altLang="en-US" sz="1600" b="1">
                <a:solidFill>
                  <a:schemeClr val="bg1"/>
                </a:solidFill>
              </a:rPr>
              <a:t> </a:t>
            </a:r>
          </a:p>
          <a:p>
            <a:pPr eaLnBrk="1" hangingPunct="1"/>
            <a:r>
              <a:rPr lang="en-GB" altLang="en-US" sz="3500" b="1">
                <a:solidFill>
                  <a:schemeClr val="bg1"/>
                </a:solidFill>
              </a:rPr>
              <a:t>Combatting Myths through Education</a:t>
            </a:r>
            <a:br>
              <a:rPr lang="en-GB" altLang="en-US" sz="3500" b="1">
                <a:solidFill>
                  <a:schemeClr val="bg1"/>
                </a:solidFill>
              </a:rPr>
            </a:br>
            <a:br>
              <a:rPr lang="de-DE" altLang="en-US" sz="3500" b="1">
                <a:solidFill>
                  <a:schemeClr val="bg1"/>
                </a:solidFill>
                <a:ea typeface="SimSun" panose="02010600030101010101" pitchFamily="2" charset="-122"/>
              </a:rPr>
            </a:br>
            <a:endParaRPr lang="en-GB" altLang="en-US" sz="3500"/>
          </a:p>
        </p:txBody>
      </p:sp>
      <p:sp>
        <p:nvSpPr>
          <p:cNvPr id="2054" name="TextBox 1"/>
          <p:cNvSpPr txBox="1">
            <a:spLocks noChangeArrowheads="1"/>
          </p:cNvSpPr>
          <p:nvPr/>
        </p:nvSpPr>
        <p:spPr bwMode="auto">
          <a:xfrm>
            <a:off x="4435475" y="3055938"/>
            <a:ext cx="3943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2800" b="1">
                <a:solidFill>
                  <a:schemeClr val="bg1"/>
                </a:solidFill>
                <a:ea typeface="SimSun" panose="02010600030101010101" pitchFamily="2" charset="-122"/>
              </a:rPr>
              <a:t>Lanta Animal Welfare</a:t>
            </a:r>
          </a:p>
          <a:p>
            <a:pPr eaLnBrk="1" hangingPunct="1"/>
            <a:r>
              <a:rPr lang="de-DE" altLang="en-US" sz="2800" b="1">
                <a:solidFill>
                  <a:schemeClr val="bg1"/>
                </a:solidFill>
                <a:ea typeface="SimSun" panose="02010600030101010101" pitchFamily="2" charset="-122"/>
              </a:rPr>
              <a:t>Koh Lanta Island, Thailand</a:t>
            </a:r>
            <a:endParaRPr lang="de-DE" altLang="en-US" sz="2800">
              <a:solidFill>
                <a:schemeClr val="bg1"/>
              </a:solidFill>
              <a:ea typeface="SimSun" panose="02010600030101010101" pitchFamily="2" charset="-122"/>
            </a:endParaRPr>
          </a:p>
          <a:p>
            <a:pPr eaLnBrk="1" hangingPunct="1"/>
            <a:endParaRPr lang="en-GB" altLang="en-US" sz="2800"/>
          </a:p>
        </p:txBody>
      </p:sp>
    </p:spTree>
  </p:cSld>
  <p:clrMapOvr>
    <a:masterClrMapping/>
  </p:clrMapOvr>
  <p:transition spd="slow" advTm="3996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Educational Information - Interactive Quiz</a:t>
            </a:r>
            <a:endParaRPr lang="de-DE" altLang="en-US">
              <a:solidFill>
                <a:schemeClr val="bg1"/>
              </a:solidFill>
              <a:ea typeface="SimSun" panose="02010600030101010101" pitchFamily="2" charset="-122"/>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76388" y="717550"/>
            <a:ext cx="5872162" cy="4411663"/>
          </a:xfrm>
          <a:prstGeom prst="rect">
            <a:avLst/>
          </a:prstGeom>
          <a:effectLst>
            <a:outerShdw blurRad="50800" dist="38100" dir="2700000" algn="tl" rotWithShape="0">
              <a:prstClr val="black">
                <a:alpha val="40000"/>
              </a:prstClr>
            </a:outerShdw>
          </a:effectLst>
        </p:spPr>
      </p:pic>
    </p:spTree>
  </p:cSld>
  <p:clrMapOvr>
    <a:masterClrMapping/>
  </p:clrMapOvr>
  <p:transition spd="slow" advTm="4427"/>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Educational Information - Interactive Quiz</a:t>
            </a:r>
            <a:endParaRPr lang="de-DE" altLang="en-US">
              <a:solidFill>
                <a:schemeClr val="bg1"/>
              </a:solidFill>
              <a:ea typeface="SimSun" panose="02010600030101010101" pitchFamily="2" charset="-122"/>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76388" y="728663"/>
            <a:ext cx="5872162" cy="4389437"/>
          </a:xfrm>
          <a:prstGeom prst="rect">
            <a:avLst/>
          </a:prstGeom>
          <a:effectLst>
            <a:outerShdw blurRad="50800" dist="38100" dir="2700000" algn="tl" rotWithShape="0">
              <a:prstClr val="black">
                <a:alpha val="40000"/>
              </a:prstClr>
            </a:outerShdw>
          </a:effectLst>
        </p:spPr>
      </p:pic>
    </p:spTree>
  </p:cSld>
  <p:clrMapOvr>
    <a:masterClrMapping/>
  </p:clrMapOvr>
  <p:transition spd="slow" advTm="4427"/>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Educational Information - Interactive Quiz</a:t>
            </a:r>
            <a:endParaRPr lang="de-DE" altLang="en-US">
              <a:solidFill>
                <a:schemeClr val="bg1"/>
              </a:solidFill>
              <a:ea typeface="SimSun" panose="02010600030101010101" pitchFamily="2" charset="-122"/>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89088" y="728663"/>
            <a:ext cx="5846762" cy="4389437"/>
          </a:xfrm>
          <a:prstGeom prst="rect">
            <a:avLst/>
          </a:prstGeom>
          <a:effectLst>
            <a:outerShdw blurRad="50800" dist="38100" dir="2700000" algn="tl" rotWithShape="0">
              <a:prstClr val="black">
                <a:alpha val="40000"/>
              </a:prstClr>
            </a:outerShdw>
          </a:effectLst>
        </p:spPr>
      </p:pic>
    </p:spTree>
  </p:cSld>
  <p:clrMapOvr>
    <a:masterClrMapping/>
  </p:clrMapOvr>
  <p:transition spd="slow" advTm="442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Educational Information - Interactive Quiz</a:t>
            </a:r>
            <a:endParaRPr lang="de-DE" altLang="en-US">
              <a:solidFill>
                <a:schemeClr val="bg1"/>
              </a:solidFill>
              <a:ea typeface="SimSun" panose="02010600030101010101" pitchFamily="2" charset="-122"/>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93850" y="728663"/>
            <a:ext cx="5846763" cy="4395787"/>
          </a:xfrm>
          <a:prstGeom prst="rect">
            <a:avLst/>
          </a:prstGeom>
          <a:effectLst>
            <a:outerShdw blurRad="50800" dist="38100" dir="2700000" algn="tl" rotWithShape="0">
              <a:prstClr val="black">
                <a:alpha val="40000"/>
              </a:prstClr>
            </a:outerShdw>
          </a:effectLst>
        </p:spPr>
      </p:pic>
    </p:spTree>
  </p:cSld>
  <p:clrMapOvr>
    <a:masterClrMapping/>
  </p:clrMapOvr>
  <p:transition spd="slow" advTm="4427"/>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Grafik 8" descr="Abstract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63" y="760413"/>
            <a:ext cx="9144001"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Educational Information - Interactive Quiz</a:t>
            </a:r>
            <a:endParaRPr lang="de-DE" altLang="en-US">
              <a:solidFill>
                <a:schemeClr val="bg1"/>
              </a:solidFill>
              <a:ea typeface="SimSun" panose="02010600030101010101" pitchFamily="2" charset="-122"/>
            </a:endParaRPr>
          </a:p>
        </p:txBody>
      </p:sp>
      <p:pic>
        <p:nvPicPr>
          <p:cNvPr id="15365" name="Grafik 22" descr="schatt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709613"/>
            <a:ext cx="9144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2"/>
          <p:cNvSpPr txBox="1">
            <a:spLocks noChangeArrowheads="1"/>
          </p:cNvSpPr>
          <p:nvPr/>
        </p:nvSpPr>
        <p:spPr bwMode="auto">
          <a:xfrm>
            <a:off x="280988" y="962025"/>
            <a:ext cx="8520112" cy="3786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2400" b="1" dirty="0">
                <a:solidFill>
                  <a:schemeClr val="bg1"/>
                </a:solidFill>
              </a:rPr>
              <a:t>● Material covered includes:</a:t>
            </a:r>
            <a:br>
              <a:rPr lang="en-GB" altLang="en-US" sz="2400" b="1" dirty="0">
                <a:solidFill>
                  <a:schemeClr val="bg1"/>
                </a:solidFill>
              </a:rPr>
            </a:br>
            <a:endParaRPr lang="en-GB" altLang="en-US" sz="800" b="1" dirty="0">
              <a:solidFill>
                <a:schemeClr val="bg1"/>
              </a:solidFill>
            </a:endParaRPr>
          </a:p>
          <a:p>
            <a:pPr marL="342900" indent="-342900" eaLnBrk="1" hangingPunct="1">
              <a:buFontTx/>
              <a:buChar char="-"/>
              <a:defRPr/>
            </a:pPr>
            <a:r>
              <a:rPr lang="en-GB" altLang="en-US" sz="2400" b="1" dirty="0">
                <a:solidFill>
                  <a:schemeClr val="bg1"/>
                </a:solidFill>
              </a:rPr>
              <a:t>What is rabies?</a:t>
            </a:r>
            <a:br>
              <a:rPr lang="en-GB" altLang="en-US" sz="2400" b="1" dirty="0">
                <a:solidFill>
                  <a:schemeClr val="bg1"/>
                </a:solidFill>
              </a:rPr>
            </a:br>
            <a:endParaRPr lang="en-GB" altLang="en-US" sz="800" b="1" dirty="0">
              <a:solidFill>
                <a:schemeClr val="bg1"/>
              </a:solidFill>
            </a:endParaRPr>
          </a:p>
          <a:p>
            <a:pPr marL="342900" indent="-342900" eaLnBrk="1" hangingPunct="1">
              <a:buFontTx/>
              <a:buChar char="-"/>
              <a:defRPr/>
            </a:pPr>
            <a:r>
              <a:rPr lang="en-GB" altLang="en-US" sz="2400" b="1" dirty="0">
                <a:solidFill>
                  <a:schemeClr val="bg1"/>
                </a:solidFill>
              </a:rPr>
              <a:t>Affected species, symptoms</a:t>
            </a:r>
            <a:br>
              <a:rPr lang="en-GB" altLang="en-US" sz="2400" b="1" dirty="0">
                <a:solidFill>
                  <a:schemeClr val="bg1"/>
                </a:solidFill>
              </a:rPr>
            </a:br>
            <a:endParaRPr lang="en-GB" altLang="en-US" sz="800" b="1" dirty="0">
              <a:solidFill>
                <a:schemeClr val="bg1"/>
              </a:solidFill>
            </a:endParaRPr>
          </a:p>
          <a:p>
            <a:pPr marL="342900" indent="-342900" eaLnBrk="1" hangingPunct="1">
              <a:buFontTx/>
              <a:buChar char="-"/>
              <a:defRPr/>
            </a:pPr>
            <a:r>
              <a:rPr lang="en-GB" altLang="en-US" sz="2400" b="1" dirty="0">
                <a:solidFill>
                  <a:schemeClr val="bg1"/>
                </a:solidFill>
              </a:rPr>
              <a:t>Transmission</a:t>
            </a:r>
            <a:br>
              <a:rPr lang="en-GB" altLang="en-US" sz="2400" b="1" dirty="0">
                <a:solidFill>
                  <a:schemeClr val="bg1"/>
                </a:solidFill>
              </a:rPr>
            </a:br>
            <a:endParaRPr lang="en-GB" altLang="en-US" sz="800" b="1" dirty="0">
              <a:solidFill>
                <a:schemeClr val="bg1"/>
              </a:solidFill>
            </a:endParaRPr>
          </a:p>
          <a:p>
            <a:pPr marL="342900" indent="-342900" eaLnBrk="1" hangingPunct="1">
              <a:buFontTx/>
              <a:buChar char="-"/>
              <a:defRPr/>
            </a:pPr>
            <a:r>
              <a:rPr lang="en-GB" altLang="en-US" sz="2400" b="1" dirty="0">
                <a:solidFill>
                  <a:schemeClr val="bg1"/>
                </a:solidFill>
              </a:rPr>
              <a:t>Prevention in animals</a:t>
            </a:r>
            <a:br>
              <a:rPr lang="en-GB" altLang="en-US" sz="2400" b="1" dirty="0">
                <a:solidFill>
                  <a:schemeClr val="bg1"/>
                </a:solidFill>
              </a:rPr>
            </a:br>
            <a:endParaRPr lang="en-GB" altLang="en-US" sz="800" b="1" dirty="0">
              <a:solidFill>
                <a:schemeClr val="bg1"/>
              </a:solidFill>
            </a:endParaRPr>
          </a:p>
          <a:p>
            <a:pPr marL="342900" indent="-342900" eaLnBrk="1" hangingPunct="1">
              <a:buFontTx/>
              <a:buChar char="-"/>
              <a:defRPr/>
            </a:pPr>
            <a:r>
              <a:rPr lang="en-GB" altLang="en-US" sz="2400" b="1" dirty="0">
                <a:solidFill>
                  <a:schemeClr val="bg1"/>
                </a:solidFill>
              </a:rPr>
              <a:t>How to behave around unknown dogs</a:t>
            </a:r>
            <a:br>
              <a:rPr lang="en-GB" altLang="en-US" sz="2400" b="1" dirty="0">
                <a:solidFill>
                  <a:schemeClr val="bg1"/>
                </a:solidFill>
              </a:rPr>
            </a:br>
            <a:endParaRPr lang="en-GB" altLang="en-US" sz="800" b="1" dirty="0">
              <a:solidFill>
                <a:schemeClr val="bg1"/>
              </a:solidFill>
            </a:endParaRPr>
          </a:p>
          <a:p>
            <a:pPr marL="342900" indent="-342900" eaLnBrk="1" hangingPunct="1">
              <a:buFontTx/>
              <a:buChar char="-"/>
              <a:defRPr/>
            </a:pPr>
            <a:r>
              <a:rPr lang="en-GB" altLang="en-US" sz="2400" b="1" dirty="0">
                <a:solidFill>
                  <a:schemeClr val="bg1"/>
                </a:solidFill>
              </a:rPr>
              <a:t>What to do if…</a:t>
            </a:r>
          </a:p>
          <a:p>
            <a:pPr eaLnBrk="1" hangingPunct="1">
              <a:defRPr/>
            </a:pPr>
            <a:r>
              <a:rPr lang="en-GB" altLang="en-US" sz="2400" b="1" dirty="0">
                <a:solidFill>
                  <a:schemeClr val="bg1"/>
                </a:solidFill>
              </a:rPr>
              <a:t> </a:t>
            </a: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88225" y="1076325"/>
            <a:ext cx="1331913" cy="755650"/>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27863" y="3797300"/>
            <a:ext cx="1916112" cy="1074738"/>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27863" y="2401888"/>
            <a:ext cx="1916112" cy="1076325"/>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26275" y="962025"/>
            <a:ext cx="1985963" cy="1125538"/>
          </a:xfrm>
          <a:prstGeom prst="rect">
            <a:avLst/>
          </a:prstGeom>
          <a:effectLst>
            <a:outerShdw blurRad="50800" dist="38100" dir="2700000" algn="tl" rotWithShape="0">
              <a:prstClr val="black">
                <a:alpha val="40000"/>
              </a:prstClr>
            </a:outerShdw>
          </a:effectLst>
        </p:spPr>
      </p:pic>
    </p:spTree>
  </p:cSld>
  <p:clrMapOvr>
    <a:masterClrMapping/>
  </p:clrMapOvr>
  <p:transition spd="slow" advTm="1688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Grafik 8" descr="Abstract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63" y="760413"/>
            <a:ext cx="9144001"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Implementation</a:t>
            </a:r>
            <a:endParaRPr lang="de-DE" altLang="en-US">
              <a:solidFill>
                <a:schemeClr val="bg1"/>
              </a:solidFill>
              <a:ea typeface="SimSun" panose="02010600030101010101" pitchFamily="2" charset="-122"/>
            </a:endParaRPr>
          </a:p>
        </p:txBody>
      </p:sp>
      <p:pic>
        <p:nvPicPr>
          <p:cNvPr id="16389" name="Grafik 22" descr="schatt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709613"/>
            <a:ext cx="9144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2"/>
          <p:cNvSpPr txBox="1">
            <a:spLocks noChangeArrowheads="1"/>
          </p:cNvSpPr>
          <p:nvPr/>
        </p:nvSpPr>
        <p:spPr bwMode="auto">
          <a:xfrm>
            <a:off x="280988" y="962025"/>
            <a:ext cx="8520112" cy="26781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2400" b="1" dirty="0">
                <a:solidFill>
                  <a:schemeClr val="bg1"/>
                </a:solidFill>
              </a:rPr>
              <a:t>● Schedule:</a:t>
            </a:r>
            <a:r>
              <a:rPr lang="en-GB" altLang="en-US" sz="2400" b="1" dirty="0">
                <a:solidFill>
                  <a:schemeClr val="bg1"/>
                </a:solidFill>
                <a:sym typeface="Wingdings" pitchFamily="2" charset="2"/>
              </a:rPr>
              <a:t> </a:t>
            </a:r>
            <a:r>
              <a:rPr lang="en-GB" altLang="en-US" sz="2400" b="1" dirty="0">
                <a:solidFill>
                  <a:schemeClr val="bg1"/>
                </a:solidFill>
              </a:rPr>
              <a:t>1-2 weeks before October vacation</a:t>
            </a:r>
            <a:br>
              <a:rPr lang="en-GB" altLang="en-US" sz="2400" b="1" dirty="0">
                <a:solidFill>
                  <a:schemeClr val="bg1"/>
                </a:solidFill>
              </a:rPr>
            </a:br>
            <a:endParaRPr lang="en-GB" altLang="en-US" sz="800" b="1" dirty="0">
              <a:solidFill>
                <a:schemeClr val="bg1"/>
              </a:solidFill>
            </a:endParaRPr>
          </a:p>
          <a:p>
            <a:pPr marL="342900" indent="-342900" eaLnBrk="1" hangingPunct="1">
              <a:buFontTx/>
              <a:buChar char="-"/>
              <a:defRPr/>
            </a:pPr>
            <a:r>
              <a:rPr lang="en-GB" altLang="en-US" sz="2400" b="1" dirty="0">
                <a:solidFill>
                  <a:schemeClr val="bg1"/>
                </a:solidFill>
                <a:sym typeface="Wingdings" pitchFamily="2" charset="2"/>
              </a:rPr>
              <a:t>LAW staff going into schools</a:t>
            </a:r>
            <a:br>
              <a:rPr lang="en-GB" altLang="en-US" sz="2400" b="1" dirty="0">
                <a:solidFill>
                  <a:schemeClr val="bg1"/>
                </a:solidFill>
                <a:sym typeface="Wingdings" pitchFamily="2" charset="2"/>
              </a:rPr>
            </a:br>
            <a:endParaRPr lang="en-GB" altLang="en-US" sz="800" b="1" dirty="0">
              <a:solidFill>
                <a:schemeClr val="bg1"/>
              </a:solidFill>
              <a:sym typeface="Wingdings" pitchFamily="2" charset="2"/>
            </a:endParaRPr>
          </a:p>
          <a:p>
            <a:pPr marL="342900" indent="-342900" eaLnBrk="1" hangingPunct="1">
              <a:buFontTx/>
              <a:buChar char="-"/>
              <a:defRPr/>
            </a:pPr>
            <a:r>
              <a:rPr lang="en-GB" altLang="en-US" sz="2400" b="1" dirty="0">
                <a:solidFill>
                  <a:schemeClr val="bg1"/>
                </a:solidFill>
                <a:sym typeface="Wingdings" pitchFamily="2" charset="2"/>
              </a:rPr>
              <a:t>Rescue centre visits (dependent on religion)</a:t>
            </a:r>
            <a:br>
              <a:rPr lang="en-GB" altLang="en-US" sz="2400" b="1" dirty="0">
                <a:solidFill>
                  <a:schemeClr val="bg1"/>
                </a:solidFill>
                <a:sym typeface="Wingdings" pitchFamily="2" charset="2"/>
              </a:rPr>
            </a:br>
            <a:endParaRPr lang="en-GB" altLang="en-US" sz="800" b="1" dirty="0">
              <a:solidFill>
                <a:schemeClr val="bg1"/>
              </a:solidFill>
              <a:sym typeface="Wingdings" pitchFamily="2" charset="2"/>
            </a:endParaRPr>
          </a:p>
          <a:p>
            <a:pPr marL="342900" indent="-342900" eaLnBrk="1" hangingPunct="1">
              <a:buFontTx/>
              <a:buChar char="-"/>
              <a:defRPr/>
            </a:pPr>
            <a:r>
              <a:rPr lang="en-GB" altLang="en-US" sz="2400" b="1" dirty="0">
                <a:solidFill>
                  <a:schemeClr val="bg1"/>
                </a:solidFill>
                <a:sym typeface="Wingdings" pitchFamily="2" charset="2"/>
              </a:rPr>
              <a:t>Hard copies of quiz and other educational material</a:t>
            </a:r>
          </a:p>
          <a:p>
            <a:pPr eaLnBrk="1" hangingPunct="1">
              <a:defRPr/>
            </a:pPr>
            <a:r>
              <a:rPr lang="en-GB" altLang="en-US" sz="2400" b="1" dirty="0">
                <a:solidFill>
                  <a:schemeClr val="bg1"/>
                </a:solidFill>
                <a:sym typeface="Wingdings" pitchFamily="2" charset="2"/>
              </a:rPr>
              <a:t>      parents</a:t>
            </a:r>
            <a:endParaRPr lang="en-GB" altLang="en-US" sz="2300" b="1" dirty="0">
              <a:solidFill>
                <a:schemeClr val="bg1"/>
              </a:solidFill>
              <a:sym typeface="Wingdings" pitchFamily="2" charset="2"/>
            </a:endParaRPr>
          </a:p>
          <a:p>
            <a:pPr eaLnBrk="1" hangingPunct="1">
              <a:defRPr/>
            </a:pPr>
            <a:endParaRPr lang="en-GB" altLang="en-US" sz="2400" b="1" dirty="0">
              <a:solidFill>
                <a:schemeClr val="bg1"/>
              </a:solidFill>
            </a:endParaRPr>
          </a:p>
        </p:txBody>
      </p:sp>
      <p:pic>
        <p:nvPicPr>
          <p:cNvPr id="16391" name="Picture 9" descr="C:\Users\Lindsay\AppData\Local\Microsoft\Windows\Temporary Internet Files\Content.IE5\SFT7Y4D8\MC900251267[1].wmf"/>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949950" y="3309938"/>
            <a:ext cx="27241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95972"/>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Grafik 10" descr="Head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1775" y="1052513"/>
            <a:ext cx="5064125" cy="3125787"/>
          </a:xfrm>
          <a:prstGeom prst="rect">
            <a:avLst/>
          </a:prstGeom>
          <a:ln w="28575">
            <a:solidFill>
              <a:srgbClr val="FFFFFF"/>
            </a:solidFill>
          </a:ln>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68950" y="1052513"/>
            <a:ext cx="3343275" cy="3125787"/>
          </a:xfrm>
          <a:prstGeom prst="rect">
            <a:avLst/>
          </a:prstGeom>
          <a:ln w="28575">
            <a:solidFill>
              <a:srgbClr val="FFFFFF"/>
            </a:solidFill>
          </a:ln>
          <a:effectLst>
            <a:outerShdw blurRad="50800" dist="38100" dir="2700000" algn="tl" rotWithShape="0">
              <a:prstClr val="black">
                <a:alpha val="40000"/>
              </a:prstClr>
            </a:outerShdw>
          </a:effectLst>
        </p:spPr>
      </p:pic>
    </p:spTree>
  </p:cSld>
  <p:clrMapOvr>
    <a:masterClrMapping/>
  </p:clrMapOvr>
  <p:transition spd="slow" advTm="9597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Grafik 10" descr="Head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1775" y="1052513"/>
            <a:ext cx="5881688" cy="3125787"/>
          </a:xfrm>
          <a:prstGeom prst="rect">
            <a:avLst/>
          </a:prstGeom>
          <a:ln w="28575">
            <a:solidFill>
              <a:srgbClr val="FFFFFF"/>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3813" y="1052513"/>
            <a:ext cx="2538412" cy="3125787"/>
          </a:xfrm>
          <a:prstGeom prst="rect">
            <a:avLst/>
          </a:prstGeom>
          <a:ln w="28575">
            <a:solidFill>
              <a:srgbClr val="FFFFFF"/>
            </a:solidFill>
          </a:ln>
          <a:effectLst>
            <a:outerShdw blurRad="50800" dist="38100" dir="2700000" algn="tl" rotWithShape="0">
              <a:prstClr val="black">
                <a:alpha val="40000"/>
              </a:prstClr>
            </a:outerShdw>
          </a:effectLst>
        </p:spPr>
      </p:pic>
    </p:spTree>
  </p:cSld>
  <p:clrMapOvr>
    <a:masterClrMapping/>
  </p:clrMapOvr>
  <p:transition spd="slow" advTm="95972"/>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82218" y="1052740"/>
            <a:ext cx="5229766" cy="312533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2016" y="1052741"/>
            <a:ext cx="3125337" cy="312533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95972"/>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Grafik 8" descr="Abstract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63" y="760413"/>
            <a:ext cx="9144001"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Evaluation</a:t>
            </a:r>
            <a:endParaRPr lang="de-DE" altLang="en-US">
              <a:solidFill>
                <a:schemeClr val="bg1"/>
              </a:solidFill>
              <a:ea typeface="SimSun" panose="02010600030101010101" pitchFamily="2" charset="-122"/>
            </a:endParaRPr>
          </a:p>
        </p:txBody>
      </p:sp>
      <p:pic>
        <p:nvPicPr>
          <p:cNvPr id="20485" name="Grafik 22" descr="schatt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709613"/>
            <a:ext cx="9144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2"/>
          <p:cNvSpPr txBox="1">
            <a:spLocks noChangeArrowheads="1"/>
          </p:cNvSpPr>
          <p:nvPr/>
        </p:nvSpPr>
        <p:spPr bwMode="auto">
          <a:xfrm>
            <a:off x="280988" y="962025"/>
            <a:ext cx="85201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a:solidFill>
                  <a:schemeClr val="bg1"/>
                </a:solidFill>
              </a:rPr>
              <a:t>● Test </a:t>
            </a:r>
            <a:r>
              <a:rPr lang="en-GB" altLang="en-US" sz="2400" b="1">
                <a:solidFill>
                  <a:schemeClr val="bg1"/>
                </a:solidFill>
                <a:sym typeface="Wingdings" panose="05000000000000000000" pitchFamily="2" charset="2"/>
              </a:rPr>
              <a:t> Teach  Test</a:t>
            </a:r>
          </a:p>
          <a:p>
            <a:pPr eaLnBrk="1" hangingPunct="1"/>
            <a:br>
              <a:rPr lang="en-GB" altLang="en-US" sz="2400" b="1">
                <a:solidFill>
                  <a:schemeClr val="bg1"/>
                </a:solidFill>
              </a:rPr>
            </a:br>
            <a:r>
              <a:rPr lang="en-GB" altLang="en-US" sz="2400" b="1" u="sng">
                <a:solidFill>
                  <a:schemeClr val="bg1"/>
                </a:solidFill>
              </a:rPr>
              <a:t>Re-survey at clinic – myth reduction</a:t>
            </a:r>
            <a:br>
              <a:rPr lang="en-GB" altLang="en-US" sz="2400" b="1">
                <a:solidFill>
                  <a:schemeClr val="bg1"/>
                </a:solidFill>
              </a:rPr>
            </a:br>
            <a:endParaRPr lang="en-GB" altLang="en-US" sz="1000" b="1">
              <a:solidFill>
                <a:schemeClr val="bg1"/>
              </a:solidFill>
            </a:endParaRPr>
          </a:p>
          <a:p>
            <a:pPr eaLnBrk="1" hangingPunct="1"/>
            <a:r>
              <a:rPr lang="en-GB" altLang="en-US" sz="2400" b="1">
                <a:solidFill>
                  <a:schemeClr val="bg1"/>
                </a:solidFill>
              </a:rPr>
              <a:t>Biting = rabid:  </a:t>
            </a:r>
            <a:r>
              <a:rPr lang="en-GB" altLang="en-US" sz="2400" b="1">
                <a:solidFill>
                  <a:srgbClr val="002060"/>
                </a:solidFill>
              </a:rPr>
              <a:t>reduced</a:t>
            </a:r>
            <a:r>
              <a:rPr lang="en-GB" altLang="en-US" sz="2400" b="1">
                <a:solidFill>
                  <a:schemeClr val="bg1"/>
                </a:solidFill>
              </a:rPr>
              <a:t> </a:t>
            </a:r>
            <a:r>
              <a:rPr lang="en-GB" altLang="en-US" sz="2400" b="1">
                <a:solidFill>
                  <a:srgbClr val="002060"/>
                </a:solidFill>
              </a:rPr>
              <a:t>16% </a:t>
            </a:r>
            <a:r>
              <a:rPr lang="en-GB" altLang="en-US" sz="2400" b="1">
                <a:solidFill>
                  <a:schemeClr val="bg1"/>
                </a:solidFill>
              </a:rPr>
              <a:t>(45% to 29%)</a:t>
            </a:r>
            <a:br>
              <a:rPr lang="en-GB" altLang="en-US" sz="2400" b="1">
                <a:solidFill>
                  <a:schemeClr val="bg1"/>
                </a:solidFill>
              </a:rPr>
            </a:br>
            <a:br>
              <a:rPr lang="en-GB" altLang="en-US" sz="1000" b="1">
                <a:solidFill>
                  <a:schemeClr val="bg1"/>
                </a:solidFill>
              </a:rPr>
            </a:br>
            <a:r>
              <a:rPr lang="en-GB" altLang="en-US" sz="2400" b="1">
                <a:solidFill>
                  <a:schemeClr val="bg1"/>
                </a:solidFill>
              </a:rPr>
              <a:t>Vaccination won’t stop rabies: </a:t>
            </a:r>
            <a:r>
              <a:rPr lang="en-GB" altLang="en-US" sz="2400" b="1">
                <a:solidFill>
                  <a:srgbClr val="002060"/>
                </a:solidFill>
              </a:rPr>
              <a:t>reduced 19% </a:t>
            </a:r>
            <a:r>
              <a:rPr lang="en-GB" altLang="en-US" sz="2400" b="1">
                <a:solidFill>
                  <a:schemeClr val="bg1"/>
                </a:solidFill>
              </a:rPr>
              <a:t>(46% to 27%)</a:t>
            </a:r>
            <a:br>
              <a:rPr lang="en-GB" altLang="en-US" sz="2400" b="1">
                <a:solidFill>
                  <a:schemeClr val="bg1"/>
                </a:solidFill>
              </a:rPr>
            </a:br>
            <a:br>
              <a:rPr lang="en-GB" altLang="en-US" sz="1000" b="1">
                <a:solidFill>
                  <a:schemeClr val="bg1"/>
                </a:solidFill>
              </a:rPr>
            </a:br>
            <a:r>
              <a:rPr lang="en-GB" altLang="en-US" sz="2400" b="1">
                <a:solidFill>
                  <a:schemeClr val="bg1"/>
                </a:solidFill>
              </a:rPr>
              <a:t>Spread only in hot seasons: </a:t>
            </a:r>
            <a:r>
              <a:rPr lang="en-GB" altLang="en-US" sz="2400" b="1">
                <a:solidFill>
                  <a:srgbClr val="002060"/>
                </a:solidFill>
              </a:rPr>
              <a:t>reduced 16%  </a:t>
            </a:r>
            <a:r>
              <a:rPr lang="en-GB" altLang="en-US" sz="2400" b="1">
                <a:solidFill>
                  <a:schemeClr val="bg1"/>
                </a:solidFill>
              </a:rPr>
              <a:t>(38% to 22%)</a:t>
            </a:r>
            <a:br>
              <a:rPr lang="en-GB" altLang="en-US" sz="2400" b="1">
                <a:solidFill>
                  <a:schemeClr val="bg1"/>
                </a:solidFill>
              </a:rPr>
            </a:br>
            <a:endParaRPr lang="en-GB" altLang="en-US" sz="1000" b="1">
              <a:solidFill>
                <a:schemeClr val="bg1"/>
              </a:solidFill>
            </a:endParaRPr>
          </a:p>
          <a:p>
            <a:pPr eaLnBrk="1" hangingPunct="1"/>
            <a:r>
              <a:rPr lang="en-GB" altLang="en-US" sz="2400" b="1">
                <a:solidFill>
                  <a:schemeClr val="bg1"/>
                </a:solidFill>
              </a:rPr>
              <a:t>Wrong PEP :  </a:t>
            </a:r>
            <a:r>
              <a:rPr lang="en-GB" altLang="en-US" sz="2400" b="1">
                <a:solidFill>
                  <a:srgbClr val="002060"/>
                </a:solidFill>
              </a:rPr>
              <a:t>reduced 10% </a:t>
            </a:r>
            <a:r>
              <a:rPr lang="en-GB" altLang="en-US" sz="2400" b="1">
                <a:solidFill>
                  <a:schemeClr val="bg1"/>
                </a:solidFill>
              </a:rPr>
              <a:t>(28% to 18%)</a:t>
            </a:r>
          </a:p>
          <a:p>
            <a:pPr eaLnBrk="1" hangingPunct="1"/>
            <a:br>
              <a:rPr lang="en-GB" altLang="en-US" sz="2400" b="1">
                <a:solidFill>
                  <a:schemeClr val="bg1"/>
                </a:solidFill>
              </a:rPr>
            </a:br>
            <a:endParaRPr lang="en-GB" altLang="en-US" sz="2400" b="1">
              <a:solidFill>
                <a:schemeClr val="bg1"/>
              </a:solidFill>
            </a:endParaRPr>
          </a:p>
        </p:txBody>
      </p:sp>
    </p:spTree>
  </p:cSld>
  <p:clrMapOvr>
    <a:masterClrMapping/>
  </p:clrMapOvr>
  <p:transition spd="slow" advTm="95972"/>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Grafik 8" descr="Abstract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63" y="760413"/>
            <a:ext cx="9144001"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Introduction – Rabies Within Thailand</a:t>
            </a:r>
            <a:endParaRPr lang="de-DE" altLang="en-US">
              <a:solidFill>
                <a:schemeClr val="bg1"/>
              </a:solidFill>
              <a:ea typeface="SimSun" panose="02010600030101010101" pitchFamily="2" charset="-122"/>
            </a:endParaRPr>
          </a:p>
        </p:txBody>
      </p:sp>
      <p:pic>
        <p:nvPicPr>
          <p:cNvPr id="3077" name="Grafik 22" descr="schatt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709613"/>
            <a:ext cx="9144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2"/>
          <p:cNvSpPr txBox="1">
            <a:spLocks noChangeArrowheads="1"/>
          </p:cNvSpPr>
          <p:nvPr/>
        </p:nvSpPr>
        <p:spPr bwMode="auto">
          <a:xfrm>
            <a:off x="280988" y="962025"/>
            <a:ext cx="3554412"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r>
              <a:rPr lang="en-GB" altLang="en-US" sz="2000" b="1">
                <a:solidFill>
                  <a:schemeClr val="bg1"/>
                </a:solidFill>
              </a:rPr>
            </a:br>
            <a:endParaRPr lang="en-GB" altLang="en-US" sz="2000" b="1">
              <a:solidFill>
                <a:schemeClr val="bg1"/>
              </a:solidFill>
            </a:endParaRPr>
          </a:p>
          <a:p>
            <a:pPr eaLnBrk="1" hangingPunct="1"/>
            <a:r>
              <a:rPr lang="en-GB" altLang="en-US" sz="2000" b="1">
                <a:solidFill>
                  <a:schemeClr val="bg1"/>
                </a:solidFill>
              </a:rPr>
              <a:t>● 2011 study – highest MR Central / Southern Thailand </a:t>
            </a:r>
            <a:r>
              <a:rPr lang="en-GB" altLang="en-US" sz="1000" b="1">
                <a:solidFill>
                  <a:schemeClr val="bg1"/>
                </a:solidFill>
              </a:rPr>
              <a:t>2</a:t>
            </a:r>
          </a:p>
          <a:p>
            <a:pPr eaLnBrk="1" hangingPunct="1"/>
            <a:br>
              <a:rPr lang="en-GB" altLang="en-US" sz="2000" b="1">
                <a:solidFill>
                  <a:schemeClr val="bg1"/>
                </a:solidFill>
              </a:rPr>
            </a:br>
            <a:r>
              <a:rPr lang="en-GB" altLang="en-US" sz="2000" b="1">
                <a:solidFill>
                  <a:schemeClr val="bg1"/>
                </a:solidFill>
              </a:rPr>
              <a:t>● MR </a:t>
            </a:r>
            <a:r>
              <a:rPr lang="en-GB" altLang="en-US" sz="2000" b="1">
                <a:solidFill>
                  <a:schemeClr val="bg1"/>
                </a:solidFill>
                <a:sym typeface="Wingdings" panose="05000000000000000000" pitchFamily="2" charset="2"/>
              </a:rPr>
              <a:t> 0.12 per million </a:t>
            </a:r>
            <a:r>
              <a:rPr lang="en-GB" altLang="en-US" sz="1000" b="1">
                <a:solidFill>
                  <a:schemeClr val="bg1"/>
                </a:solidFill>
                <a:sym typeface="Wingdings" panose="05000000000000000000" pitchFamily="2" charset="2"/>
              </a:rPr>
              <a:t>3</a:t>
            </a:r>
            <a:br>
              <a:rPr lang="en-GB" altLang="en-US" sz="2000" b="1">
                <a:solidFill>
                  <a:schemeClr val="bg1"/>
                </a:solidFill>
                <a:sym typeface="Wingdings" panose="05000000000000000000" pitchFamily="2" charset="2"/>
              </a:rPr>
            </a:br>
            <a:br>
              <a:rPr lang="en-GB" altLang="en-US" sz="2000" b="1">
                <a:solidFill>
                  <a:schemeClr val="bg1"/>
                </a:solidFill>
              </a:rPr>
            </a:br>
            <a:r>
              <a:rPr lang="en-GB" altLang="en-US" sz="2000" b="1">
                <a:solidFill>
                  <a:schemeClr val="bg1"/>
                </a:solidFill>
              </a:rPr>
              <a:t>● Cost – $45 US/PEP </a:t>
            </a:r>
            <a:r>
              <a:rPr lang="en-GB" altLang="en-US" sz="1000" b="1">
                <a:solidFill>
                  <a:schemeClr val="bg1"/>
                </a:solidFill>
              </a:rPr>
              <a:t>4 </a:t>
            </a:r>
            <a:br>
              <a:rPr lang="en-GB" altLang="en-US" sz="1000" b="1">
                <a:solidFill>
                  <a:schemeClr val="bg1"/>
                </a:solidFill>
              </a:rPr>
            </a:br>
            <a:r>
              <a:rPr lang="en-GB" altLang="en-US" sz="1000" b="1">
                <a:solidFill>
                  <a:schemeClr val="bg1"/>
                </a:solidFill>
              </a:rPr>
              <a:t>      </a:t>
            </a:r>
            <a:r>
              <a:rPr lang="en-GB" altLang="en-US" sz="2000" b="1">
                <a:solidFill>
                  <a:schemeClr val="bg1"/>
                </a:solidFill>
              </a:rPr>
              <a:t>US$ 563 million </a:t>
            </a:r>
            <a:r>
              <a:rPr lang="en-GB" altLang="en-US" sz="1000" b="1">
                <a:solidFill>
                  <a:schemeClr val="bg1"/>
                </a:solidFill>
              </a:rPr>
              <a:t>5</a:t>
            </a:r>
            <a:r>
              <a:rPr lang="en-GB" altLang="en-US" sz="2000" b="1">
                <a:solidFill>
                  <a:schemeClr val="bg1"/>
                </a:solidFill>
              </a:rPr>
              <a:t> </a:t>
            </a:r>
            <a:br>
              <a:rPr lang="en-GB" altLang="en-US" sz="2000" b="1">
                <a:solidFill>
                  <a:schemeClr val="bg1"/>
                </a:solidFill>
              </a:rPr>
            </a:br>
            <a:endParaRPr lang="en-GB" altLang="en-US" sz="2000" b="1">
              <a:solidFill>
                <a:schemeClr val="bg1"/>
              </a:solidFill>
            </a:endParaRPr>
          </a:p>
          <a:p>
            <a:pPr eaLnBrk="1" hangingPunct="1"/>
            <a:r>
              <a:rPr lang="en-GB" altLang="en-US" sz="2000" b="1">
                <a:solidFill>
                  <a:schemeClr val="bg1"/>
                </a:solidFill>
              </a:rPr>
              <a:t>● Cases underestimated </a:t>
            </a:r>
            <a:r>
              <a:rPr lang="en-GB" altLang="en-US" sz="1000" b="1">
                <a:solidFill>
                  <a:schemeClr val="bg1"/>
                </a:solidFill>
              </a:rPr>
              <a:t>6</a:t>
            </a:r>
          </a:p>
          <a:p>
            <a:pPr eaLnBrk="1" hangingPunct="1"/>
            <a:br>
              <a:rPr lang="en-GB" altLang="en-US" sz="2000" b="1">
                <a:solidFill>
                  <a:schemeClr val="bg1"/>
                </a:solidFill>
              </a:rPr>
            </a:br>
            <a:endParaRPr lang="en-GB" altLang="en-US" sz="2000" b="1">
              <a:solidFill>
                <a:schemeClr val="bg1"/>
              </a:solidFill>
            </a:endParaRPr>
          </a:p>
        </p:txBody>
      </p:sp>
      <p:pic>
        <p:nvPicPr>
          <p:cNvPr id="3079" name="Picture 7"/>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922713" y="1501775"/>
            <a:ext cx="5102225"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22713" y="4719638"/>
            <a:ext cx="51022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
          <p:cNvSpPr>
            <a:spLocks noChangeArrowheads="1"/>
          </p:cNvSpPr>
          <p:nvPr/>
        </p:nvSpPr>
        <p:spPr bwMode="auto">
          <a:xfrm>
            <a:off x="8831263" y="4867275"/>
            <a:ext cx="2555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b="1">
                <a:solidFill>
                  <a:schemeClr val="bg1"/>
                </a:solidFill>
              </a:rPr>
              <a:t>1</a:t>
            </a:r>
            <a:endParaRPr lang="en-GB" altLang="en-US" sz="1000"/>
          </a:p>
        </p:txBody>
      </p:sp>
      <p:sp>
        <p:nvSpPr>
          <p:cNvPr id="3082" name="TextBox 3"/>
          <p:cNvSpPr txBox="1">
            <a:spLocks noChangeArrowheads="1"/>
          </p:cNvSpPr>
          <p:nvPr/>
        </p:nvSpPr>
        <p:spPr bwMode="auto">
          <a:xfrm>
            <a:off x="274638" y="962025"/>
            <a:ext cx="7791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b="1">
                <a:solidFill>
                  <a:schemeClr val="bg1"/>
                </a:solidFill>
              </a:rPr>
              <a:t>● Dramatic decline in human and animal rabies cases</a:t>
            </a:r>
            <a:endParaRPr lang="en-GB" altLang="en-US" sz="2000"/>
          </a:p>
        </p:txBody>
      </p:sp>
    </p:spTree>
  </p:cSld>
  <p:clrMapOvr>
    <a:masterClrMapping/>
  </p:clrMapOvr>
  <p:transition spd="slow" advTm="129968"/>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Grafik 8" descr="Abstract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63" y="1377950"/>
            <a:ext cx="9144001"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Evaluation</a:t>
            </a:r>
            <a:endParaRPr lang="de-DE" altLang="en-US" sz="3200">
              <a:solidFill>
                <a:schemeClr val="bg1"/>
              </a:solidFill>
              <a:ea typeface="SimSun" panose="02010600030101010101" pitchFamily="2" charset="-122"/>
            </a:endParaRPr>
          </a:p>
        </p:txBody>
      </p:sp>
      <p:pic>
        <p:nvPicPr>
          <p:cNvPr id="21509" name="Grafik 22" descr="schatt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875" y="1323975"/>
            <a:ext cx="91440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2"/>
          <p:cNvSpPr txBox="1">
            <a:spLocks noChangeArrowheads="1"/>
          </p:cNvSpPr>
          <p:nvPr/>
        </p:nvSpPr>
        <p:spPr bwMode="auto">
          <a:xfrm>
            <a:off x="280988" y="1030288"/>
            <a:ext cx="852011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800" b="1">
              <a:solidFill>
                <a:srgbClr val="002060"/>
              </a:solidFill>
            </a:endParaRPr>
          </a:p>
          <a:p>
            <a:pPr algn="ctr" eaLnBrk="1" hangingPunct="1"/>
            <a:r>
              <a:rPr lang="en-GB" altLang="en-US" sz="4800" b="1">
                <a:solidFill>
                  <a:srgbClr val="002060"/>
                </a:solidFill>
              </a:rPr>
              <a:t>COST:</a:t>
            </a:r>
          </a:p>
          <a:p>
            <a:pPr algn="ctr" eaLnBrk="1" hangingPunct="1"/>
            <a:r>
              <a:rPr lang="en-GB" altLang="en-US" sz="4800" b="1">
                <a:solidFill>
                  <a:srgbClr val="002060"/>
                </a:solidFill>
              </a:rPr>
              <a:t>1000 THB   or  $30 US </a:t>
            </a:r>
          </a:p>
          <a:p>
            <a:pPr algn="ctr" eaLnBrk="1" hangingPunct="1"/>
            <a:br>
              <a:rPr lang="en-GB" altLang="en-US" sz="4800" b="1">
                <a:solidFill>
                  <a:srgbClr val="002060"/>
                </a:solidFill>
              </a:rPr>
            </a:br>
            <a:endParaRPr lang="en-GB" altLang="en-US" sz="4800" b="1">
              <a:solidFill>
                <a:srgbClr val="002060"/>
              </a:solidFill>
            </a:endParaRPr>
          </a:p>
        </p:txBody>
      </p:sp>
    </p:spTree>
  </p:cSld>
  <p:clrMapOvr>
    <a:masterClrMapping/>
  </p:clrMapOvr>
  <p:transition spd="slow" advTm="959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Grafik 8" descr="Abstract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63" y="760413"/>
            <a:ext cx="9144001"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References</a:t>
            </a:r>
            <a:endParaRPr lang="de-DE" altLang="en-US">
              <a:solidFill>
                <a:schemeClr val="bg1"/>
              </a:solidFill>
              <a:ea typeface="SimSun" panose="02010600030101010101" pitchFamily="2" charset="-122"/>
            </a:endParaRPr>
          </a:p>
        </p:txBody>
      </p:sp>
      <p:pic>
        <p:nvPicPr>
          <p:cNvPr id="22533" name="Grafik 22" descr="schatt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709613"/>
            <a:ext cx="9144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2"/>
          <p:cNvSpPr txBox="1">
            <a:spLocks noChangeArrowheads="1"/>
          </p:cNvSpPr>
          <p:nvPr/>
        </p:nvSpPr>
        <p:spPr bwMode="auto">
          <a:xfrm>
            <a:off x="295275" y="712788"/>
            <a:ext cx="85201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AutoNum type="arabicParenR"/>
            </a:pPr>
            <a:endParaRPr lang="en-GB" altLang="en-US" sz="1400">
              <a:solidFill>
                <a:schemeClr val="bg1"/>
              </a:solidFill>
            </a:endParaRPr>
          </a:p>
          <a:p>
            <a:pPr eaLnBrk="1" hangingPunct="1">
              <a:buFontTx/>
              <a:buAutoNum type="arabicParenR"/>
            </a:pPr>
            <a:r>
              <a:rPr lang="en-GB" altLang="en-US" sz="1400">
                <a:solidFill>
                  <a:schemeClr val="bg1"/>
                </a:solidFill>
              </a:rPr>
              <a:t>Mitmoonpitak, C.; Tepsumethanon, V.; Wilde, H. (1998) 'Rabies in Thailand‘, Epidemio. Infect. Vol. 120, No. 2 (Mar., 1998), pp. 165-169</a:t>
            </a:r>
          </a:p>
          <a:p>
            <a:pPr eaLnBrk="1" hangingPunct="1">
              <a:buFontTx/>
              <a:buAutoNum type="arabicParenR"/>
            </a:pPr>
            <a:r>
              <a:rPr lang="en-GB" altLang="en-US" sz="1400">
                <a:solidFill>
                  <a:schemeClr val="bg1"/>
                </a:solidFill>
              </a:rPr>
              <a:t>Chuxnum </a:t>
            </a:r>
            <a:r>
              <a:rPr lang="en-GB" altLang="en-US" sz="1400" i="1">
                <a:solidFill>
                  <a:schemeClr val="bg1"/>
                </a:solidFill>
              </a:rPr>
              <a:t>et al </a:t>
            </a:r>
            <a:r>
              <a:rPr lang="en-GB" altLang="en-US" sz="1400">
                <a:solidFill>
                  <a:schemeClr val="bg1"/>
                </a:solidFill>
              </a:rPr>
              <a:t>(2011) </a:t>
            </a:r>
            <a:r>
              <a:rPr lang="en-GB" altLang="en-US" sz="1400" b="1">
                <a:solidFill>
                  <a:schemeClr val="bg1"/>
                </a:solidFill>
              </a:rPr>
              <a:t>‘</a:t>
            </a:r>
            <a:r>
              <a:rPr lang="en-GB" altLang="en-US" sz="1400">
                <a:solidFill>
                  <a:schemeClr val="bg1"/>
                </a:solidFill>
              </a:rPr>
              <a:t>Epidemiology of Human Rabies in Thailand, B.E.2546-2550 (2003-2007 AD)’ Siriraj Med. J. Vol 63, No 3, 2011.</a:t>
            </a:r>
          </a:p>
          <a:p>
            <a:pPr eaLnBrk="1" hangingPunct="1">
              <a:buFontTx/>
              <a:buAutoNum type="arabicParenR"/>
            </a:pPr>
            <a:r>
              <a:rPr lang="en-GB" altLang="en-US" sz="1400">
                <a:solidFill>
                  <a:schemeClr val="bg1"/>
                </a:solidFill>
              </a:rPr>
              <a:t>WHO SEARO (2014) 'Rabies in the South-East Asia Region‘ http://www.searo.who.int/about/administration_structure/cds/CDS_rabies.pdf.pdf</a:t>
            </a:r>
          </a:p>
          <a:p>
            <a:pPr eaLnBrk="1" hangingPunct="1">
              <a:buFontTx/>
              <a:buAutoNum type="arabicParenR"/>
            </a:pPr>
            <a:r>
              <a:rPr lang="en-GB" altLang="en-US" sz="1400">
                <a:solidFill>
                  <a:schemeClr val="bg1"/>
                </a:solidFill>
              </a:rPr>
              <a:t>Hampson, K.; Cleaveland, S.;  Briggs, D. (2011) ‘Evaluation of Cost-Effective Strategies for Rabies Post-Exposure Vaccination in Low-Income Countries’. PLoS Negl Trop Dis 5(3): e982 doi:10.1371/journal.pntd.0000982</a:t>
            </a:r>
          </a:p>
          <a:p>
            <a:pPr eaLnBrk="1" hangingPunct="1">
              <a:buFontTx/>
              <a:buAutoNum type="arabicParenR"/>
            </a:pPr>
            <a:r>
              <a:rPr lang="en-GB" altLang="en-US" sz="1400">
                <a:solidFill>
                  <a:schemeClr val="bg1"/>
                </a:solidFill>
              </a:rPr>
              <a:t>Gongal, G.; Wright, A.E. (2011) ‘Human Rabies in the WHO Southeast Asia Region: Forward Steps for Elimination’, Advances in Preventive Medicine, vol. 2011, Article ID 383870, 5 pages, 2011. doi:10.4061/2011/383870</a:t>
            </a:r>
          </a:p>
          <a:p>
            <a:pPr eaLnBrk="1" hangingPunct="1">
              <a:buFontTx/>
              <a:buAutoNum type="arabicParenR"/>
            </a:pPr>
            <a:r>
              <a:rPr lang="en-GB" altLang="en-US" sz="1400">
                <a:solidFill>
                  <a:schemeClr val="bg1"/>
                </a:solidFill>
              </a:rPr>
              <a:t>OIE (2013) Terrestrial Manual 2013 Available online: http://www.oie.int/fileadmin/Home/fr/Health_standards/tahm/2.01.13_RABIES.pdf</a:t>
            </a:r>
          </a:p>
          <a:p>
            <a:pPr eaLnBrk="1" hangingPunct="1">
              <a:buFontTx/>
              <a:buAutoNum type="arabicParenR"/>
            </a:pPr>
            <a:r>
              <a:rPr lang="en-GB" altLang="en-US" sz="1400">
                <a:solidFill>
                  <a:schemeClr val="bg1"/>
                </a:solidFill>
              </a:rPr>
              <a:t>Sriaroon, C.; Sriaroon, P.; Daviratanasilpa, S.; Khawplod, P.; Wilde, H. (2005) Retrospective: Animal attacks and rabies exposures in Thai children’, Travel Medicine and Infectious Disease, Volume 4, Issue 5, September 2006, Pages 270-274</a:t>
            </a:r>
          </a:p>
          <a:p>
            <a:pPr eaLnBrk="1" hangingPunct="1">
              <a:buFontTx/>
              <a:buAutoNum type="arabicParenR"/>
            </a:pPr>
            <a:r>
              <a:rPr lang="en-GB" altLang="en-US" sz="1400">
                <a:solidFill>
                  <a:schemeClr val="bg1"/>
                </a:solidFill>
              </a:rPr>
              <a:t>Boonyawongvirot, P. (2006) Public Health Permanent Secretary, ‘Doctor Debunks Rabies Myths’, The Nation, 12 December 2006</a:t>
            </a:r>
          </a:p>
        </p:txBody>
      </p:sp>
    </p:spTree>
  </p:cSld>
  <p:clrMapOvr>
    <a:masterClrMapping/>
  </p:clrMapOvr>
  <p:transition spd="slow" advTm="676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afik 8" descr="Abstract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463" y="760413"/>
            <a:ext cx="9144001"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Grafik 10" descr="Head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Grafik 8" descr="Abstract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463" y="760413"/>
            <a:ext cx="9144001"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Introduction – Rabies Within Thailand</a:t>
            </a:r>
            <a:endParaRPr lang="de-DE" altLang="en-US">
              <a:solidFill>
                <a:schemeClr val="bg1"/>
              </a:solidFill>
              <a:ea typeface="SimSun" panose="02010600030101010101" pitchFamily="2" charset="-122"/>
            </a:endParaRPr>
          </a:p>
        </p:txBody>
      </p:sp>
      <p:pic>
        <p:nvPicPr>
          <p:cNvPr id="4102" name="Grafik 22" descr="schatt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709613"/>
            <a:ext cx="9144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2"/>
          <p:cNvSpPr txBox="1">
            <a:spLocks noChangeArrowheads="1"/>
          </p:cNvSpPr>
          <p:nvPr/>
        </p:nvSpPr>
        <p:spPr bwMode="auto">
          <a:xfrm>
            <a:off x="280988" y="985838"/>
            <a:ext cx="8520112" cy="41084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2400" b="1" dirty="0">
                <a:solidFill>
                  <a:schemeClr val="bg1"/>
                </a:solidFill>
              </a:rPr>
              <a:t>● Highest rabies reservoir = dogs (45% pups &lt; 12 </a:t>
            </a:r>
            <a:r>
              <a:rPr lang="en-GB" altLang="en-US" sz="2400" b="1" dirty="0" err="1">
                <a:solidFill>
                  <a:schemeClr val="bg1"/>
                </a:solidFill>
              </a:rPr>
              <a:t>wks</a:t>
            </a:r>
            <a:r>
              <a:rPr lang="en-GB" altLang="en-US" sz="2400" b="1" dirty="0">
                <a:solidFill>
                  <a:schemeClr val="bg1"/>
                </a:solidFill>
              </a:rPr>
              <a:t>) </a:t>
            </a:r>
            <a:r>
              <a:rPr lang="en-GB" altLang="en-US" sz="1050" b="1" dirty="0">
                <a:solidFill>
                  <a:schemeClr val="bg1"/>
                </a:solidFill>
              </a:rPr>
              <a:t>2</a:t>
            </a:r>
            <a:br>
              <a:rPr lang="en-GB" altLang="en-US" sz="1050" b="1" dirty="0">
                <a:solidFill>
                  <a:schemeClr val="bg1"/>
                </a:solidFill>
              </a:rPr>
            </a:br>
            <a:br>
              <a:rPr lang="en-GB" altLang="en-US" sz="1050" b="1" dirty="0">
                <a:solidFill>
                  <a:schemeClr val="bg1"/>
                </a:solidFill>
              </a:rPr>
            </a:br>
            <a:endParaRPr lang="en-GB" altLang="en-US" sz="1050" b="1" dirty="0">
              <a:solidFill>
                <a:schemeClr val="bg1"/>
              </a:solidFill>
            </a:endParaRPr>
          </a:p>
          <a:p>
            <a:pPr eaLnBrk="1" hangingPunct="1">
              <a:defRPr/>
            </a:pPr>
            <a:r>
              <a:rPr lang="en-GB" altLang="en-US" sz="2400" b="1" dirty="0">
                <a:solidFill>
                  <a:schemeClr val="bg1"/>
                </a:solidFill>
              </a:rPr>
              <a:t>● Majority of human cases: owned, unvaccinated pets </a:t>
            </a:r>
            <a:r>
              <a:rPr lang="en-GB" altLang="en-US" sz="1000" b="1" dirty="0">
                <a:solidFill>
                  <a:schemeClr val="bg1"/>
                </a:solidFill>
              </a:rPr>
              <a:t>2</a:t>
            </a:r>
            <a:br>
              <a:rPr lang="en-GB" altLang="en-US" sz="1000" b="1" dirty="0">
                <a:solidFill>
                  <a:schemeClr val="bg1"/>
                </a:solidFill>
              </a:rPr>
            </a:br>
            <a:endParaRPr lang="en-GB" altLang="en-US" sz="2400" b="1" dirty="0">
              <a:solidFill>
                <a:schemeClr val="bg1"/>
              </a:solidFill>
            </a:endParaRPr>
          </a:p>
          <a:p>
            <a:pPr eaLnBrk="1" hangingPunct="1">
              <a:defRPr/>
            </a:pPr>
            <a:r>
              <a:rPr lang="en-GB" altLang="en-US" sz="2400" b="1" dirty="0">
                <a:solidFill>
                  <a:schemeClr val="bg1"/>
                </a:solidFill>
              </a:rPr>
              <a:t>● Previous studies –</a:t>
            </a:r>
            <a:br>
              <a:rPr lang="en-GB" altLang="en-US" sz="2400" b="1" dirty="0">
                <a:solidFill>
                  <a:schemeClr val="bg1"/>
                </a:solidFill>
              </a:rPr>
            </a:br>
            <a:r>
              <a:rPr lang="en-GB" altLang="en-US" sz="2400" b="1" dirty="0">
                <a:solidFill>
                  <a:schemeClr val="bg1"/>
                </a:solidFill>
              </a:rPr>
              <a:t>strays found responsible</a:t>
            </a:r>
            <a:r>
              <a:rPr lang="en-GB" altLang="en-US" sz="1000" b="1" dirty="0">
                <a:solidFill>
                  <a:schemeClr val="bg1"/>
                </a:solidFill>
              </a:rPr>
              <a:t>1</a:t>
            </a:r>
            <a:endParaRPr lang="en-GB" altLang="en-US" sz="2400" b="1" dirty="0">
              <a:solidFill>
                <a:schemeClr val="bg1"/>
              </a:solidFill>
            </a:endParaRPr>
          </a:p>
          <a:p>
            <a:pPr eaLnBrk="1" hangingPunct="1">
              <a:defRPr/>
            </a:pPr>
            <a:endParaRPr lang="en-GB" altLang="en-US" sz="2400" b="1" dirty="0">
              <a:solidFill>
                <a:schemeClr val="bg1"/>
              </a:solidFill>
            </a:endParaRPr>
          </a:p>
          <a:p>
            <a:pPr eaLnBrk="1" hangingPunct="1">
              <a:defRPr/>
            </a:pPr>
            <a:r>
              <a:rPr lang="en-GB" altLang="en-US" sz="2400" b="1" dirty="0">
                <a:solidFill>
                  <a:schemeClr val="bg1"/>
                </a:solidFill>
              </a:rPr>
              <a:t>● Misconceptions </a:t>
            </a:r>
            <a:br>
              <a:rPr lang="en-GB" altLang="en-US" sz="2400" b="1" dirty="0">
                <a:solidFill>
                  <a:schemeClr val="bg1"/>
                </a:solidFill>
              </a:rPr>
            </a:br>
            <a:r>
              <a:rPr lang="en-GB" altLang="en-US" sz="2400" b="1" dirty="0">
                <a:solidFill>
                  <a:schemeClr val="bg1"/>
                </a:solidFill>
              </a:rPr>
              <a:t>   </a:t>
            </a:r>
            <a:r>
              <a:rPr lang="en-GB" altLang="en-US" sz="2400" b="1" dirty="0">
                <a:solidFill>
                  <a:schemeClr val="bg1"/>
                </a:solidFill>
                <a:sym typeface="Wingdings" pitchFamily="2" charset="2"/>
              </a:rPr>
              <a:t> violent animal deaths</a:t>
            </a:r>
          </a:p>
          <a:p>
            <a:pPr eaLnBrk="1" hangingPunct="1">
              <a:defRPr/>
            </a:pPr>
            <a:br>
              <a:rPr lang="en-GB" altLang="en-US" sz="2400" b="1" dirty="0">
                <a:solidFill>
                  <a:schemeClr val="bg1"/>
                </a:solidFill>
              </a:rPr>
            </a:br>
            <a:endParaRPr lang="en-GB" altLang="en-US" sz="2400" b="1" dirty="0">
              <a:solidFill>
                <a:schemeClr val="bg1"/>
              </a:solidFill>
            </a:endParaRPr>
          </a:p>
        </p:txBody>
      </p:sp>
      <p:pic>
        <p:nvPicPr>
          <p:cNvPr id="4104"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513263" y="2360613"/>
            <a:ext cx="45085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3"/>
          <p:cNvSpPr>
            <a:spLocks noChangeArrowheads="1"/>
          </p:cNvSpPr>
          <p:nvPr/>
        </p:nvSpPr>
        <p:spPr bwMode="auto">
          <a:xfrm>
            <a:off x="8894763" y="4897438"/>
            <a:ext cx="231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b="1">
                <a:solidFill>
                  <a:schemeClr val="bg1"/>
                </a:solidFill>
              </a:rPr>
              <a:t>7</a:t>
            </a:r>
          </a:p>
        </p:txBody>
      </p:sp>
    </p:spTree>
  </p:cSld>
  <p:clrMapOvr>
    <a:masterClrMapping/>
  </p:clrMapOvr>
  <p:transition spd="slow" advTm="98936"/>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Grafik 8" descr="Abstract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63" y="760413"/>
            <a:ext cx="9144001"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Rabies Myths – Thailand (2006)</a:t>
            </a:r>
            <a:r>
              <a:rPr lang="de-DE" altLang="en-US" sz="1000" b="1">
                <a:solidFill>
                  <a:schemeClr val="bg1"/>
                </a:solidFill>
                <a:ea typeface="SimSun" panose="02010600030101010101" pitchFamily="2" charset="-122"/>
              </a:rPr>
              <a:t>8 </a:t>
            </a:r>
            <a:endParaRPr lang="de-DE" altLang="en-US" sz="3000">
              <a:solidFill>
                <a:schemeClr val="bg1"/>
              </a:solidFill>
              <a:ea typeface="SimSun" panose="02010600030101010101" pitchFamily="2" charset="-122"/>
            </a:endParaRPr>
          </a:p>
        </p:txBody>
      </p:sp>
      <p:pic>
        <p:nvPicPr>
          <p:cNvPr id="5125" name="Grafik 22" descr="schatt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709613"/>
            <a:ext cx="9144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2"/>
          <p:cNvSpPr txBox="1">
            <a:spLocks noChangeArrowheads="1"/>
          </p:cNvSpPr>
          <p:nvPr/>
        </p:nvSpPr>
        <p:spPr bwMode="auto">
          <a:xfrm>
            <a:off x="334963" y="1187450"/>
            <a:ext cx="852011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a:solidFill>
                  <a:schemeClr val="bg1"/>
                </a:solidFill>
              </a:rPr>
              <a:t>● Rabies is only spread in the hot seasons</a:t>
            </a:r>
            <a:br>
              <a:rPr lang="en-GB" altLang="en-US" sz="2400" b="1">
                <a:solidFill>
                  <a:schemeClr val="bg1"/>
                </a:solidFill>
              </a:rPr>
            </a:br>
            <a:endParaRPr lang="en-GB" altLang="en-US" sz="1000" b="1">
              <a:solidFill>
                <a:schemeClr val="bg1"/>
              </a:solidFill>
            </a:endParaRPr>
          </a:p>
          <a:p>
            <a:pPr eaLnBrk="1" hangingPunct="1"/>
            <a:r>
              <a:rPr lang="en-GB" altLang="en-US" sz="2400" b="1">
                <a:solidFill>
                  <a:schemeClr val="bg1"/>
                </a:solidFill>
              </a:rPr>
              <a:t>● Bites can be treated with balm or tobacco </a:t>
            </a:r>
            <a:br>
              <a:rPr lang="en-GB" altLang="en-US" sz="2400" b="1">
                <a:solidFill>
                  <a:schemeClr val="bg1"/>
                </a:solidFill>
              </a:rPr>
            </a:br>
            <a:endParaRPr lang="en-GB" altLang="en-US" sz="800" b="1">
              <a:solidFill>
                <a:schemeClr val="bg1"/>
              </a:solidFill>
            </a:endParaRPr>
          </a:p>
          <a:p>
            <a:pPr eaLnBrk="1" hangingPunct="1"/>
            <a:r>
              <a:rPr lang="en-GB" altLang="en-US" sz="2400" b="1">
                <a:solidFill>
                  <a:schemeClr val="bg1"/>
                </a:solidFill>
              </a:rPr>
              <a:t>● Slapping bite wounds / holy water cures rabies </a:t>
            </a:r>
            <a:br>
              <a:rPr lang="en-GB" altLang="en-US" sz="2400" b="1">
                <a:solidFill>
                  <a:schemeClr val="bg1"/>
                </a:solidFill>
              </a:rPr>
            </a:br>
            <a:endParaRPr lang="en-GB" altLang="en-US" sz="800" b="1">
              <a:solidFill>
                <a:schemeClr val="bg1"/>
              </a:solidFill>
            </a:endParaRPr>
          </a:p>
          <a:p>
            <a:pPr eaLnBrk="1" hangingPunct="1"/>
            <a:r>
              <a:rPr lang="en-GB" altLang="en-US" sz="2400" b="1">
                <a:solidFill>
                  <a:schemeClr val="bg1"/>
                </a:solidFill>
              </a:rPr>
              <a:t>● Eating the biting dog’s liver prevents transmission</a:t>
            </a:r>
            <a:br>
              <a:rPr lang="en-GB" altLang="en-US" sz="2400" b="1">
                <a:solidFill>
                  <a:schemeClr val="bg1"/>
                </a:solidFill>
              </a:rPr>
            </a:br>
            <a:endParaRPr lang="en-GB" altLang="en-US" sz="800" b="1">
              <a:solidFill>
                <a:schemeClr val="bg1"/>
              </a:solidFill>
            </a:endParaRPr>
          </a:p>
          <a:p>
            <a:pPr eaLnBrk="1" hangingPunct="1"/>
            <a:r>
              <a:rPr lang="en-GB" altLang="en-US" sz="2400" b="1">
                <a:solidFill>
                  <a:schemeClr val="bg1"/>
                </a:solidFill>
              </a:rPr>
              <a:t>● Cutting off of dogs' ears and tails prevents infection</a:t>
            </a:r>
            <a:br>
              <a:rPr lang="en-GB" altLang="en-US" sz="2400" b="1">
                <a:solidFill>
                  <a:schemeClr val="bg1"/>
                </a:solidFill>
              </a:rPr>
            </a:br>
            <a:endParaRPr lang="en-GB" altLang="en-US" sz="800" b="1">
              <a:solidFill>
                <a:schemeClr val="bg1"/>
              </a:solidFill>
            </a:endParaRPr>
          </a:p>
          <a:p>
            <a:pPr eaLnBrk="1" hangingPunct="1"/>
            <a:r>
              <a:rPr lang="en-GB" altLang="en-US" sz="2400" b="1">
                <a:solidFill>
                  <a:schemeClr val="bg1"/>
                </a:solidFill>
              </a:rPr>
              <a:t>● Pregnant women cannot be treated for rabies</a:t>
            </a:r>
            <a:br>
              <a:rPr lang="en-GB" altLang="en-US" sz="2400" b="1">
                <a:solidFill>
                  <a:schemeClr val="bg1"/>
                </a:solidFill>
              </a:rPr>
            </a:br>
            <a:endParaRPr lang="en-GB" altLang="en-US" sz="800" b="1">
              <a:solidFill>
                <a:schemeClr val="bg1"/>
              </a:solidFill>
            </a:endParaRPr>
          </a:p>
          <a:p>
            <a:pPr eaLnBrk="1" hangingPunct="1"/>
            <a:r>
              <a:rPr lang="en-GB" altLang="en-US" sz="2400" b="1">
                <a:solidFill>
                  <a:schemeClr val="bg1"/>
                </a:solidFill>
              </a:rPr>
              <a:t>● Overestimate of post-exposure vaccines needed</a:t>
            </a:r>
          </a:p>
          <a:p>
            <a:pPr eaLnBrk="1" hangingPunct="1"/>
            <a:r>
              <a:rPr lang="en-GB" altLang="en-US" sz="2400" b="1">
                <a:solidFill>
                  <a:schemeClr val="bg1"/>
                </a:solidFill>
              </a:rPr>
              <a:t> </a:t>
            </a:r>
            <a:endParaRPr lang="en-GB" altLang="en-US" sz="2400" b="1">
              <a:solidFill>
                <a:srgbClr val="A3FF33"/>
              </a:solidFill>
            </a:endParaRPr>
          </a:p>
        </p:txBody>
      </p:sp>
      <p:pic>
        <p:nvPicPr>
          <p:cNvPr id="17" name="Picture 8" descr="C:\Users\Lindsay\AppData\Local\Microsoft\Windows\Temporary Internet Files\Content.IE5\HCY1NSE0\MC900432537[1].png"/>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34845" y="1356478"/>
            <a:ext cx="196803" cy="147602"/>
          </a:xfrm>
          <a:prstGeom prst="rect">
            <a:avLst/>
          </a:prstGeom>
          <a:noFill/>
          <a:extLst/>
        </p:spPr>
      </p:pic>
      <p:pic>
        <p:nvPicPr>
          <p:cNvPr id="18" name="Picture 8" descr="C:\Users\Lindsay\AppData\Local\Microsoft\Windows\Temporary Internet Files\Content.IE5\HCY1NSE0\MC900432537[1].png"/>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42612" y="1888741"/>
            <a:ext cx="196803" cy="147602"/>
          </a:xfrm>
          <a:prstGeom prst="rect">
            <a:avLst/>
          </a:prstGeom>
          <a:noFill/>
          <a:extLst/>
        </p:spPr>
      </p:pic>
      <p:pic>
        <p:nvPicPr>
          <p:cNvPr id="19" name="Picture 8" descr="C:\Users\Lindsay\AppData\Local\Microsoft\Windows\Temporary Internet Files\Content.IE5\HCY1NSE0\MC900432537[1].png"/>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35598" y="2352765"/>
            <a:ext cx="196803" cy="147602"/>
          </a:xfrm>
          <a:prstGeom prst="rect">
            <a:avLst/>
          </a:prstGeom>
          <a:noFill/>
          <a:extLst/>
        </p:spPr>
      </p:pic>
      <p:pic>
        <p:nvPicPr>
          <p:cNvPr id="20" name="Picture 8" descr="C:\Users\Lindsay\AppData\Local\Microsoft\Windows\Temporary Internet Files\Content.IE5\HCY1NSE0\MC900432537[1].png"/>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6917" y="2878354"/>
            <a:ext cx="196803" cy="147602"/>
          </a:xfrm>
          <a:prstGeom prst="rect">
            <a:avLst/>
          </a:prstGeom>
          <a:noFill/>
          <a:extLst/>
        </p:spPr>
      </p:pic>
      <p:pic>
        <p:nvPicPr>
          <p:cNvPr id="21" name="Picture 8" descr="C:\Users\Lindsay\AppData\Local\Microsoft\Windows\Temporary Internet Files\Content.IE5\HCY1NSE0\MC900432537[1].png"/>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35360" y="3426539"/>
            <a:ext cx="196803" cy="147602"/>
          </a:xfrm>
          <a:prstGeom prst="rect">
            <a:avLst/>
          </a:prstGeom>
          <a:noFill/>
          <a:extLst/>
        </p:spPr>
      </p:pic>
      <p:pic>
        <p:nvPicPr>
          <p:cNvPr id="22" name="Picture 8" descr="C:\Users\Lindsay\AppData\Local\Microsoft\Windows\Temporary Internet Files\Content.IE5\HCY1NSE0\MC900432537[1].png"/>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50435" y="3835972"/>
            <a:ext cx="196803" cy="147602"/>
          </a:xfrm>
          <a:prstGeom prst="rect">
            <a:avLst/>
          </a:prstGeom>
          <a:noFill/>
          <a:extLst/>
        </p:spPr>
      </p:pic>
      <p:pic>
        <p:nvPicPr>
          <p:cNvPr id="23" name="Picture 8" descr="C:\Users\Lindsay\AppData\Local\Microsoft\Windows\Temporary Internet Files\Content.IE5\HCY1NSE0\MC900432537[1].png"/>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32401" y="4313643"/>
            <a:ext cx="196803" cy="147602"/>
          </a:xfrm>
          <a:prstGeom prst="rect">
            <a:avLst/>
          </a:prstGeom>
          <a:noFill/>
          <a:extLst/>
        </p:spPr>
      </p:pic>
    </p:spTree>
  </p:cSld>
  <p:clrMapOvr>
    <a:masterClrMapping/>
  </p:clrMapOvr>
  <p:transition spd="slow" advTm="112495"/>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Grafik 8" descr="Abstract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63" y="760413"/>
            <a:ext cx="9144001"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Rabies Myths – Findings on Koh Lanta (2014)</a:t>
            </a:r>
            <a:r>
              <a:rPr lang="de-DE" altLang="en-US" sz="1000" b="1">
                <a:solidFill>
                  <a:schemeClr val="bg1"/>
                </a:solidFill>
                <a:ea typeface="SimSun" panose="02010600030101010101" pitchFamily="2" charset="-122"/>
              </a:rPr>
              <a:t> </a:t>
            </a:r>
            <a:endParaRPr lang="de-DE" altLang="en-US" sz="3000">
              <a:solidFill>
                <a:schemeClr val="bg1"/>
              </a:solidFill>
              <a:ea typeface="SimSun" panose="02010600030101010101" pitchFamily="2" charset="-122"/>
            </a:endParaRPr>
          </a:p>
        </p:txBody>
      </p:sp>
      <p:pic>
        <p:nvPicPr>
          <p:cNvPr id="6149" name="Grafik 22" descr="schatt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709613"/>
            <a:ext cx="9144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2"/>
          <p:cNvSpPr txBox="1">
            <a:spLocks noChangeArrowheads="1"/>
          </p:cNvSpPr>
          <p:nvPr/>
        </p:nvSpPr>
        <p:spPr bwMode="auto">
          <a:xfrm>
            <a:off x="3779838" y="1268413"/>
            <a:ext cx="5186362"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r>
              <a:rPr lang="en-GB" altLang="en-US" sz="800" b="1">
                <a:solidFill>
                  <a:schemeClr val="bg1"/>
                </a:solidFill>
              </a:rPr>
            </a:br>
            <a:r>
              <a:rPr lang="en-GB" altLang="en-US" sz="2400" b="1">
                <a:solidFill>
                  <a:schemeClr val="bg1"/>
                </a:solidFill>
              </a:rPr>
              <a:t>– Poor behavioural knowledge (bite = rabid)</a:t>
            </a:r>
            <a:br>
              <a:rPr lang="en-GB" altLang="en-US" sz="2400" b="1">
                <a:solidFill>
                  <a:schemeClr val="bg1"/>
                </a:solidFill>
              </a:rPr>
            </a:br>
            <a:br>
              <a:rPr lang="en-GB" altLang="en-US" sz="1400" b="1">
                <a:solidFill>
                  <a:schemeClr val="bg1"/>
                </a:solidFill>
              </a:rPr>
            </a:br>
            <a:r>
              <a:rPr lang="en-GB" altLang="en-US" sz="2400" b="1">
                <a:solidFill>
                  <a:schemeClr val="bg1"/>
                </a:solidFill>
              </a:rPr>
              <a:t>– Vaccinated animals still a risk</a:t>
            </a:r>
            <a:br>
              <a:rPr lang="en-GB" altLang="en-US" sz="2400" b="1">
                <a:solidFill>
                  <a:schemeClr val="bg1"/>
                </a:solidFill>
              </a:rPr>
            </a:br>
            <a:br>
              <a:rPr lang="en-GB" altLang="en-US" sz="1400" b="1">
                <a:solidFill>
                  <a:schemeClr val="bg1"/>
                </a:solidFill>
              </a:rPr>
            </a:br>
            <a:r>
              <a:rPr lang="en-GB" altLang="en-US" sz="2400" b="1">
                <a:solidFill>
                  <a:schemeClr val="bg1"/>
                </a:solidFill>
              </a:rPr>
              <a:t>– Spread only in hot seasons</a:t>
            </a:r>
            <a:br>
              <a:rPr lang="en-GB" altLang="en-US" sz="2400" b="1">
                <a:solidFill>
                  <a:schemeClr val="bg1"/>
                </a:solidFill>
              </a:rPr>
            </a:br>
            <a:endParaRPr lang="en-GB" altLang="en-US" sz="1400" b="1">
              <a:solidFill>
                <a:schemeClr val="bg1"/>
              </a:solidFill>
            </a:endParaRPr>
          </a:p>
          <a:p>
            <a:pPr eaLnBrk="1" hangingPunct="1"/>
            <a:r>
              <a:rPr lang="en-GB" altLang="en-US" sz="2400" b="1">
                <a:solidFill>
                  <a:schemeClr val="bg1"/>
                </a:solidFill>
              </a:rPr>
              <a:t>– Post-exposure vaccines over-estimated</a:t>
            </a:r>
          </a:p>
        </p:txBody>
      </p:sp>
      <p:pic>
        <p:nvPicPr>
          <p:cNvPr id="6151" name="Picture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5575" y="919163"/>
            <a:ext cx="3433763" cy="4067175"/>
          </a:xfrm>
          <a:prstGeom prst="rect">
            <a:avLst/>
          </a:prstGeom>
          <a:noFill/>
          <a:ln>
            <a:noFill/>
          </a:ln>
          <a:effectLst>
            <a:outerShdw blurRad="50800" dist="38100" dir="2700000" algn="tl" rotWithShape="0">
              <a:prstClr val="black">
                <a:alpha val="40000"/>
              </a:prstClr>
            </a:outerShdw>
          </a:effectLst>
          <a:extLst/>
        </p:spPr>
      </p:pic>
    </p:spTree>
  </p:cSld>
  <p:clrMapOvr>
    <a:masterClrMapping/>
  </p:clrMapOvr>
  <p:transition spd="slow" advTm="112495"/>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Grafik 8" descr="Abstract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63" y="760413"/>
            <a:ext cx="9144001"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Key Issues to Address</a:t>
            </a:r>
            <a:endParaRPr lang="de-DE" altLang="en-US">
              <a:solidFill>
                <a:schemeClr val="bg1"/>
              </a:solidFill>
              <a:ea typeface="SimSun" panose="02010600030101010101" pitchFamily="2" charset="-122"/>
            </a:endParaRPr>
          </a:p>
        </p:txBody>
      </p:sp>
      <p:pic>
        <p:nvPicPr>
          <p:cNvPr id="7173" name="Grafik 22" descr="schatt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709613"/>
            <a:ext cx="9144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2"/>
          <p:cNvSpPr txBox="1">
            <a:spLocks noChangeArrowheads="1"/>
          </p:cNvSpPr>
          <p:nvPr/>
        </p:nvSpPr>
        <p:spPr bwMode="auto">
          <a:xfrm>
            <a:off x="280988" y="962025"/>
            <a:ext cx="852011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a:solidFill>
                  <a:schemeClr val="bg1"/>
                </a:solidFill>
              </a:rPr>
              <a:t>● Vaccination of owned pets and stray animals</a:t>
            </a:r>
          </a:p>
          <a:p>
            <a:pPr eaLnBrk="1" hangingPunct="1"/>
            <a:r>
              <a:rPr lang="en-GB" altLang="en-US" sz="2400" b="1">
                <a:solidFill>
                  <a:schemeClr val="bg1"/>
                </a:solidFill>
              </a:rPr>
              <a:t> </a:t>
            </a:r>
          </a:p>
          <a:p>
            <a:pPr eaLnBrk="1" hangingPunct="1"/>
            <a:r>
              <a:rPr lang="en-GB" altLang="en-US" sz="2400" b="1">
                <a:solidFill>
                  <a:schemeClr val="bg1"/>
                </a:solidFill>
              </a:rPr>
              <a:t>● Community Education </a:t>
            </a:r>
            <a:r>
              <a:rPr lang="en-GB" altLang="en-US" sz="2400" b="1">
                <a:solidFill>
                  <a:schemeClr val="bg1"/>
                </a:solidFill>
                <a:sym typeface="Wingdings" panose="05000000000000000000" pitchFamily="2" charset="2"/>
              </a:rPr>
              <a:t>to correct misconceptions:</a:t>
            </a:r>
            <a:br>
              <a:rPr lang="en-GB" altLang="en-US" sz="2400" b="1">
                <a:solidFill>
                  <a:schemeClr val="bg1"/>
                </a:solidFill>
                <a:sym typeface="Wingdings" panose="05000000000000000000" pitchFamily="2" charset="2"/>
              </a:rPr>
            </a:br>
            <a:endParaRPr lang="en-GB" altLang="en-US" sz="800" b="1">
              <a:solidFill>
                <a:schemeClr val="bg1"/>
              </a:solidFill>
              <a:sym typeface="Wingdings" panose="05000000000000000000" pitchFamily="2" charset="2"/>
            </a:endParaRPr>
          </a:p>
          <a:p>
            <a:pPr eaLnBrk="1" hangingPunct="1"/>
            <a:r>
              <a:rPr lang="en-GB" altLang="en-US" sz="2400" b="1">
                <a:solidFill>
                  <a:schemeClr val="bg1"/>
                </a:solidFill>
              </a:rPr>
              <a:t>– </a:t>
            </a:r>
            <a:r>
              <a:rPr lang="en-GB" altLang="en-US" sz="2400" b="1">
                <a:solidFill>
                  <a:schemeClr val="bg1"/>
                </a:solidFill>
                <a:sym typeface="Wingdings" panose="05000000000000000000" pitchFamily="2" charset="2"/>
              </a:rPr>
              <a:t>Responsible behaviour around dogs – DO/DON’T</a:t>
            </a:r>
            <a:br>
              <a:rPr lang="en-GB" altLang="en-US" sz="2400" b="1">
                <a:solidFill>
                  <a:schemeClr val="bg1"/>
                </a:solidFill>
                <a:sym typeface="Wingdings" panose="05000000000000000000" pitchFamily="2" charset="2"/>
              </a:rPr>
            </a:br>
            <a:r>
              <a:rPr lang="en-GB" altLang="en-US" sz="800" b="1">
                <a:solidFill>
                  <a:schemeClr val="bg1"/>
                </a:solidFill>
                <a:sym typeface="Wingdings" panose="05000000000000000000" pitchFamily="2" charset="2"/>
              </a:rPr>
              <a:t> </a:t>
            </a:r>
          </a:p>
          <a:p>
            <a:pPr eaLnBrk="1" hangingPunct="1"/>
            <a:r>
              <a:rPr lang="en-GB" altLang="en-US" sz="2400" b="1">
                <a:solidFill>
                  <a:schemeClr val="bg1"/>
                </a:solidFill>
              </a:rPr>
              <a:t>– R</a:t>
            </a:r>
            <a:r>
              <a:rPr lang="en-GB" altLang="en-US" sz="2400" b="1">
                <a:solidFill>
                  <a:schemeClr val="bg1"/>
                </a:solidFill>
                <a:sym typeface="Wingdings" panose="05000000000000000000" pitchFamily="2" charset="2"/>
              </a:rPr>
              <a:t>abies background, symptoms</a:t>
            </a:r>
            <a:br>
              <a:rPr lang="en-GB" altLang="en-US" sz="2400" b="1">
                <a:solidFill>
                  <a:schemeClr val="bg1"/>
                </a:solidFill>
                <a:sym typeface="Wingdings" panose="05000000000000000000" pitchFamily="2" charset="2"/>
              </a:rPr>
            </a:br>
            <a:endParaRPr lang="en-GB" altLang="en-US" sz="800" b="1">
              <a:solidFill>
                <a:schemeClr val="bg1"/>
              </a:solidFill>
              <a:sym typeface="Wingdings" panose="05000000000000000000" pitchFamily="2" charset="2"/>
            </a:endParaRPr>
          </a:p>
          <a:p>
            <a:pPr eaLnBrk="1" hangingPunct="1"/>
            <a:r>
              <a:rPr lang="en-GB" altLang="en-US" sz="2400" b="1">
                <a:solidFill>
                  <a:schemeClr val="bg1"/>
                </a:solidFill>
              </a:rPr>
              <a:t>– </a:t>
            </a:r>
            <a:r>
              <a:rPr lang="en-GB" altLang="en-US" sz="2400" b="1">
                <a:solidFill>
                  <a:schemeClr val="bg1"/>
                </a:solidFill>
                <a:sym typeface="Wingdings" panose="05000000000000000000" pitchFamily="2" charset="2"/>
              </a:rPr>
              <a:t>What to do if…</a:t>
            </a:r>
          </a:p>
          <a:p>
            <a:pPr eaLnBrk="1" hangingPunct="1"/>
            <a:br>
              <a:rPr lang="en-GB" altLang="en-US" sz="2400" b="1">
                <a:solidFill>
                  <a:schemeClr val="bg1"/>
                </a:solidFill>
                <a:sym typeface="Wingdings" panose="05000000000000000000" pitchFamily="2" charset="2"/>
              </a:rPr>
            </a:br>
            <a:r>
              <a:rPr lang="en-GB" altLang="en-US" sz="2400" b="1">
                <a:solidFill>
                  <a:schemeClr val="bg1"/>
                </a:solidFill>
              </a:rPr>
              <a:t>● Majority of bite victims – children</a:t>
            </a:r>
            <a:r>
              <a:rPr lang="en-GB" altLang="en-US" sz="2400" b="1">
                <a:solidFill>
                  <a:schemeClr val="bg1"/>
                </a:solidFill>
                <a:sym typeface="Wingdings" panose="05000000000000000000" pitchFamily="2" charset="2"/>
              </a:rPr>
              <a:t> </a:t>
            </a:r>
            <a:br>
              <a:rPr lang="en-GB" altLang="en-US" sz="2400" b="1">
                <a:solidFill>
                  <a:schemeClr val="bg1"/>
                </a:solidFill>
                <a:sym typeface="Wingdings" panose="05000000000000000000" pitchFamily="2" charset="2"/>
              </a:rPr>
            </a:br>
            <a:r>
              <a:rPr lang="en-GB" altLang="en-US" sz="2400" b="1">
                <a:solidFill>
                  <a:schemeClr val="bg1"/>
                </a:solidFill>
                <a:sym typeface="Wingdings" panose="05000000000000000000" pitchFamily="2" charset="2"/>
              </a:rPr>
              <a:t>     </a:t>
            </a:r>
            <a:r>
              <a:rPr lang="en-GB" altLang="en-US" sz="2300" b="1">
                <a:solidFill>
                  <a:srgbClr val="A3FF33"/>
                </a:solidFill>
              </a:rPr>
              <a:t>TARGET AUDIENCE</a:t>
            </a:r>
            <a:endParaRPr lang="en-GB" altLang="en-US" sz="2300" b="1">
              <a:solidFill>
                <a:srgbClr val="A3FF33"/>
              </a:solidFill>
              <a:sym typeface="Wingdings" panose="05000000000000000000" pitchFamily="2" charset="2"/>
            </a:endParaRPr>
          </a:p>
          <a:p>
            <a:pPr eaLnBrk="1" hangingPunct="1"/>
            <a:endParaRPr lang="en-GB" altLang="en-US" sz="2400" b="1">
              <a:solidFill>
                <a:schemeClr val="bg1"/>
              </a:solidFill>
            </a:endParaRPr>
          </a:p>
        </p:txBody>
      </p:sp>
      <p:pic>
        <p:nvPicPr>
          <p:cNvPr id="7175" name="Picture 9" descr="C:\Users\Lindsay\AppData\Local\Microsoft\Windows\Temporary Internet Files\Content.IE5\SFT7Y4D8\MC900251267[1].wmf"/>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551613" y="3681413"/>
            <a:ext cx="2122487"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3314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Grafik 8" descr="Abstract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63" y="760413"/>
            <a:ext cx="9144001"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School Group Education &amp; Barriers</a:t>
            </a:r>
            <a:endParaRPr lang="de-DE" altLang="en-US">
              <a:solidFill>
                <a:schemeClr val="bg1"/>
              </a:solidFill>
              <a:ea typeface="SimSun" panose="02010600030101010101" pitchFamily="2" charset="-122"/>
            </a:endParaRPr>
          </a:p>
        </p:txBody>
      </p:sp>
      <p:pic>
        <p:nvPicPr>
          <p:cNvPr id="8197" name="Grafik 22" descr="schatt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709613"/>
            <a:ext cx="9144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2"/>
          <p:cNvSpPr txBox="1">
            <a:spLocks noChangeArrowheads="1"/>
          </p:cNvSpPr>
          <p:nvPr/>
        </p:nvSpPr>
        <p:spPr bwMode="auto">
          <a:xfrm>
            <a:off x="280988" y="962025"/>
            <a:ext cx="85201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a:solidFill>
                  <a:schemeClr val="bg1"/>
                </a:solidFill>
              </a:rPr>
              <a:t>●</a:t>
            </a:r>
            <a:r>
              <a:rPr lang="en-GB" altLang="en-US" sz="2400" b="1">
                <a:solidFill>
                  <a:schemeClr val="bg1"/>
                </a:solidFill>
                <a:sym typeface="Wingdings" panose="05000000000000000000" pitchFamily="2" charset="2"/>
              </a:rPr>
              <a:t> 1 of key activities - </a:t>
            </a:r>
            <a:r>
              <a:rPr lang="en-GB" altLang="en-US" sz="2400" b="1">
                <a:solidFill>
                  <a:schemeClr val="bg1"/>
                </a:solidFill>
              </a:rPr>
              <a:t>INTERACTIVE QUIZ</a:t>
            </a:r>
            <a:br>
              <a:rPr lang="en-GB" altLang="en-US" sz="2400" b="1">
                <a:solidFill>
                  <a:schemeClr val="bg1"/>
                </a:solidFill>
              </a:rPr>
            </a:br>
            <a:endParaRPr lang="en-GB" altLang="en-US" sz="2400" b="1">
              <a:solidFill>
                <a:schemeClr val="bg1"/>
              </a:solidFill>
            </a:endParaRPr>
          </a:p>
          <a:p>
            <a:pPr eaLnBrk="1" hangingPunct="1"/>
            <a:r>
              <a:rPr lang="en-GB" altLang="en-US" sz="2400" b="1">
                <a:solidFill>
                  <a:schemeClr val="bg1"/>
                </a:solidFill>
              </a:rPr>
              <a:t>● Practical Barriers</a:t>
            </a:r>
            <a:br>
              <a:rPr lang="en-GB" altLang="en-US" sz="2400" b="1">
                <a:solidFill>
                  <a:schemeClr val="bg1"/>
                </a:solidFill>
              </a:rPr>
            </a:br>
            <a:r>
              <a:rPr lang="en-GB" altLang="en-US" sz="800" b="1">
                <a:solidFill>
                  <a:schemeClr val="bg1"/>
                </a:solidFill>
              </a:rPr>
              <a:t> </a:t>
            </a:r>
          </a:p>
          <a:p>
            <a:pPr eaLnBrk="1" hangingPunct="1"/>
            <a:r>
              <a:rPr lang="en-GB" altLang="en-US" sz="2400" b="1">
                <a:solidFill>
                  <a:schemeClr val="bg1"/>
                </a:solidFill>
              </a:rPr>
              <a:t>– Need for specialist equipment? No</a:t>
            </a:r>
            <a:br>
              <a:rPr lang="en-GB" altLang="en-US" sz="2400" b="1">
                <a:solidFill>
                  <a:schemeClr val="bg1"/>
                </a:solidFill>
              </a:rPr>
            </a:br>
            <a:endParaRPr lang="en-GB" altLang="en-US" sz="800" b="1">
              <a:solidFill>
                <a:schemeClr val="bg1"/>
              </a:solidFill>
            </a:endParaRPr>
          </a:p>
          <a:p>
            <a:pPr eaLnBrk="1" hangingPunct="1"/>
            <a:r>
              <a:rPr lang="en-GB" altLang="en-US" sz="2400" b="1">
                <a:solidFill>
                  <a:schemeClr val="bg1"/>
                </a:solidFill>
              </a:rPr>
              <a:t>– Need for Internet connection? No</a:t>
            </a:r>
          </a:p>
          <a:p>
            <a:pPr eaLnBrk="1" hangingPunct="1"/>
            <a:endParaRPr lang="en-GB" altLang="en-US" sz="800" b="1">
              <a:solidFill>
                <a:schemeClr val="bg1"/>
              </a:solidFill>
            </a:endParaRPr>
          </a:p>
          <a:p>
            <a:pPr eaLnBrk="1" hangingPunct="1"/>
            <a:r>
              <a:rPr lang="en-GB" altLang="en-US" sz="2400" b="1">
                <a:solidFill>
                  <a:schemeClr val="bg1"/>
                </a:solidFill>
              </a:rPr>
              <a:t>– Low cost? Yes</a:t>
            </a:r>
          </a:p>
          <a:p>
            <a:pPr eaLnBrk="1" hangingPunct="1"/>
            <a:r>
              <a:rPr lang="en-GB" altLang="en-US" sz="2400" b="1">
                <a:solidFill>
                  <a:schemeClr val="bg1"/>
                </a:solidFill>
              </a:rPr>
              <a:t> </a:t>
            </a:r>
          </a:p>
          <a:p>
            <a:pPr eaLnBrk="1" hangingPunct="1"/>
            <a:r>
              <a:rPr lang="en-GB" altLang="en-US" sz="2400" b="1">
                <a:solidFill>
                  <a:schemeClr val="bg1"/>
                </a:solidFill>
              </a:rPr>
              <a:t>● Cultural Barriers – religious sensitivity, </a:t>
            </a:r>
            <a:br>
              <a:rPr lang="en-GB" altLang="en-US" sz="2400" b="1">
                <a:solidFill>
                  <a:schemeClr val="bg1"/>
                </a:solidFill>
              </a:rPr>
            </a:br>
            <a:r>
              <a:rPr lang="en-GB" altLang="en-US" sz="2400" b="1">
                <a:solidFill>
                  <a:schemeClr val="bg1"/>
                </a:solidFill>
              </a:rPr>
              <a:t>    language</a:t>
            </a:r>
            <a:br>
              <a:rPr lang="en-GB" altLang="en-US" sz="2400" b="1">
                <a:solidFill>
                  <a:schemeClr val="bg1"/>
                </a:solidFill>
              </a:rPr>
            </a:br>
            <a:r>
              <a:rPr lang="en-GB" altLang="en-US" sz="2400" b="1">
                <a:solidFill>
                  <a:schemeClr val="bg1"/>
                </a:solidFill>
              </a:rPr>
              <a:t> </a:t>
            </a:r>
          </a:p>
          <a:p>
            <a:pPr eaLnBrk="1" hangingPunct="1"/>
            <a:endParaRPr lang="en-GB" altLang="en-US" sz="2400" b="1">
              <a:solidFill>
                <a:schemeClr val="bg1"/>
              </a:solidFill>
            </a:endParaRPr>
          </a:p>
        </p:txBody>
      </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27863" y="3797300"/>
            <a:ext cx="1916112" cy="1074738"/>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27863" y="2401888"/>
            <a:ext cx="1916112" cy="1076325"/>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26275" y="962025"/>
            <a:ext cx="1985963" cy="1125538"/>
          </a:xfrm>
          <a:prstGeom prst="rect">
            <a:avLst/>
          </a:prstGeom>
          <a:effectLst>
            <a:outerShdw blurRad="50800" dist="38100" dir="2700000" algn="tl" rotWithShape="0">
              <a:prstClr val="black">
                <a:alpha val="40000"/>
              </a:prstClr>
            </a:outerShdw>
          </a:effectLst>
        </p:spPr>
      </p:pic>
    </p:spTree>
  </p:cSld>
  <p:clrMapOvr>
    <a:masterClrMapping/>
  </p:clrMapOvr>
  <p:transition spd="slow" advTm="153466"/>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Educational Information - Interactive Quiz</a:t>
            </a:r>
            <a:endParaRPr lang="de-DE" altLang="en-US">
              <a:solidFill>
                <a:schemeClr val="bg1"/>
              </a:solidFill>
              <a:ea typeface="SimSun" panose="02010600030101010101" pitchFamily="2" charset="-122"/>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76388" y="728663"/>
            <a:ext cx="5870575" cy="4414837"/>
          </a:xfrm>
          <a:prstGeom prst="rect">
            <a:avLst/>
          </a:prstGeom>
          <a:effectLst>
            <a:outerShdw blurRad="50800" dist="38100" dir="2700000" algn="tl" rotWithShape="0">
              <a:prstClr val="black">
                <a:alpha val="40000"/>
              </a:prstClr>
            </a:outerShdw>
          </a:effectLst>
        </p:spPr>
      </p:pic>
    </p:spTree>
  </p:cSld>
  <p:clrMapOvr>
    <a:masterClrMapping/>
  </p:clrMapOvr>
  <p:transition spd="slow" advTm="4427"/>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Grafik 10" descr="Hea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7"/>
          <p:cNvSpPr>
            <a:spLocks noGrp="1" noChangeArrowheads="1"/>
          </p:cNvSpPr>
          <p:nvPr/>
        </p:nvSpPr>
        <p:spPr bwMode="auto">
          <a:xfrm>
            <a:off x="295275" y="-7938"/>
            <a:ext cx="85201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3000" b="1">
                <a:solidFill>
                  <a:schemeClr val="bg1"/>
                </a:solidFill>
                <a:ea typeface="SimSun" panose="02010600030101010101" pitchFamily="2" charset="-122"/>
              </a:rPr>
              <a:t>Educational Information - Interactive Quiz</a:t>
            </a:r>
            <a:endParaRPr lang="de-DE" altLang="en-US">
              <a:solidFill>
                <a:schemeClr val="bg1"/>
              </a:solidFill>
              <a:ea typeface="SimSun" panose="02010600030101010101" pitchFamily="2" charset="-122"/>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76388" y="728663"/>
            <a:ext cx="5872162" cy="4400550"/>
          </a:xfrm>
          <a:prstGeom prst="rect">
            <a:avLst/>
          </a:prstGeom>
          <a:effectLst>
            <a:outerShdw blurRad="50800" dist="38100" dir="2700000" algn="tl" rotWithShape="0">
              <a:prstClr val="black">
                <a:alpha val="40000"/>
              </a:prstClr>
            </a:outerShdw>
          </a:effectLst>
        </p:spPr>
      </p:pic>
    </p:spTree>
  </p:cSld>
  <p:clrMapOvr>
    <a:masterClrMapping/>
  </p:clrMapOvr>
  <p:transition spd="slow" advTm="4427"/>
</p:sld>
</file>

<file path=ppt/theme/theme1.xml><?xml version="1.0" encoding="utf-8"?>
<a:theme xmlns:a="http://schemas.openxmlformats.org/drawingml/2006/main" name="1_Larissa-Design">
  <a:themeElements>
    <a:clrScheme name="1_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Larissa-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2069</TotalTime>
  <Pages>0</Pages>
  <Words>855</Words>
  <Characters>0</Characters>
  <Application>Microsoft Office PowerPoint</Application>
  <DocSecurity>0</DocSecurity>
  <PresentationFormat>On-screen Show (16:9)</PresentationFormat>
  <Lines>0</Lines>
  <Paragraphs>173</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SimSun</vt:lpstr>
      <vt:lpstr>SimSun</vt:lpstr>
      <vt:lpstr>Arial</vt:lpstr>
      <vt:lpstr>Calibri</vt:lpstr>
      <vt:lpstr>Wingdings</vt:lpstr>
      <vt:lpstr>1_Larissa-Design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Lindsay</dc:creator>
  <cp:lastModifiedBy>Ellie Parravani</cp:lastModifiedBy>
  <cp:revision>228</cp:revision>
  <cp:lastPrinted>1899-12-30T00:00:00Z</cp:lastPrinted>
  <dcterms:created xsi:type="dcterms:W3CDTF">2009-09-07T12:04:59Z</dcterms:created>
  <dcterms:modified xsi:type="dcterms:W3CDTF">2017-07-28T15:34:23Z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