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01" r:id="rId4"/>
    <p:sldId id="302" r:id="rId5"/>
    <p:sldId id="304" r:id="rId6"/>
    <p:sldId id="303" r:id="rId7"/>
    <p:sldId id="305" r:id="rId8"/>
    <p:sldId id="308" r:id="rId9"/>
    <p:sldId id="309" r:id="rId10"/>
    <p:sldId id="306" r:id="rId11"/>
    <p:sldId id="310" r:id="rId12"/>
    <p:sldId id="25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83882" autoAdjust="0"/>
  </p:normalViewPr>
  <p:slideViewPr>
    <p:cSldViewPr>
      <p:cViewPr varScale="1">
        <p:scale>
          <a:sx n="60" d="100"/>
          <a:sy n="60" d="100"/>
        </p:scale>
        <p:origin x="10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103E-E33A-46C6-BAAA-2B0FE3302659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51F1-AEA0-42E9-B976-872ACAACF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Typically</a:t>
            </a:r>
            <a:r>
              <a:rPr lang="en-US" baseline="0" dirty="0"/>
              <a:t> will not use M-R everywhere, but a quicker method (and one that inherently produced a relative estimate)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With a good detectability estimate, can do double duty for population size estimation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Detectability</a:t>
            </a:r>
            <a:r>
              <a:rPr lang="en-US" baseline="0" dirty="0"/>
              <a:t> is relative to a METHOD (simple dog survey) and probably a setting, and a time of day.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Detectability obtained by double sampling with mark-</a:t>
            </a:r>
            <a:r>
              <a:rPr lang="en-US" baseline="0" dirty="0" err="1"/>
              <a:t>resight</a:t>
            </a:r>
            <a:r>
              <a:rPr lang="en-US" baseline="0" dirty="0"/>
              <a:t>, or with estimated values from meta-analysis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also need to know the effective RANGE within which the detectability applies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Given what we can reasonably</a:t>
            </a:r>
            <a:r>
              <a:rPr lang="en-US" baseline="0" dirty="0"/>
              <a:t> assume about dog activity and movement patterns, can we generate an optimized route spacing?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Promising</a:t>
            </a:r>
          </a:p>
          <a:p>
            <a:endParaRPr lang="en-US" dirty="0"/>
          </a:p>
          <a:p>
            <a:r>
              <a:rPr lang="en-US" dirty="0"/>
              <a:t>Tends to vary at large (continental</a:t>
            </a:r>
            <a:r>
              <a:rPr lang="en-US" baseline="0" dirty="0"/>
              <a:t>?) scale</a:t>
            </a:r>
            <a:endParaRPr lang="en-US" dirty="0"/>
          </a:p>
          <a:p>
            <a:endParaRPr lang="en-US" dirty="0"/>
          </a:p>
          <a:p>
            <a:r>
              <a:rPr lang="en-US" dirty="0"/>
              <a:t>Meta-analysis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3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current</a:t>
            </a:r>
            <a:r>
              <a:rPr lang="en-US" baseline="0" dirty="0"/>
              <a:t> data is very messy I think because of this.. </a:t>
            </a:r>
            <a:endParaRPr lang="en-US" dirty="0"/>
          </a:p>
          <a:p>
            <a:endParaRPr lang="en-US" dirty="0"/>
          </a:p>
          <a:p>
            <a:r>
              <a:rPr lang="en-US" dirty="0"/>
              <a:t>GIS based Meta-analysis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people</a:t>
            </a:r>
            <a:r>
              <a:rPr lang="en-US" baseline="0" dirty="0"/>
              <a:t> discuss street dogs quantitatively, the question almost always arises “how many are there?” </a:t>
            </a:r>
          </a:p>
          <a:p>
            <a:endParaRPr lang="en-US" baseline="0" dirty="0"/>
          </a:p>
          <a:p>
            <a:r>
              <a:rPr lang="en-US" baseline="0" dirty="0"/>
              <a:t>My goals, therefore, in this very short talk are to…….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Monitoring a given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Monitoring a given</a:t>
            </a:r>
          </a:p>
          <a:p>
            <a:endParaRPr lang="en-US" dirty="0"/>
          </a:p>
          <a:p>
            <a:r>
              <a:rPr lang="en-US" dirty="0"/>
              <a:t>Relative are FUNDAMENTAL:</a:t>
            </a:r>
            <a:r>
              <a:rPr lang="en-US" baseline="0" dirty="0"/>
              <a:t>  also conceptually fairly simple, fairly low cost, but acquire most of their value upon repetition over time.</a:t>
            </a:r>
          </a:p>
          <a:p>
            <a:endParaRPr lang="en-US" baseline="0" dirty="0"/>
          </a:p>
          <a:p>
            <a:r>
              <a:rPr lang="en-US" baseline="0" dirty="0"/>
              <a:t>Absolute is OPTIONAL, usually up front, to facilitate planning and even to satisfy curiosity, also more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Huge interest and precedent in wildlife, but “doing it right” is complicated</a:t>
            </a:r>
          </a:p>
          <a:p>
            <a:endParaRPr lang="en-US" dirty="0"/>
          </a:p>
          <a:p>
            <a:r>
              <a:rPr lang="en-US" dirty="0"/>
              <a:t>Among other things, requires…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the worst case, fundamental errors are made, producing badly misleading estimates</a:t>
            </a:r>
          </a:p>
          <a:p>
            <a:endParaRPr lang="en-US" baseline="0" dirty="0"/>
          </a:p>
          <a:p>
            <a:r>
              <a:rPr lang="en-US" baseline="0" dirty="0"/>
              <a:t>Nobody argues this kind of misinformation is good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best case, generating reliable estimates is an involved process, and a stretch for a typical dog management project</a:t>
            </a:r>
          </a:p>
          <a:p>
            <a:endParaRPr lang="en-US" dirty="0"/>
          </a:p>
          <a:p>
            <a:r>
              <a:rPr lang="en-US" dirty="0"/>
              <a:t>In the rest of the talk give a </a:t>
            </a:r>
            <a:r>
              <a:rPr lang="en-US" u="sng" dirty="0"/>
              <a:t>short taste</a:t>
            </a:r>
            <a:r>
              <a:rPr lang="en-US" dirty="0"/>
              <a:t> of what we’re trying to do to simplify</a:t>
            </a:r>
            <a:r>
              <a:rPr lang="en-US" baseline="0" dirty="0"/>
              <a:t> the process, IF YOU WANT AN ESTIMATE</a:t>
            </a:r>
          </a:p>
          <a:p>
            <a:endParaRPr lang="en-US" baseline="0" dirty="0"/>
          </a:p>
          <a:p>
            <a:r>
              <a:rPr lang="en-US" baseline="0" dirty="0"/>
              <a:t>GOAL is to streamline the process of arriving at believable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main methods</a:t>
            </a:r>
            <a:r>
              <a:rPr lang="en-US" baseline="0" dirty="0"/>
              <a:t> for absolute estimate</a:t>
            </a:r>
          </a:p>
          <a:p>
            <a:endParaRPr lang="en-US" baseline="0" dirty="0"/>
          </a:p>
          <a:p>
            <a:r>
              <a:rPr lang="en-US" baseline="0" dirty="0"/>
              <a:t>Practice is not STANDARDIZED</a:t>
            </a:r>
          </a:p>
          <a:p>
            <a:endParaRPr lang="en-US" dirty="0"/>
          </a:p>
          <a:p>
            <a:r>
              <a:rPr lang="en-US" dirty="0"/>
              <a:t>Take a linear route for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Several assumptions, including unbiased distribution of marked animals</a:t>
            </a:r>
          </a:p>
          <a:p>
            <a:endParaRPr lang="en-US" baseline="0" dirty="0"/>
          </a:p>
          <a:p>
            <a:r>
              <a:rPr lang="en-US" baseline="0" dirty="0"/>
              <a:t>Dog home range in relation to area of inference. </a:t>
            </a:r>
          </a:p>
          <a:p>
            <a:endParaRPr lang="en-US" dirty="0"/>
          </a:p>
          <a:p>
            <a:r>
              <a:rPr lang="en-US" dirty="0"/>
              <a:t>Tentative conclusion… address with GIS animation</a:t>
            </a:r>
            <a:r>
              <a:rPr lang="en-US" baseline="0" dirty="0"/>
              <a:t> using some rough movement and home range data</a:t>
            </a:r>
          </a:p>
          <a:p>
            <a:endParaRPr lang="en-US" baseline="0" dirty="0"/>
          </a:p>
          <a:p>
            <a:r>
              <a:rPr lang="en-US" baseline="0" dirty="0"/>
              <a:t>Need to STANDARDIZE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51F1-AEA0-42E9-B976-872ACAACF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7/28/2017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docid=I7dsg6vFpz1CzM&amp;tbnid=CoubbqVK5N_RcM:&amp;ved=0CAUQjRw&amp;url=http://provost.tufts.edu/graduatediversity/discover-tufts/tufts-graduate-schools-and-professional-programs/&amp;ei=KRkSU6u6ENfnoASUpYGIBg&amp;bvm=bv.62286460,d.cGU&amp;psig=AFQjCNExEO0X3gw6eIiE5ylFEP2qZYfcsw&amp;ust=1393781415584907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6511"/>
            <a:ext cx="9601200" cy="1411135"/>
          </a:xfrm>
        </p:spPr>
        <p:txBody>
          <a:bodyPr/>
          <a:lstStyle/>
          <a:p>
            <a:r>
              <a:rPr lang="en-US" sz="4000" dirty="0"/>
              <a:t>Population Size Estimates for Street Dogs:</a:t>
            </a:r>
            <a:br>
              <a:rPr lang="en-US" sz="4000" dirty="0"/>
            </a:br>
            <a:r>
              <a:rPr lang="en-US" sz="2800" dirty="0"/>
              <a:t>The Good, the Bad, and the Shortcuts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038" y="3183833"/>
            <a:ext cx="4809015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John D. Boone, PhD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Andrew Rowan, PhD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29" y="5334000"/>
            <a:ext cx="870518" cy="87051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365351"/>
            <a:ext cx="22107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 descr="data:image/jpeg;base64,/9j/4AAQSkZJRgABAQAAAQABAAD/2wCEAAkGBxQPEBQPEBQUFRQWFRUUFRYYFhQWFRgVFhUXFhgZGRUYHC0gGSAlIBUXITQiJSkrLi4wGiEzODMsNyktLisBCgoKDg0OGxAQGiwkHiY3LDAvLC8sKywsLCwsLCwsLDcsLDQsLCwsLCwsLCwvLCwsLC4sNCwsNTY3LCw0LCwsLP/AABEIAGwAyAMBIgACEQEDEQH/xAAcAAACAgMBAQAAAAAAAAAAAAAAAQUGAwQHAgj/xABEEAACAQMDAQQGBQkHBAMBAAABAgMABBEFEiExBhMiQQcUMlFhcRUjgZGhNUJTYnJzkrPRFiQ0UnSxwVSTstIzQ+EI/8QAGQEBAAMBAQAAAAAAAAAAAAAAAAECAwUE/8QAJBEAAgICAgICAgMAAAAAAAAAAAECEQMhBBIxQRNhBSIjUcH/2gAMAwEAAhEDEQA/AO4UU6WaAKKM1q3WpxRcSSKp92efuHNSk26RDkltm1RUWnaK2Jx3o+0Ef8VIwzq43IwYe8EEfhVpQlHymisZxl4Z7p0q0bzWreFtk08MbYzteREbB88Mc1Qub1Oor+0tn/1dt/34v/aj+0tn/wBXbf8Afi/9qi0TRKUVGL2ksyQBdWxJ4A76LJP8VSlSQKiijNAFFYbu7SFTJK6og6s7BVHzJ4rRsu0lpO2yG5gdvJVlQsfkM5NLFEpRRmnQCop0UAqKdFAKinSoAop0UAqDTqK7S3pht2ZeGPhX5mrQg5yUV7KzkoRcmQ2ua67uYLXyB3MOpx1C/jVfsUVZ9twCOcHd5N5FvePf86w6fN3cqOegYZ/Z6H8Caumo6ItwAWIB48QI5Gefvz+FdmfTjVCtNefdnHj35D73tevVGprNrFHETIoAxtUDAOcswAP2j7FquaU0yEvBu49o/m9CfF5eRq765pC3EapnbtIwfhjBFR+uxC3tmVcKD4VGeTyfv4ZvuFYcfkLooeW378G2fA+zl4SXokdB1hbpPc6+0v8AyPhXFvTBa9/rkcOQDItvHnGcb325x8M1ctDve4nR/LO1v2Tx/wDtS3aP0epfahHqLTujRmEhAikHun3Dknzryc/jfHOo+Ge3gcnurl5Ryrtr6NH0q29ZadJBvVNoQqfFnnJPwqI7C9kjq07wLIsRSPvMld2fEFxgfOuvenX8lj9/F/zVL9AX+Pn/ANOf5iVznFdqOjGb+NsrvaXsi2lX0EDOJdxik3KpAH1mMfhX01XMPSzFqMbG8s5e7toocyYZM7gxyQpUk8EVH+hbtJd3l3PHdTySqsIZQ2MA7wM8D3VeNRdFJXOPY6/RXBO3Wo6xp0xeW6dIpZZu4Cuh8CtkAjbx4WWrp2Lvr2+0GR0lZrtmlWORiAQQ+F5xgYFWU90UeOldnOfTJrUlxqUkBP1dvhI0/N3FQxbHvO7GfhV2n9C9sjROJ5e7RS04O3c5XBBjIA2dGz1PTHNcj7SQzpdzJdtuuAwErZBy20fnAc8Y8q6zNpGujT3V5yZ+/DFu9T/DiFwy52/5tvFZx23ZvK0kkzx2c9Ismo6rb20IMVqNwCk7pJAqHBdj9+PvJrrtfKHZGC5luo0sG2TkHu2yFx4eeSOOKvPavtlqWnW8Onyy4udryTzZDvtZz3ao2MDwg54z06c5mM9bKTxbSR3aiuMW3Y3XQgnS+8ZAbYZmPXnGSNtevRtqOqSaptvvWu72S7hJGyxhxjAB249+MGrqf0ZvHq0zs1FFFXMwpU6KAKKKKAKrXbofUJ+85/harLUb2gse/gZB7XtL8xzituPNQyxkzHkRcsckigWMKyZTDd4cbMY2/HOa3LllZSQ/dmPauwE8t0JAz5EVEjIPGQfuOa6Lo+nRrGPAp+OAc+Wa7HMyLFUns5PGxvJcVogtf1Iz267G9kqXb2cnGMAdev3VCW+2RfrZGJAYKCSecLt+/J+6r7FZI2/Kj2z0A9wqq9rrNUcMqgZODgY6jI/2Nefi5oN/GlX2bcnFNL5G7Ii9t1ThW3HJGOM4wMHHl5/dXUF6Vzfs7YGedR+apDt8hz+JrpIrP8lLcYXbX+mv4+OpSqrOd+nX8lj9/F/zVM9AX+Pn/wBOf5iVodre0WqajG1rPbHuxJuBS3lDeEnHJJ/2qK7K3Wo6XK01tbPuZNh3wSsNuQ3AGOeK4zku1nbjGodTunpN/JF5+5P+4rmPoA/xtz/px/MWui28c+raKyXAEc88LqRtZAGyceE5I6CuJaONS0i5LQwSxzYKMpiMisM5xxwRkdQatJ/smVgri4l+/wD6F9iy/an/ANoqsHoP/JK/vpv/ADNcw7YWGr3axXN9FK2S4ijVOUGFJJjQeAHj2jk4qe9H+tajZWk9stqdsUUk0W+Gbc0pYeE4YZHJ4GD8ahP9rJcf46sqHpM/LF5+9H8tK+mNQ/8Aik/Yf/xNfMGt2V9eXEl1Layh5WDMFhlC5AA4ByR0HnXc/R9rl3qMFx6/CsLBtiBY5I8qycnDsc8nypB7ZGVaX0cb9D35Wtvk/wDLNdW9Jvo++lCtxDIsc6rsw3sOvUZI5Ujnn41x2z06/wBIu1ZYJBNESFPds8bcFcjHtKR8asPb+71C7jsp5opklaObesSTIABL4MqCSMrzyahNU0y8k3JNMw/Q2vadxGLoKOndP3yYHuUEkD7BVh7A+lG4e6Sz1DawkYRq+3ZIkh4AYDggnA6Ag1gs/SdqFggtbuz3yRgKHbfGxAGBuwpDH4g81HdjtAu9W1UajcRGOMTLPI+wopZCCiIG5PKrnr056096IatPskd/oop1ueUKKKKAKKKKAKRp0UBWda7P5kFxCAWDBmTpuwc8HoDxUY3aB4vq2Rlx5Esp/AirxWOaBX4dVb5gGvXj5OlHIuyR5J8bd43TKPH2lZc8Nzz7bdfsI4+eTWR3l1AbVjPUeM8KP61bE0uFTkRRg/srW2FA4FXlysa3jhT/ALKR4uR6nLRo6Npa2ybV5J5ZvMmpCkKdeOUnJ2/J7IxUVSIPS9WkmCEhBme4hOM9Ii4BHxOz8aes6y1tKu5R3BX6yTJzExO1WZfNM8E+WQTxkjfhtoUcuqoGJJJGOp6n5nHPvr1JFExLMEJKlDnByh6qfhVC+iP1XVng097wKpdIO+25IUkJuIz1x5ZrZ1u7kgtpJo1DvGhfbzyF5bGPPAOKzXFvDJEYHCNGV2FDgqVxjaR7vhWYMuMZXGMdR0oDX026MymTwlC31ZGfEn+Y/M5rR0LVpLlnDKoCPIhwHGSsjou1jw3EbEgdMipSBY40WNNqqoCqowAFAwAB5Vr21jBEd0aopyx4x1c5Y/MnqaAi77tA8d56qEVgfV8e0Ce+MwfxeyNoh3AH2uQOa3O0eqNaxiRULLk72Cs+xQjNuKJ4mGQAdoJGc4rPPp9vIzO6RszbAxOCT3ZLJz+qSSPdk1lu4IphiQIwGcA48wQfvBI+2mxaNbWdRMNsZ4wrHwYyTtIdlXOR+1msusXDxQvLHtOxXdg2eQqscDHnkCst1DFKndyBGTjwnGODkcfYK9zhHUo+1lYFWBIwQeCDQGtprtLEskoTLBWXAJwGUHBz55JrV0XUpZ2eN0VTCzxy4zjfwU2E9QUIY+7cB78ScOxFCLtCqAAARgAdAK828EaM7RhQznc5GMswAGT7zgAfZShZs0qdFSQFFFFAFFFFAKnRRQBRRSoB0UqdAFFFFARc3qqMUYQhgMsNq5APmeOPtrPFZQOAypEQehCqQfkRVd9G7/3aYSn+8C6uPWc43b+8ON36uzbt/VxjisMWtCPvUtGQW6WD3MPhGA4lkGQc4KeHge6gLV9HQ/oo/wCBf6UfR0P6KP8AgX+lVC47QXJSd0dF7rToLwDuwd0jrKWBOfZPdjpzz1p672juLWK8YMjNHYx3kRKcKzNIrIQD4l8Ix59aAt30dD+ij/gX+lYo7e3Z2jVIiyY3qFXK7hlcjyyKq+t67c230hiRW9Tt4bpcoPH3nfZjbB4H1PUc+L4Vn1fW54pbpIyg7uSxVCUzxO+193I3HHQ0BZvo6H9FH/Av9KPo6H9FH/Av9Krr6vOhmi3BzHdQRBwg391KqO3gHDMAW6eXkcc6epa1e2sPfzewDcs+1E72OFGUQymJmG9cZZwCGGRgeVAWq4tbeNdzpEo4GSqgZJwB0pW0FtJkokTYODhV4PXBGODWj2ptWnSFYZlimEwkgZl3ozojHayZGQV3eeRjPlUFpnaCb1kWs8cUE7ztHNLG2+J2S3SRBGXAIdlPQjgIfhQFrFvbmQxbYt4XeV2ru2k4zj3ZrYhtI0OURFPTIUA/hVL1GWdLmaVZY+9j01n3qgKMY55CBtJ4HGDz78Gti57SzGG6uE2J6vbQTqhGd5kiMh3HrtONgxzkHr0oC51htbpJl3xOrrkjKkEZU4IyPcRiqv8A2hm7v1jbj++pa9wVG4I0qxEk9d2G7z3Y++vfZa4MOn3EqruKT6g4UdWK3ExCj54xQFrJxWtZX8U4YxSK+07W2nODgNg+7gg/IiqXrmsTG17veG9Z0y5uGdVA7to44zx+q3ekDPI2+dXDRottvFkgnu0ycBc+EY4HwwKA3qKVOgCilRQDopUUA6KVFAOlRToCvWd7bXizzm28ULvFIJI4e8zFyRnceMYIyRkEHzqQ+joJ1SSW3jzsIAkjjLor4LL5gZ8wDjioZ9Oki1N9ikwXcavMR7KS25Ayf3iOq/Hu/hUfoYkmIE73a3S9+sqASJC2/PO8+EoPDsIOR99AWw6VAQfqYTuQRt9WnijHRDxyo93SvNxpUDBi1vE/g2Ed2hJReQnI5HuHSqJpLNHb2CP62kBtmSbCzuy3W2IAODl1AAfGPCDnzxUrBaE3QDveMkdipRneZSZA8g3MEIUybdvx6Z5oCyw2MMyd49uimWNRIskce/aBxHJjIO3OMZIHlXt9Ht23boITu27sxod2z2M8c7fLPSqJZxSyxxCU3fGkZPjuUPrII5OCD3vz5rZe/mYW7N6zvHqDSErKBhgO92qqge/duyecYAwaAs+rdnorj/64hl1eUGNSJSqkKJMYLYyCOeCBXjT+zUEAb6pGBbcqbAVTwqCIw5O3dsUnkAnmq9baXLJb3E8b3HrMd1O8Yea4VZEjmZkiKs2NjKcDjHIPlVr0V8wic7x3uZtrFmKqwyq4JO3AxwPPNAa+j6nb6pD3ojyEkZCkqKWSReDlckA4OQQeQfjWHRpLTUIJFS3QwLM6bXii7t3jYhmVOfMHkgGoPTLCWK4jeBG7i8t1S54Kd1NAuN5UjILoWTPXKL7hWjpkksNvwk6xfSd202yJ9/cvJM0TbMbmjJKeyOhHlmgL82lwHJMMRyndn6tMmP8AydPZ/V6VG6bPb3KwPHbZRkfY5ijAiETABTzlCTkqAPzT084iAmOW2VmuntCtz4nD570tGYw4A37AveBc+7n801CQpdxwWkdoJxILPUgAwl298Gj7gyBuN/t4LcnmgOg3kUcbCbuN8hdF3IiGQbiF3Fjg4UHJ5zgefSti0tY4l2RIiLknCKFGSck4A6n31S9Sk3QRy2pvATNp4dT6xkKtwpk3K3OShbf5EAZoYSK7zBrksupIq5NwV7htgcBPZMeN/OMDHwFAW8aXBhl7mLa4w47tMMOThhjkcnr762YYlRQiAKoGAAAAAPIAdKpvZ5nkmQzvdrcpJMJU2sIWBJx4iNjRgbSuDkfPNXSgHRSooB0UqdAFKg0UA6KVAoB0UqdAFKnSoAp0qdAFFFKgMF9aLMhjcttOM7WZTjPTKnOD0PvFZxQaKAdFFFAKiiigCnRSoAp0qdAKnSoo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62100" y="-617538"/>
            <a:ext cx="2381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QPEBQPEBQUFRQWFRUUFRYYFhQWFRgVFhUXFhgZGRUYHC0gGSAlIBUXITQiJSkrLi4wGiEzODMsNyktLisBCgoKDg0OGxAQGiwkHiY3LDAvLC8sKywsLCwsLCwsLDcsLDQsLCwsLCwsLCwvLCwsLC4sNCwsNTY3LCw0LCwsLP/AABEIAGwAyAMBIgACEQEDEQH/xAAcAAACAgMBAQAAAAAAAAAAAAAAAQUGAwQHAgj/xABEEAACAQMDAQQGBQkHBAMBAAABAgMABBEFEiExBhMiQQcUMlFhcRUjgZGhNUJTYnJzkrPRFiQ0UnSxwVSTstIzQ+EI/8QAGQEBAAMBAQAAAAAAAAAAAAAAAAECAwUE/8QAJBEAAgICAgICAgMAAAAAAAAAAAECEQMhBBIxQRNhBSIjUcH/2gAMAwEAAhEDEQA/AO4UU6WaAKKM1q3WpxRcSSKp92efuHNSk26RDkltm1RUWnaK2Jx3o+0Ef8VIwzq43IwYe8EEfhVpQlHymisZxl4Z7p0q0bzWreFtk08MbYzteREbB88Mc1Qub1Oor+0tn/1dt/34v/aj+0tn/wBXbf8Afi/9qi0TRKUVGL2ksyQBdWxJ4A76LJP8VSlSQKiijNAFFYbu7SFTJK6og6s7BVHzJ4rRsu0lpO2yG5gdvJVlQsfkM5NLFEpRRmnQCop0UAqKdFAKinSoAop0UAqDTqK7S3pht2ZeGPhX5mrQg5yUV7KzkoRcmQ2ua67uYLXyB3MOpx1C/jVfsUVZ9twCOcHd5N5FvePf86w6fN3cqOegYZ/Z6H8Caumo6ItwAWIB48QI5Gefvz+FdmfTjVCtNefdnHj35D73tevVGprNrFHETIoAxtUDAOcswAP2j7FquaU0yEvBu49o/m9CfF5eRq765pC3EapnbtIwfhjBFR+uxC3tmVcKD4VGeTyfv4ZvuFYcfkLooeW378G2fA+zl4SXokdB1hbpPc6+0v8AyPhXFvTBa9/rkcOQDItvHnGcb325x8M1ctDve4nR/LO1v2Tx/wDtS3aP0epfahHqLTujRmEhAikHun3Dknzryc/jfHOo+Ge3gcnurl5Ryrtr6NH0q29ZadJBvVNoQqfFnnJPwqI7C9kjq07wLIsRSPvMld2fEFxgfOuvenX8lj9/F/zVL9AX+Pn/ANOf5iVznFdqOjGb+NsrvaXsi2lX0EDOJdxik3KpAH1mMfhX01XMPSzFqMbG8s5e7toocyYZM7gxyQpUk8EVH+hbtJd3l3PHdTySqsIZQ2MA7wM8D3VeNRdFJXOPY6/RXBO3Wo6xp0xeW6dIpZZu4Cuh8CtkAjbx4WWrp2Lvr2+0GR0lZrtmlWORiAQQ+F5xgYFWU90UeOldnOfTJrUlxqUkBP1dvhI0/N3FQxbHvO7GfhV2n9C9sjROJ5e7RS04O3c5XBBjIA2dGz1PTHNcj7SQzpdzJdtuuAwErZBy20fnAc8Y8q6zNpGujT3V5yZ+/DFu9T/DiFwy52/5tvFZx23ZvK0kkzx2c9Ismo6rb20IMVqNwCk7pJAqHBdj9+PvJrrtfKHZGC5luo0sG2TkHu2yFx4eeSOOKvPavtlqWnW8Onyy4udryTzZDvtZz3ao2MDwg54z06c5mM9bKTxbSR3aiuMW3Y3XQgnS+8ZAbYZmPXnGSNtevRtqOqSaptvvWu72S7hJGyxhxjAB249+MGrqf0ZvHq0zs1FFFXMwpU6KAKKKKAKrXbofUJ+85/harLUb2gse/gZB7XtL8xzituPNQyxkzHkRcsckigWMKyZTDd4cbMY2/HOa3LllZSQ/dmPauwE8t0JAz5EVEjIPGQfuOa6Lo+nRrGPAp+OAc+Wa7HMyLFUns5PGxvJcVogtf1Iz267G9kqXb2cnGMAdev3VCW+2RfrZGJAYKCSecLt+/J+6r7FZI2/Kj2z0A9wqq9rrNUcMqgZODgY6jI/2Nefi5oN/GlX2bcnFNL5G7Ii9t1ThW3HJGOM4wMHHl5/dXUF6Vzfs7YGedR+apDt8hz+JrpIrP8lLcYXbX+mv4+OpSqrOd+nX8lj9/F/zVM9AX+Pn/wBOf5iVodre0WqajG1rPbHuxJuBS3lDeEnHJJ/2qK7K3Wo6XK01tbPuZNh3wSsNuQ3AGOeK4zku1nbjGodTunpN/JF5+5P+4rmPoA/xtz/px/MWui28c+raKyXAEc88LqRtZAGyceE5I6CuJaONS0i5LQwSxzYKMpiMisM5xxwRkdQatJ/smVgri4l+/wD6F9iy/an/ANoqsHoP/JK/vpv/ADNcw7YWGr3axXN9FK2S4ijVOUGFJJjQeAHj2jk4qe9H+tajZWk9stqdsUUk0W+Gbc0pYeE4YZHJ4GD8ahP9rJcf46sqHpM/LF5+9H8tK+mNQ/8Aik/Yf/xNfMGt2V9eXEl1Layh5WDMFhlC5AA4ByR0HnXc/R9rl3qMFx6/CsLBtiBY5I8qycnDsc8nypB7ZGVaX0cb9D35Wtvk/wDLNdW9Jvo++lCtxDIsc6rsw3sOvUZI5Ujnn41x2z06/wBIu1ZYJBNESFPds8bcFcjHtKR8asPb+71C7jsp5opklaObesSTIABL4MqCSMrzyahNU0y8k3JNMw/Q2vadxGLoKOndP3yYHuUEkD7BVh7A+lG4e6Sz1DawkYRq+3ZIkh4AYDggnA6Ag1gs/SdqFggtbuz3yRgKHbfGxAGBuwpDH4g81HdjtAu9W1UajcRGOMTLPI+wopZCCiIG5PKrnr056096IatPskd/oop1ueUKKKKAKKKKAKRp0UBWda7P5kFxCAWDBmTpuwc8HoDxUY3aB4vq2Rlx5Esp/AirxWOaBX4dVb5gGvXj5OlHIuyR5J8bd43TKPH2lZc8Nzz7bdfsI4+eTWR3l1AbVjPUeM8KP61bE0uFTkRRg/srW2FA4FXlysa3jhT/ALKR4uR6nLRo6Npa2ybV5J5ZvMmpCkKdeOUnJ2/J7IxUVSIPS9WkmCEhBme4hOM9Ii4BHxOz8aes6y1tKu5R3BX6yTJzExO1WZfNM8E+WQTxkjfhtoUcuqoGJJJGOp6n5nHPvr1JFExLMEJKlDnByh6qfhVC+iP1XVng097wKpdIO+25IUkJuIz1x5ZrZ1u7kgtpJo1DvGhfbzyF5bGPPAOKzXFvDJEYHCNGV2FDgqVxjaR7vhWYMuMZXGMdR0oDX026MymTwlC31ZGfEn+Y/M5rR0LVpLlnDKoCPIhwHGSsjou1jw3EbEgdMipSBY40WNNqqoCqowAFAwAB5Vr21jBEd0aopyx4x1c5Y/MnqaAi77tA8d56qEVgfV8e0Ce+MwfxeyNoh3AH2uQOa3O0eqNaxiRULLk72Cs+xQjNuKJ4mGQAdoJGc4rPPp9vIzO6RszbAxOCT3ZLJz+qSSPdk1lu4IphiQIwGcA48wQfvBI+2mxaNbWdRMNsZ4wrHwYyTtIdlXOR+1msusXDxQvLHtOxXdg2eQqscDHnkCst1DFKndyBGTjwnGODkcfYK9zhHUo+1lYFWBIwQeCDQGtprtLEskoTLBWXAJwGUHBz55JrV0XUpZ2eN0VTCzxy4zjfwU2E9QUIY+7cB78ScOxFCLtCqAAARgAdAK828EaM7RhQznc5GMswAGT7zgAfZShZs0qdFSQFFFFAFFFFAKnRRQBRRSoB0UqdAFFFFARc3qqMUYQhgMsNq5APmeOPtrPFZQOAypEQehCqQfkRVd9G7/3aYSn+8C6uPWc43b+8ON36uzbt/VxjisMWtCPvUtGQW6WD3MPhGA4lkGQc4KeHge6gLV9HQ/oo/wCBf6UfR0P6KP8AgX+lVC47QXJSd0dF7rToLwDuwd0jrKWBOfZPdjpzz1p672juLWK8YMjNHYx3kRKcKzNIrIQD4l8Ix59aAt30dD+ij/gX+lYo7e3Z2jVIiyY3qFXK7hlcjyyKq+t67c230hiRW9Tt4bpcoPH3nfZjbB4H1PUc+L4Vn1fW54pbpIyg7uSxVCUzxO+193I3HHQ0BZvo6H9FH/Av9KPo6H9FH/Av9Krr6vOhmi3BzHdQRBwg391KqO3gHDMAW6eXkcc6epa1e2sPfzewDcs+1E72OFGUQymJmG9cZZwCGGRgeVAWq4tbeNdzpEo4GSqgZJwB0pW0FtJkokTYODhV4PXBGODWj2ptWnSFYZlimEwkgZl3ozojHayZGQV3eeRjPlUFpnaCb1kWs8cUE7ztHNLG2+J2S3SRBGXAIdlPQjgIfhQFrFvbmQxbYt4XeV2ru2k4zj3ZrYhtI0OURFPTIUA/hVL1GWdLmaVZY+9j01n3qgKMY55CBtJ4HGDz78Gti57SzGG6uE2J6vbQTqhGd5kiMh3HrtONgxzkHr0oC51htbpJl3xOrrkjKkEZU4IyPcRiqv8A2hm7v1jbj++pa9wVG4I0qxEk9d2G7z3Y++vfZa4MOn3EqruKT6g4UdWK3ExCj54xQFrJxWtZX8U4YxSK+07W2nODgNg+7gg/IiqXrmsTG17veG9Z0y5uGdVA7to44zx+q3ekDPI2+dXDRottvFkgnu0ycBc+EY4HwwKA3qKVOgCilRQDopUUA6KVFAOlRToCvWd7bXizzm28ULvFIJI4e8zFyRnceMYIyRkEHzqQ+joJ1SSW3jzsIAkjjLor4LL5gZ8wDjioZ9Oki1N9ikwXcavMR7KS25Ayf3iOq/Hu/hUfoYkmIE73a3S9+sqASJC2/PO8+EoPDsIOR99AWw6VAQfqYTuQRt9WnijHRDxyo93SvNxpUDBi1vE/g2Ed2hJReQnI5HuHSqJpLNHb2CP62kBtmSbCzuy3W2IAODl1AAfGPCDnzxUrBaE3QDveMkdipRneZSZA8g3MEIUybdvx6Z5oCyw2MMyd49uimWNRIskce/aBxHJjIO3OMZIHlXt9Ht23boITu27sxod2z2M8c7fLPSqJZxSyxxCU3fGkZPjuUPrII5OCD3vz5rZe/mYW7N6zvHqDSErKBhgO92qqge/duyecYAwaAs+rdnorj/64hl1eUGNSJSqkKJMYLYyCOeCBXjT+zUEAb6pGBbcqbAVTwqCIw5O3dsUnkAnmq9baXLJb3E8b3HrMd1O8Yea4VZEjmZkiKs2NjKcDjHIPlVr0V8wic7x3uZtrFmKqwyq4JO3AxwPPNAa+j6nb6pD3ojyEkZCkqKWSReDlckA4OQQeQfjWHRpLTUIJFS3QwLM6bXii7t3jYhmVOfMHkgGoPTLCWK4jeBG7i8t1S54Kd1NAuN5UjILoWTPXKL7hWjpkksNvwk6xfSd202yJ9/cvJM0TbMbmjJKeyOhHlmgL82lwHJMMRyndn6tMmP8AydPZ/V6VG6bPb3KwPHbZRkfY5ijAiETABTzlCTkqAPzT084iAmOW2VmuntCtz4nD570tGYw4A37AveBc+7n801CQpdxwWkdoJxILPUgAwl298Gj7gyBuN/t4LcnmgOg3kUcbCbuN8hdF3IiGQbiF3Fjg4UHJ5zgefSti0tY4l2RIiLknCKFGSck4A6n31S9Sk3QRy2pvATNp4dT6xkKtwpk3K3OShbf5EAZoYSK7zBrksupIq5NwV7htgcBPZMeN/OMDHwFAW8aXBhl7mLa4w47tMMOThhjkcnr762YYlRQiAKoGAAAAAPIAdKpvZ5nkmQzvdrcpJMJU2sIWBJx4iNjRgbSuDkfPNXSgHRSooB0UqdAFKg0UA6KVAoB0UqdAFKnSoAp0qdAFFFKgMF9aLMhjcttOM7WZTjPTKnOD0PvFZxQaKAdFFFAKiiigCnRSoAp0qdAKnSoo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714500" y="-465138"/>
            <a:ext cx="2381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66" y="5546848"/>
            <a:ext cx="2671572" cy="766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660295"/>
            <a:ext cx="2434127" cy="2128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264" y="2337547"/>
            <a:ext cx="1752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645" y="-22097"/>
            <a:ext cx="8229600" cy="990600"/>
          </a:xfrm>
        </p:spPr>
        <p:txBody>
          <a:bodyPr/>
          <a:lstStyle/>
          <a:p>
            <a:r>
              <a:rPr lang="en-US" sz="3200" dirty="0"/>
              <a:t>Detectability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045" y="1322873"/>
            <a:ext cx="2743200" cy="3657600"/>
          </a:xfrm>
        </p:spPr>
        <p:txBody>
          <a:bodyPr/>
          <a:lstStyle/>
          <a:p>
            <a:r>
              <a:rPr lang="en-US" dirty="0"/>
              <a:t>Specific to:</a:t>
            </a:r>
          </a:p>
          <a:p>
            <a:pPr lvl="1"/>
            <a:r>
              <a:rPr lang="en-US" dirty="0"/>
              <a:t>Survey method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Location (?)</a:t>
            </a:r>
          </a:p>
          <a:p>
            <a:pPr lvl="1"/>
            <a:endParaRPr lang="en-US" dirty="0"/>
          </a:p>
          <a:p>
            <a:r>
              <a:rPr lang="en-US" dirty="0"/>
              <a:t>Meta-analysis</a:t>
            </a:r>
          </a:p>
          <a:p>
            <a:endParaRPr lang="en-US" dirty="0"/>
          </a:p>
          <a:p>
            <a:r>
              <a:rPr lang="en-US" dirty="0"/>
              <a:t>Simulations of spatial issues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64253" y="1219201"/>
            <a:ext cx="2717026" cy="4953001"/>
            <a:chOff x="5105400" y="1219201"/>
            <a:chExt cx="2212679" cy="4953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5400" y="1219201"/>
              <a:ext cx="2209800" cy="49530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" name="Freeform 6"/>
            <p:cNvSpPr/>
            <p:nvPr/>
          </p:nvSpPr>
          <p:spPr>
            <a:xfrm>
              <a:off x="5829870" y="1733267"/>
              <a:ext cx="1488209" cy="3284371"/>
            </a:xfrm>
            <a:custGeom>
              <a:avLst/>
              <a:gdLst>
                <a:gd name="connsiteX0" fmla="*/ 88710 w 1488209"/>
                <a:gd name="connsiteY0" fmla="*/ 0 h 3284371"/>
                <a:gd name="connsiteX1" fmla="*/ 75062 w 1488209"/>
                <a:gd name="connsiteY1" fmla="*/ 191068 h 3284371"/>
                <a:gd name="connsiteX2" fmla="*/ 61415 w 1488209"/>
                <a:gd name="connsiteY2" fmla="*/ 259307 h 3284371"/>
                <a:gd name="connsiteX3" fmla="*/ 34119 w 1488209"/>
                <a:gd name="connsiteY3" fmla="*/ 300250 h 3284371"/>
                <a:gd name="connsiteX4" fmla="*/ 20471 w 1488209"/>
                <a:gd name="connsiteY4" fmla="*/ 341194 h 3284371"/>
                <a:gd name="connsiteX5" fmla="*/ 6824 w 1488209"/>
                <a:gd name="connsiteY5" fmla="*/ 402609 h 3284371"/>
                <a:gd name="connsiteX6" fmla="*/ 0 w 1488209"/>
                <a:gd name="connsiteY6" fmla="*/ 457200 h 3284371"/>
                <a:gd name="connsiteX7" fmla="*/ 6824 w 1488209"/>
                <a:gd name="connsiteY7" fmla="*/ 750627 h 3284371"/>
                <a:gd name="connsiteX8" fmla="*/ 27295 w 1488209"/>
                <a:gd name="connsiteY8" fmla="*/ 791570 h 3284371"/>
                <a:gd name="connsiteX9" fmla="*/ 47767 w 1488209"/>
                <a:gd name="connsiteY9" fmla="*/ 805218 h 3284371"/>
                <a:gd name="connsiteX10" fmla="*/ 61415 w 1488209"/>
                <a:gd name="connsiteY10" fmla="*/ 846161 h 3284371"/>
                <a:gd name="connsiteX11" fmla="*/ 75062 w 1488209"/>
                <a:gd name="connsiteY11" fmla="*/ 982638 h 3284371"/>
                <a:gd name="connsiteX12" fmla="*/ 88710 w 1488209"/>
                <a:gd name="connsiteY12" fmla="*/ 1003110 h 3284371"/>
                <a:gd name="connsiteX13" fmla="*/ 109182 w 1488209"/>
                <a:gd name="connsiteY13" fmla="*/ 1044053 h 3284371"/>
                <a:gd name="connsiteX14" fmla="*/ 122830 w 1488209"/>
                <a:gd name="connsiteY14" fmla="*/ 1084997 h 3284371"/>
                <a:gd name="connsiteX15" fmla="*/ 129653 w 1488209"/>
                <a:gd name="connsiteY15" fmla="*/ 1112292 h 3284371"/>
                <a:gd name="connsiteX16" fmla="*/ 143301 w 1488209"/>
                <a:gd name="connsiteY16" fmla="*/ 1153235 h 3284371"/>
                <a:gd name="connsiteX17" fmla="*/ 156949 w 1488209"/>
                <a:gd name="connsiteY17" fmla="*/ 1173707 h 3284371"/>
                <a:gd name="connsiteX18" fmla="*/ 184244 w 1488209"/>
                <a:gd name="connsiteY18" fmla="*/ 1207827 h 3284371"/>
                <a:gd name="connsiteX19" fmla="*/ 218364 w 1488209"/>
                <a:gd name="connsiteY19" fmla="*/ 1269241 h 3284371"/>
                <a:gd name="connsiteX20" fmla="*/ 225188 w 1488209"/>
                <a:gd name="connsiteY20" fmla="*/ 1371600 h 3284371"/>
                <a:gd name="connsiteX21" fmla="*/ 232012 w 1488209"/>
                <a:gd name="connsiteY21" fmla="*/ 1392071 h 3284371"/>
                <a:gd name="connsiteX22" fmla="*/ 238835 w 1488209"/>
                <a:gd name="connsiteY22" fmla="*/ 1419367 h 3284371"/>
                <a:gd name="connsiteX23" fmla="*/ 245659 w 1488209"/>
                <a:gd name="connsiteY23" fmla="*/ 1473958 h 3284371"/>
                <a:gd name="connsiteX24" fmla="*/ 259307 w 1488209"/>
                <a:gd name="connsiteY24" fmla="*/ 1494430 h 3284371"/>
                <a:gd name="connsiteX25" fmla="*/ 272955 w 1488209"/>
                <a:gd name="connsiteY25" fmla="*/ 1542197 h 3284371"/>
                <a:gd name="connsiteX26" fmla="*/ 279779 w 1488209"/>
                <a:gd name="connsiteY26" fmla="*/ 1562668 h 3284371"/>
                <a:gd name="connsiteX27" fmla="*/ 293427 w 1488209"/>
                <a:gd name="connsiteY27" fmla="*/ 1644555 h 3284371"/>
                <a:gd name="connsiteX28" fmla="*/ 313898 w 1488209"/>
                <a:gd name="connsiteY28" fmla="*/ 1671850 h 3284371"/>
                <a:gd name="connsiteX29" fmla="*/ 334370 w 1488209"/>
                <a:gd name="connsiteY29" fmla="*/ 1719618 h 3284371"/>
                <a:gd name="connsiteX30" fmla="*/ 348018 w 1488209"/>
                <a:gd name="connsiteY30" fmla="*/ 1760561 h 3284371"/>
                <a:gd name="connsiteX31" fmla="*/ 354841 w 1488209"/>
                <a:gd name="connsiteY31" fmla="*/ 1781033 h 3284371"/>
                <a:gd name="connsiteX32" fmla="*/ 361665 w 1488209"/>
                <a:gd name="connsiteY32" fmla="*/ 1801504 h 3284371"/>
                <a:gd name="connsiteX33" fmla="*/ 348018 w 1488209"/>
                <a:gd name="connsiteY33" fmla="*/ 1821976 h 3284371"/>
                <a:gd name="connsiteX34" fmla="*/ 361665 w 1488209"/>
                <a:gd name="connsiteY34" fmla="*/ 1985749 h 3284371"/>
                <a:gd name="connsiteX35" fmla="*/ 368489 w 1488209"/>
                <a:gd name="connsiteY35" fmla="*/ 2013044 h 3284371"/>
                <a:gd name="connsiteX36" fmla="*/ 382137 w 1488209"/>
                <a:gd name="connsiteY36" fmla="*/ 2040340 h 3284371"/>
                <a:gd name="connsiteX37" fmla="*/ 388961 w 1488209"/>
                <a:gd name="connsiteY37" fmla="*/ 2060812 h 3284371"/>
                <a:gd name="connsiteX38" fmla="*/ 423080 w 1488209"/>
                <a:gd name="connsiteY38" fmla="*/ 2299647 h 3284371"/>
                <a:gd name="connsiteX39" fmla="*/ 484495 w 1488209"/>
                <a:gd name="connsiteY39" fmla="*/ 2292824 h 3284371"/>
                <a:gd name="connsiteX40" fmla="*/ 525438 w 1488209"/>
                <a:gd name="connsiteY40" fmla="*/ 2279176 h 3284371"/>
                <a:gd name="connsiteX41" fmla="*/ 573206 w 1488209"/>
                <a:gd name="connsiteY41" fmla="*/ 2265528 h 3284371"/>
                <a:gd name="connsiteX42" fmla="*/ 620973 w 1488209"/>
                <a:gd name="connsiteY42" fmla="*/ 2258704 h 3284371"/>
                <a:gd name="connsiteX43" fmla="*/ 661916 w 1488209"/>
                <a:gd name="connsiteY43" fmla="*/ 2251880 h 3284371"/>
                <a:gd name="connsiteX44" fmla="*/ 805218 w 1488209"/>
                <a:gd name="connsiteY44" fmla="*/ 2245056 h 3284371"/>
                <a:gd name="connsiteX45" fmla="*/ 846161 w 1488209"/>
                <a:gd name="connsiteY45" fmla="*/ 2238233 h 3284371"/>
                <a:gd name="connsiteX46" fmla="*/ 914400 w 1488209"/>
                <a:gd name="connsiteY46" fmla="*/ 2231409 h 3284371"/>
                <a:gd name="connsiteX47" fmla="*/ 941695 w 1488209"/>
                <a:gd name="connsiteY47" fmla="*/ 2224585 h 3284371"/>
                <a:gd name="connsiteX48" fmla="*/ 1030406 w 1488209"/>
                <a:gd name="connsiteY48" fmla="*/ 2210937 h 3284371"/>
                <a:gd name="connsiteX49" fmla="*/ 1057701 w 1488209"/>
                <a:gd name="connsiteY49" fmla="*/ 2204113 h 3284371"/>
                <a:gd name="connsiteX50" fmla="*/ 1146412 w 1488209"/>
                <a:gd name="connsiteY50" fmla="*/ 2190465 h 3284371"/>
                <a:gd name="connsiteX51" fmla="*/ 1187355 w 1488209"/>
                <a:gd name="connsiteY51" fmla="*/ 2176818 h 3284371"/>
                <a:gd name="connsiteX52" fmla="*/ 1248770 w 1488209"/>
                <a:gd name="connsiteY52" fmla="*/ 2163170 h 3284371"/>
                <a:gd name="connsiteX53" fmla="*/ 1255594 w 1488209"/>
                <a:gd name="connsiteY53" fmla="*/ 2245056 h 3284371"/>
                <a:gd name="connsiteX54" fmla="*/ 1269241 w 1488209"/>
                <a:gd name="connsiteY54" fmla="*/ 2286000 h 3284371"/>
                <a:gd name="connsiteX55" fmla="*/ 1276065 w 1488209"/>
                <a:gd name="connsiteY55" fmla="*/ 2306471 h 3284371"/>
                <a:gd name="connsiteX56" fmla="*/ 1276065 w 1488209"/>
                <a:gd name="connsiteY56" fmla="*/ 2381534 h 3284371"/>
                <a:gd name="connsiteX57" fmla="*/ 1289713 w 1488209"/>
                <a:gd name="connsiteY57" fmla="*/ 2422477 h 3284371"/>
                <a:gd name="connsiteX58" fmla="*/ 1296537 w 1488209"/>
                <a:gd name="connsiteY58" fmla="*/ 2490716 h 3284371"/>
                <a:gd name="connsiteX59" fmla="*/ 1303361 w 1488209"/>
                <a:gd name="connsiteY59" fmla="*/ 2674961 h 3284371"/>
                <a:gd name="connsiteX60" fmla="*/ 1317009 w 1488209"/>
                <a:gd name="connsiteY60" fmla="*/ 2715904 h 3284371"/>
                <a:gd name="connsiteX61" fmla="*/ 1310185 w 1488209"/>
                <a:gd name="connsiteY61" fmla="*/ 2777319 h 3284371"/>
                <a:gd name="connsiteX62" fmla="*/ 1323832 w 1488209"/>
                <a:gd name="connsiteY62" fmla="*/ 2852382 h 3284371"/>
                <a:gd name="connsiteX63" fmla="*/ 1317009 w 1488209"/>
                <a:gd name="connsiteY63" fmla="*/ 2988859 h 3284371"/>
                <a:gd name="connsiteX64" fmla="*/ 1317009 w 1488209"/>
                <a:gd name="connsiteY64" fmla="*/ 3152633 h 3284371"/>
                <a:gd name="connsiteX65" fmla="*/ 1296537 w 1488209"/>
                <a:gd name="connsiteY65" fmla="*/ 3166280 h 3284371"/>
                <a:gd name="connsiteX66" fmla="*/ 1276065 w 1488209"/>
                <a:gd name="connsiteY66" fmla="*/ 3207224 h 3284371"/>
                <a:gd name="connsiteX67" fmla="*/ 1282889 w 1488209"/>
                <a:gd name="connsiteY67" fmla="*/ 3227695 h 3284371"/>
                <a:gd name="connsiteX68" fmla="*/ 1303361 w 1488209"/>
                <a:gd name="connsiteY68" fmla="*/ 3248167 h 3284371"/>
                <a:gd name="connsiteX69" fmla="*/ 1344304 w 1488209"/>
                <a:gd name="connsiteY69" fmla="*/ 3275462 h 3284371"/>
                <a:gd name="connsiteX70" fmla="*/ 1467134 w 1488209"/>
                <a:gd name="connsiteY70" fmla="*/ 3268638 h 3284371"/>
                <a:gd name="connsiteX71" fmla="*/ 1487606 w 1488209"/>
                <a:gd name="connsiteY71" fmla="*/ 3282286 h 3284371"/>
                <a:gd name="connsiteX72" fmla="*/ 1473958 w 1488209"/>
                <a:gd name="connsiteY72" fmla="*/ 3241343 h 3284371"/>
                <a:gd name="connsiteX73" fmla="*/ 1467134 w 1488209"/>
                <a:gd name="connsiteY73" fmla="*/ 3220871 h 328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8209" h="3284371">
                  <a:moveTo>
                    <a:pt x="88710" y="0"/>
                  </a:moveTo>
                  <a:cubicBezTo>
                    <a:pt x="71834" y="101252"/>
                    <a:pt x="89090" y="-12331"/>
                    <a:pt x="75062" y="191068"/>
                  </a:cubicBezTo>
                  <a:cubicBezTo>
                    <a:pt x="74368" y="201125"/>
                    <a:pt x="70127" y="243625"/>
                    <a:pt x="61415" y="259307"/>
                  </a:cubicBezTo>
                  <a:cubicBezTo>
                    <a:pt x="53449" y="273645"/>
                    <a:pt x="34119" y="300250"/>
                    <a:pt x="34119" y="300250"/>
                  </a:cubicBezTo>
                  <a:cubicBezTo>
                    <a:pt x="29570" y="313898"/>
                    <a:pt x="23960" y="327237"/>
                    <a:pt x="20471" y="341194"/>
                  </a:cubicBezTo>
                  <a:cubicBezTo>
                    <a:pt x="15034" y="362940"/>
                    <a:pt x="10291" y="380072"/>
                    <a:pt x="6824" y="402609"/>
                  </a:cubicBezTo>
                  <a:cubicBezTo>
                    <a:pt x="4036" y="420734"/>
                    <a:pt x="2275" y="439003"/>
                    <a:pt x="0" y="457200"/>
                  </a:cubicBezTo>
                  <a:cubicBezTo>
                    <a:pt x="2275" y="555009"/>
                    <a:pt x="2575" y="652884"/>
                    <a:pt x="6824" y="750627"/>
                  </a:cubicBezTo>
                  <a:cubicBezTo>
                    <a:pt x="7329" y="762233"/>
                    <a:pt x="19819" y="784094"/>
                    <a:pt x="27295" y="791570"/>
                  </a:cubicBezTo>
                  <a:cubicBezTo>
                    <a:pt x="33094" y="797369"/>
                    <a:pt x="40943" y="800669"/>
                    <a:pt x="47767" y="805218"/>
                  </a:cubicBezTo>
                  <a:cubicBezTo>
                    <a:pt x="52316" y="818866"/>
                    <a:pt x="60458" y="831807"/>
                    <a:pt x="61415" y="846161"/>
                  </a:cubicBezTo>
                  <a:cubicBezTo>
                    <a:pt x="61464" y="846894"/>
                    <a:pt x="64091" y="953382"/>
                    <a:pt x="75062" y="982638"/>
                  </a:cubicBezTo>
                  <a:cubicBezTo>
                    <a:pt x="77942" y="990317"/>
                    <a:pt x="85042" y="995774"/>
                    <a:pt x="88710" y="1003110"/>
                  </a:cubicBezTo>
                  <a:cubicBezTo>
                    <a:pt x="116960" y="1059609"/>
                    <a:pt x="70073" y="985392"/>
                    <a:pt x="109182" y="1044053"/>
                  </a:cubicBezTo>
                  <a:cubicBezTo>
                    <a:pt x="113731" y="1057701"/>
                    <a:pt x="119341" y="1071040"/>
                    <a:pt x="122830" y="1084997"/>
                  </a:cubicBezTo>
                  <a:cubicBezTo>
                    <a:pt x="125104" y="1094095"/>
                    <a:pt x="126958" y="1103309"/>
                    <a:pt x="129653" y="1112292"/>
                  </a:cubicBezTo>
                  <a:cubicBezTo>
                    <a:pt x="133787" y="1126071"/>
                    <a:pt x="135321" y="1141265"/>
                    <a:pt x="143301" y="1153235"/>
                  </a:cubicBezTo>
                  <a:cubicBezTo>
                    <a:pt x="147850" y="1160059"/>
                    <a:pt x="153281" y="1166371"/>
                    <a:pt x="156949" y="1173707"/>
                  </a:cubicBezTo>
                  <a:cubicBezTo>
                    <a:pt x="173430" y="1206668"/>
                    <a:pt x="149735" y="1184820"/>
                    <a:pt x="184244" y="1207827"/>
                  </a:cubicBezTo>
                  <a:cubicBezTo>
                    <a:pt x="215530" y="1254755"/>
                    <a:pt x="206353" y="1233209"/>
                    <a:pt x="218364" y="1269241"/>
                  </a:cubicBezTo>
                  <a:cubicBezTo>
                    <a:pt x="220639" y="1303361"/>
                    <a:pt x="221412" y="1337614"/>
                    <a:pt x="225188" y="1371600"/>
                  </a:cubicBezTo>
                  <a:cubicBezTo>
                    <a:pt x="225982" y="1378749"/>
                    <a:pt x="230036" y="1385155"/>
                    <a:pt x="232012" y="1392071"/>
                  </a:cubicBezTo>
                  <a:cubicBezTo>
                    <a:pt x="234588" y="1401089"/>
                    <a:pt x="237293" y="1410116"/>
                    <a:pt x="238835" y="1419367"/>
                  </a:cubicBezTo>
                  <a:cubicBezTo>
                    <a:pt x="241850" y="1437456"/>
                    <a:pt x="240834" y="1456266"/>
                    <a:pt x="245659" y="1473958"/>
                  </a:cubicBezTo>
                  <a:cubicBezTo>
                    <a:pt x="247817" y="1481870"/>
                    <a:pt x="255639" y="1487094"/>
                    <a:pt x="259307" y="1494430"/>
                  </a:cubicBezTo>
                  <a:cubicBezTo>
                    <a:pt x="264762" y="1505339"/>
                    <a:pt x="270039" y="1531992"/>
                    <a:pt x="272955" y="1542197"/>
                  </a:cubicBezTo>
                  <a:cubicBezTo>
                    <a:pt x="274931" y="1549113"/>
                    <a:pt x="277504" y="1555844"/>
                    <a:pt x="279779" y="1562668"/>
                  </a:cubicBezTo>
                  <a:cubicBezTo>
                    <a:pt x="280812" y="1571969"/>
                    <a:pt x="282389" y="1625238"/>
                    <a:pt x="293427" y="1644555"/>
                  </a:cubicBezTo>
                  <a:cubicBezTo>
                    <a:pt x="299069" y="1654429"/>
                    <a:pt x="307074" y="1662752"/>
                    <a:pt x="313898" y="1671850"/>
                  </a:cubicBezTo>
                  <a:cubicBezTo>
                    <a:pt x="331949" y="1744053"/>
                    <a:pt x="307441" y="1659030"/>
                    <a:pt x="334370" y="1719618"/>
                  </a:cubicBezTo>
                  <a:cubicBezTo>
                    <a:pt x="340213" y="1732764"/>
                    <a:pt x="343469" y="1746913"/>
                    <a:pt x="348018" y="1760561"/>
                  </a:cubicBezTo>
                  <a:lnTo>
                    <a:pt x="354841" y="1781033"/>
                  </a:lnTo>
                  <a:lnTo>
                    <a:pt x="361665" y="1801504"/>
                  </a:lnTo>
                  <a:cubicBezTo>
                    <a:pt x="357116" y="1808328"/>
                    <a:pt x="348359" y="1813782"/>
                    <a:pt x="348018" y="1821976"/>
                  </a:cubicBezTo>
                  <a:cubicBezTo>
                    <a:pt x="340805" y="1995081"/>
                    <a:pt x="341881" y="1916508"/>
                    <a:pt x="361665" y="1985749"/>
                  </a:cubicBezTo>
                  <a:cubicBezTo>
                    <a:pt x="364241" y="1994767"/>
                    <a:pt x="365196" y="2004263"/>
                    <a:pt x="368489" y="2013044"/>
                  </a:cubicBezTo>
                  <a:cubicBezTo>
                    <a:pt x="372061" y="2022569"/>
                    <a:pt x="378130" y="2030990"/>
                    <a:pt x="382137" y="2040340"/>
                  </a:cubicBezTo>
                  <a:cubicBezTo>
                    <a:pt x="384971" y="2046952"/>
                    <a:pt x="386686" y="2053988"/>
                    <a:pt x="388961" y="2060812"/>
                  </a:cubicBezTo>
                  <a:cubicBezTo>
                    <a:pt x="398526" y="2405152"/>
                    <a:pt x="316029" y="2316116"/>
                    <a:pt x="423080" y="2299647"/>
                  </a:cubicBezTo>
                  <a:cubicBezTo>
                    <a:pt x="443438" y="2296515"/>
                    <a:pt x="464023" y="2295098"/>
                    <a:pt x="484495" y="2292824"/>
                  </a:cubicBezTo>
                  <a:lnTo>
                    <a:pt x="525438" y="2279176"/>
                  </a:lnTo>
                  <a:cubicBezTo>
                    <a:pt x="542978" y="2273329"/>
                    <a:pt x="554356" y="2268955"/>
                    <a:pt x="573206" y="2265528"/>
                  </a:cubicBezTo>
                  <a:cubicBezTo>
                    <a:pt x="589031" y="2262651"/>
                    <a:pt x="605076" y="2261150"/>
                    <a:pt x="620973" y="2258704"/>
                  </a:cubicBezTo>
                  <a:cubicBezTo>
                    <a:pt x="634648" y="2256600"/>
                    <a:pt x="648118" y="2252902"/>
                    <a:pt x="661916" y="2251880"/>
                  </a:cubicBezTo>
                  <a:cubicBezTo>
                    <a:pt x="709607" y="2248347"/>
                    <a:pt x="757451" y="2247331"/>
                    <a:pt x="805218" y="2245056"/>
                  </a:cubicBezTo>
                  <a:cubicBezTo>
                    <a:pt x="818866" y="2242782"/>
                    <a:pt x="832432" y="2239949"/>
                    <a:pt x="846161" y="2238233"/>
                  </a:cubicBezTo>
                  <a:cubicBezTo>
                    <a:pt x="868844" y="2235398"/>
                    <a:pt x="891770" y="2234642"/>
                    <a:pt x="914400" y="2231409"/>
                  </a:cubicBezTo>
                  <a:cubicBezTo>
                    <a:pt x="923684" y="2230083"/>
                    <a:pt x="932468" y="2226263"/>
                    <a:pt x="941695" y="2224585"/>
                  </a:cubicBezTo>
                  <a:cubicBezTo>
                    <a:pt x="1013795" y="2211475"/>
                    <a:pt x="964447" y="2224129"/>
                    <a:pt x="1030406" y="2210937"/>
                  </a:cubicBezTo>
                  <a:cubicBezTo>
                    <a:pt x="1039602" y="2209098"/>
                    <a:pt x="1048505" y="2205952"/>
                    <a:pt x="1057701" y="2204113"/>
                  </a:cubicBezTo>
                  <a:cubicBezTo>
                    <a:pt x="1081373" y="2199378"/>
                    <a:pt x="1123469" y="2193743"/>
                    <a:pt x="1146412" y="2190465"/>
                  </a:cubicBezTo>
                  <a:cubicBezTo>
                    <a:pt x="1160060" y="2185916"/>
                    <a:pt x="1173399" y="2180307"/>
                    <a:pt x="1187355" y="2176818"/>
                  </a:cubicBezTo>
                  <a:cubicBezTo>
                    <a:pt x="1225902" y="2167181"/>
                    <a:pt x="1205454" y="2171833"/>
                    <a:pt x="1248770" y="2163170"/>
                  </a:cubicBezTo>
                  <a:cubicBezTo>
                    <a:pt x="1251045" y="2190465"/>
                    <a:pt x="1251091" y="2218039"/>
                    <a:pt x="1255594" y="2245056"/>
                  </a:cubicBezTo>
                  <a:cubicBezTo>
                    <a:pt x="1257959" y="2259246"/>
                    <a:pt x="1264692" y="2272352"/>
                    <a:pt x="1269241" y="2286000"/>
                  </a:cubicBezTo>
                  <a:lnTo>
                    <a:pt x="1276065" y="2306471"/>
                  </a:lnTo>
                  <a:cubicBezTo>
                    <a:pt x="1264758" y="2340393"/>
                    <a:pt x="1264994" y="2329870"/>
                    <a:pt x="1276065" y="2381534"/>
                  </a:cubicBezTo>
                  <a:cubicBezTo>
                    <a:pt x="1279079" y="2395601"/>
                    <a:pt x="1289713" y="2422477"/>
                    <a:pt x="1289713" y="2422477"/>
                  </a:cubicBezTo>
                  <a:cubicBezTo>
                    <a:pt x="1291988" y="2445223"/>
                    <a:pt x="1295303" y="2467890"/>
                    <a:pt x="1296537" y="2490716"/>
                  </a:cubicBezTo>
                  <a:cubicBezTo>
                    <a:pt x="1299854" y="2552084"/>
                    <a:pt x="1297797" y="2613756"/>
                    <a:pt x="1303361" y="2674961"/>
                  </a:cubicBezTo>
                  <a:cubicBezTo>
                    <a:pt x="1304663" y="2689288"/>
                    <a:pt x="1317009" y="2715904"/>
                    <a:pt x="1317009" y="2715904"/>
                  </a:cubicBezTo>
                  <a:cubicBezTo>
                    <a:pt x="1314734" y="2736376"/>
                    <a:pt x="1310185" y="2756721"/>
                    <a:pt x="1310185" y="2777319"/>
                  </a:cubicBezTo>
                  <a:cubicBezTo>
                    <a:pt x="1310185" y="2801764"/>
                    <a:pt x="1317861" y="2828495"/>
                    <a:pt x="1323832" y="2852382"/>
                  </a:cubicBezTo>
                  <a:cubicBezTo>
                    <a:pt x="1321558" y="2897874"/>
                    <a:pt x="1317009" y="2943310"/>
                    <a:pt x="1317009" y="2988859"/>
                  </a:cubicBezTo>
                  <a:cubicBezTo>
                    <a:pt x="1317009" y="3052541"/>
                    <a:pt x="1335204" y="3088951"/>
                    <a:pt x="1317009" y="3152633"/>
                  </a:cubicBezTo>
                  <a:cubicBezTo>
                    <a:pt x="1314756" y="3160519"/>
                    <a:pt x="1303361" y="3161731"/>
                    <a:pt x="1296537" y="3166280"/>
                  </a:cubicBezTo>
                  <a:cubicBezTo>
                    <a:pt x="1289637" y="3176631"/>
                    <a:pt x="1276065" y="3193098"/>
                    <a:pt x="1276065" y="3207224"/>
                  </a:cubicBezTo>
                  <a:cubicBezTo>
                    <a:pt x="1276065" y="3214417"/>
                    <a:pt x="1278899" y="3221710"/>
                    <a:pt x="1282889" y="3227695"/>
                  </a:cubicBezTo>
                  <a:cubicBezTo>
                    <a:pt x="1288242" y="3235725"/>
                    <a:pt x="1295743" y="3242242"/>
                    <a:pt x="1303361" y="3248167"/>
                  </a:cubicBezTo>
                  <a:cubicBezTo>
                    <a:pt x="1316308" y="3258237"/>
                    <a:pt x="1344304" y="3275462"/>
                    <a:pt x="1344304" y="3275462"/>
                  </a:cubicBezTo>
                  <a:cubicBezTo>
                    <a:pt x="1421072" y="3256271"/>
                    <a:pt x="1380231" y="3259949"/>
                    <a:pt x="1467134" y="3268638"/>
                  </a:cubicBezTo>
                  <a:cubicBezTo>
                    <a:pt x="1473958" y="3273187"/>
                    <a:pt x="1485617" y="3290243"/>
                    <a:pt x="1487606" y="3282286"/>
                  </a:cubicBezTo>
                  <a:cubicBezTo>
                    <a:pt x="1491095" y="3268330"/>
                    <a:pt x="1478507" y="3254991"/>
                    <a:pt x="1473958" y="3241343"/>
                  </a:cubicBezTo>
                  <a:lnTo>
                    <a:pt x="1467134" y="3220871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0959288">
              <a:off x="6288208" y="3402844"/>
              <a:ext cx="2286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218779">
              <a:off x="5846920" y="3487004"/>
              <a:ext cx="2286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6903" y="3220873"/>
              <a:ext cx="238762" cy="38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3018" y="3373273"/>
              <a:ext cx="238762" cy="38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96200" y="1252868"/>
            <a:ext cx="2743200" cy="2077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924800" y="1371600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97432" y="1357418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98414" y="1350331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46252" y="1353883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78476" y="4052779"/>
            <a:ext cx="2743200" cy="2077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907076" y="4171511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79708" y="4157329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470057" y="4150242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154097" y="4153794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05800" y="4164416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076663" y="4160867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24478" y="4143147"/>
            <a:ext cx="0" cy="184927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924800" y="3210239"/>
            <a:ext cx="772632" cy="3538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01958" y="3192516"/>
            <a:ext cx="772632" cy="3538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708069" y="1367253"/>
            <a:ext cx="772632" cy="3538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927887" y="6002079"/>
            <a:ext cx="360643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686348" y="5984352"/>
            <a:ext cx="360643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307118" y="4180357"/>
            <a:ext cx="360643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33341" y="4169719"/>
            <a:ext cx="327857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480245" y="5980811"/>
            <a:ext cx="360643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79750" y="4166180"/>
            <a:ext cx="360643" cy="98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35901" y="1981200"/>
            <a:ext cx="76200" cy="76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158759" y="2023732"/>
            <a:ext cx="202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8783582" y="2021943"/>
            <a:ext cx="179152" cy="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9239919" y="4537589"/>
            <a:ext cx="76200" cy="76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362777" y="4580121"/>
            <a:ext cx="202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987600" y="4578332"/>
            <a:ext cx="179152" cy="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7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91400" cy="762000"/>
          </a:xfrm>
        </p:spPr>
        <p:txBody>
          <a:bodyPr/>
          <a:lstStyle/>
          <a:p>
            <a:r>
              <a:rPr lang="en-US" sz="3200" dirty="0"/>
              <a:t>Human – Dog Relationships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1" t="1440" r="2077" b="8477"/>
          <a:stretch/>
        </p:blipFill>
        <p:spPr>
          <a:xfrm>
            <a:off x="3467099" y="1828800"/>
            <a:ext cx="5410201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47925" y="10668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Typical Relationship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437854" y="3359181"/>
            <a:ext cx="156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Dogs / km</a:t>
            </a:r>
            <a:r>
              <a:rPr lang="en-US" baseline="30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5562600"/>
            <a:ext cx="247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Humans / km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220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91400" cy="609600"/>
          </a:xfrm>
        </p:spPr>
        <p:txBody>
          <a:bodyPr/>
          <a:lstStyle/>
          <a:p>
            <a:r>
              <a:rPr lang="en-US" sz="3200" dirty="0"/>
              <a:t>Human – Dog Relationships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5550" y="714376"/>
            <a:ext cx="7391400" cy="619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Spatial Issues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133600"/>
            <a:ext cx="8077200" cy="41331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48200" y="3810000"/>
            <a:ext cx="1295400" cy="1371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981200"/>
            <a:ext cx="1295400" cy="1905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81225" y="1609725"/>
            <a:ext cx="2667000" cy="369332"/>
          </a:xfrm>
          <a:prstGeom prst="rect">
            <a:avLst/>
          </a:prstGeom>
          <a:noFill/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Big Town: 25,000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3776" y="1609725"/>
            <a:ext cx="2333625" cy="369332"/>
          </a:xfrm>
          <a:prstGeom prst="rect">
            <a:avLst/>
          </a:prstGeom>
          <a:noFill/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Village: 1,000 people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29476" y="1981200"/>
            <a:ext cx="1281113" cy="25146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62775" y="4572001"/>
            <a:ext cx="266700" cy="2571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4000" dirty="0"/>
              <a:t>In Conclusion…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066802"/>
            <a:ext cx="8229600" cy="3886199"/>
          </a:xfrm>
        </p:spPr>
        <p:txBody>
          <a:bodyPr>
            <a:normAutofit/>
          </a:bodyPr>
          <a:lstStyle/>
          <a:p>
            <a:r>
              <a:rPr lang="en-US" dirty="0"/>
              <a:t>Relative population metrics are fundamental</a:t>
            </a:r>
          </a:p>
          <a:p>
            <a:r>
              <a:rPr lang="en-US" dirty="0"/>
              <a:t>Repeating standardized monitoring for relative density at periodic intervals is fundamental</a:t>
            </a:r>
          </a:p>
          <a:p>
            <a:r>
              <a:rPr lang="en-US" dirty="0"/>
              <a:t>Population size estimates can be useful but have many caveats</a:t>
            </a:r>
          </a:p>
          <a:p>
            <a:r>
              <a:rPr lang="en-US" dirty="0"/>
              <a:t>With proper analysis, the process of generating dog population estimates can be more efficient and the results improved</a:t>
            </a:r>
          </a:p>
          <a:p>
            <a:r>
              <a:rPr lang="en-US" dirty="0"/>
              <a:t>Human proxy variables have strong promise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1" y="4876801"/>
            <a:ext cx="2943225" cy="16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25" y="152400"/>
            <a:ext cx="8229600" cy="762000"/>
          </a:xfrm>
        </p:spPr>
        <p:txBody>
          <a:bodyPr/>
          <a:lstStyle/>
          <a:p>
            <a:r>
              <a:rPr lang="en-US" sz="3200" dirty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33502"/>
            <a:ext cx="8229600" cy="1600199"/>
          </a:xfrm>
        </p:spPr>
        <p:txBody>
          <a:bodyPr>
            <a:normAutofit/>
          </a:bodyPr>
          <a:lstStyle/>
          <a:p>
            <a:r>
              <a:rPr lang="en-US" dirty="0"/>
              <a:t>Types of population metrics</a:t>
            </a:r>
          </a:p>
          <a:p>
            <a:r>
              <a:rPr lang="en-US" dirty="0"/>
              <a:t>Uses and limitations of population size estimates</a:t>
            </a:r>
          </a:p>
          <a:p>
            <a:r>
              <a:rPr lang="en-US" dirty="0"/>
              <a:t>Efforts to make estimates easier and more reliable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88796" y="324152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Hopes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4741" y="4133858"/>
            <a:ext cx="8229600" cy="160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More informed program decisions</a:t>
            </a:r>
          </a:p>
          <a:p>
            <a:r>
              <a:rPr lang="en-US" dirty="0"/>
              <a:t>Importance of better standardization in methods</a:t>
            </a:r>
          </a:p>
          <a:p>
            <a:r>
              <a:rPr lang="en-US" dirty="0"/>
              <a:t>Collaborations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542703"/>
            <a:ext cx="8229600" cy="685800"/>
          </a:xfrm>
        </p:spPr>
        <p:txBody>
          <a:bodyPr/>
          <a:lstStyle/>
          <a:p>
            <a:r>
              <a:rPr lang="en-US" sz="3200" dirty="0"/>
              <a:t>Monitoring “Currency”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99624"/>
              </p:ext>
            </p:extLst>
          </p:nvPr>
        </p:nvGraphicFramePr>
        <p:xfrm>
          <a:off x="2867025" y="1749423"/>
          <a:ext cx="6781800" cy="320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Dog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Dog</a:t>
                      </a:r>
                      <a:r>
                        <a:rPr lang="en-US" baseline="0" dirty="0"/>
                        <a:t> Attributes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383">
                <a:tc>
                  <a:txBody>
                    <a:bodyPr/>
                    <a:lstStyle/>
                    <a:p>
                      <a:r>
                        <a:rPr lang="en-US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Dogs counted</a:t>
                      </a:r>
                      <a:r>
                        <a:rPr lang="en-US" baseline="0" dirty="0"/>
                        <a:t> / km road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Dogs counted / hour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Dogs counted on standardized route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Percent sterilized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Percent undernourished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Percent puppies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Percent</a:t>
                      </a:r>
                      <a:r>
                        <a:rPr lang="en-US" baseline="0" dirty="0"/>
                        <a:t> pregnant/lactating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149">
                <a:tc>
                  <a:txBody>
                    <a:bodyPr/>
                    <a:lstStyle/>
                    <a:p>
                      <a:r>
                        <a:rPr lang="en-US" dirty="0"/>
                        <a:t>Absolute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dirty="0"/>
                        <a:t>Population size estimate</a:t>
                      </a:r>
                      <a:r>
                        <a:rPr lang="en-US" baseline="0" dirty="0"/>
                        <a:t> of dogs within a defined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Percentages</a:t>
                      </a:r>
                      <a:r>
                        <a:rPr lang="en-US" baseline="0" dirty="0"/>
                        <a:t> x population estimate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296557"/>
            <a:ext cx="8229600" cy="685800"/>
          </a:xfrm>
        </p:spPr>
        <p:txBody>
          <a:bodyPr/>
          <a:lstStyle/>
          <a:p>
            <a:r>
              <a:rPr lang="en-US" sz="3200" dirty="0"/>
              <a:t>Comparison: Relative vs. Absolute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46753"/>
              </p:ext>
            </p:extLst>
          </p:nvPr>
        </p:nvGraphicFramePr>
        <p:xfrm>
          <a:off x="2655569" y="1218733"/>
          <a:ext cx="6781800" cy="3259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Absolute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Trends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corrections (adaptive management)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Impact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Setting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</a:t>
                      </a:r>
                      <a:r>
                        <a:rPr lang="en-US" baseline="0" dirty="0"/>
                        <a:t> budgeting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Timeline</a:t>
                      </a:r>
                      <a:r>
                        <a:rPr lang="en-US" baseline="0" dirty="0"/>
                        <a:t> to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Correcting</a:t>
                      </a:r>
                      <a:r>
                        <a:rPr lang="en-US" baseline="0" dirty="0"/>
                        <a:t> misperceptions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0700" y="4908485"/>
            <a:ext cx="60960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Relative data are FUNDAMENTAL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Absolute estimates are OPTIONAL</a:t>
            </a:r>
          </a:p>
        </p:txBody>
      </p:sp>
    </p:spTree>
    <p:extLst>
      <p:ext uri="{BB962C8B-B14F-4D97-AF65-F5344CB8AC3E}">
        <p14:creationId xmlns:p14="http://schemas.microsoft.com/office/powerpoint/2010/main" val="273826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506"/>
            <a:ext cx="8229600" cy="762000"/>
          </a:xfrm>
        </p:spPr>
        <p:txBody>
          <a:bodyPr/>
          <a:lstStyle/>
          <a:p>
            <a:r>
              <a:rPr lang="en-US" sz="3200" dirty="0"/>
              <a:t>Population Size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1" y="1008986"/>
            <a:ext cx="5158618" cy="3498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6" t="5777" r="7711" b="8401"/>
          <a:stretch/>
        </p:blipFill>
        <p:spPr>
          <a:xfrm>
            <a:off x="7177411" y="2221113"/>
            <a:ext cx="3982606" cy="4111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4044" y="4773119"/>
            <a:ext cx="4977859" cy="1647326"/>
          </a:xfrm>
        </p:spPr>
        <p:txBody>
          <a:bodyPr>
            <a:noAutofit/>
          </a:bodyPr>
          <a:lstStyle/>
          <a:p>
            <a:r>
              <a:rPr lang="en-US" sz="2000" dirty="0"/>
              <a:t>Representative sampling </a:t>
            </a:r>
          </a:p>
          <a:p>
            <a:r>
              <a:rPr lang="en-US" sz="2000" dirty="0"/>
              <a:t>Detectability corrections</a:t>
            </a:r>
          </a:p>
          <a:p>
            <a:r>
              <a:rPr lang="en-US" sz="2000" dirty="0"/>
              <a:t>Coverage corrections</a:t>
            </a:r>
          </a:p>
          <a:p>
            <a:r>
              <a:rPr lang="en-US" sz="2000" dirty="0"/>
              <a:t>Extrapolation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294" y="849491"/>
            <a:ext cx="1386158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763" y="842442"/>
            <a:ext cx="1116713" cy="12982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106919">
            <a:off x="5089253" y="5161186"/>
            <a:ext cx="1966078" cy="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3200" dirty="0"/>
              <a:t>Population Size Estimates for Street Dogs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219200"/>
            <a:ext cx="4632158" cy="4191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371600"/>
            <a:ext cx="3102429" cy="2895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476" y="4953000"/>
            <a:ext cx="7534275" cy="1752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28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3200" dirty="0"/>
              <a:t>Making Estimates Easier and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r>
              <a:rPr lang="en-US" dirty="0"/>
              <a:t>Mark-</a:t>
            </a:r>
            <a:r>
              <a:rPr lang="en-US" dirty="0" err="1"/>
              <a:t>resight</a:t>
            </a:r>
            <a:r>
              <a:rPr lang="en-US" dirty="0"/>
              <a:t> estimates</a:t>
            </a:r>
          </a:p>
          <a:p>
            <a:pPr lvl="1"/>
            <a:r>
              <a:rPr lang="en-US" dirty="0"/>
              <a:t>Assumptions</a:t>
            </a:r>
          </a:p>
          <a:p>
            <a:pPr lvl="1"/>
            <a:r>
              <a:rPr lang="en-US" dirty="0"/>
              <a:t>Standardization</a:t>
            </a:r>
          </a:p>
          <a:p>
            <a:endParaRPr lang="en-US" dirty="0"/>
          </a:p>
          <a:p>
            <a:r>
              <a:rPr lang="en-US" dirty="0"/>
              <a:t>Detectability rules</a:t>
            </a:r>
          </a:p>
          <a:p>
            <a:pPr lvl="1"/>
            <a:r>
              <a:rPr lang="en-US" dirty="0"/>
              <a:t>Different environments</a:t>
            </a:r>
          </a:p>
          <a:p>
            <a:pPr lvl="1"/>
            <a:r>
              <a:rPr lang="en-US" dirty="0"/>
              <a:t>Effective area of sampling</a:t>
            </a:r>
          </a:p>
          <a:p>
            <a:pPr lvl="1"/>
            <a:r>
              <a:rPr lang="en-US" dirty="0"/>
              <a:t>Effects of route configuration</a:t>
            </a:r>
          </a:p>
          <a:p>
            <a:pPr lvl="1"/>
            <a:endParaRPr lang="en-US" dirty="0"/>
          </a:p>
          <a:p>
            <a:r>
              <a:rPr lang="en-US" dirty="0"/>
              <a:t>Human proxy variables</a:t>
            </a:r>
          </a:p>
          <a:p>
            <a:pPr lvl="1"/>
            <a:r>
              <a:rPr lang="en-US" dirty="0"/>
              <a:t>Type(s) of relationship</a:t>
            </a:r>
          </a:p>
          <a:p>
            <a:pPr lvl="1"/>
            <a:r>
              <a:rPr lang="en-US" dirty="0"/>
              <a:t>Effects of scale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178" y="4038600"/>
            <a:ext cx="4028623" cy="22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sz="3200" dirty="0"/>
              <a:t>Mark-</a:t>
            </a:r>
            <a:r>
              <a:rPr lang="en-US" sz="3200" dirty="0" err="1"/>
              <a:t>Resight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58974" y="1253880"/>
            <a:ext cx="2438400" cy="4567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Effective Area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009" y="1219200"/>
            <a:ext cx="42512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1971673" y="2264747"/>
            <a:ext cx="2025396" cy="2321850"/>
          </a:xfrm>
          <a:custGeom>
            <a:avLst/>
            <a:gdLst>
              <a:gd name="connsiteX0" fmla="*/ 0 w 2359742"/>
              <a:gd name="connsiteY0" fmla="*/ 508819 h 2794819"/>
              <a:gd name="connsiteX1" fmla="*/ 36871 w 2359742"/>
              <a:gd name="connsiteY1" fmla="*/ 516194 h 2794819"/>
              <a:gd name="connsiteX2" fmla="*/ 73742 w 2359742"/>
              <a:gd name="connsiteY2" fmla="*/ 494071 h 2794819"/>
              <a:gd name="connsiteX3" fmla="*/ 103239 w 2359742"/>
              <a:gd name="connsiteY3" fmla="*/ 486697 h 2794819"/>
              <a:gd name="connsiteX4" fmla="*/ 147484 w 2359742"/>
              <a:gd name="connsiteY4" fmla="*/ 471948 h 2794819"/>
              <a:gd name="connsiteX5" fmla="*/ 169606 w 2359742"/>
              <a:gd name="connsiteY5" fmla="*/ 464574 h 2794819"/>
              <a:gd name="connsiteX6" fmla="*/ 390832 w 2359742"/>
              <a:gd name="connsiteY6" fmla="*/ 457200 h 2794819"/>
              <a:gd name="connsiteX7" fmla="*/ 479322 w 2359742"/>
              <a:gd name="connsiteY7" fmla="*/ 427703 h 2794819"/>
              <a:gd name="connsiteX8" fmla="*/ 538316 w 2359742"/>
              <a:gd name="connsiteY8" fmla="*/ 412955 h 2794819"/>
              <a:gd name="connsiteX9" fmla="*/ 619432 w 2359742"/>
              <a:gd name="connsiteY9" fmla="*/ 390832 h 2794819"/>
              <a:gd name="connsiteX10" fmla="*/ 634181 w 2359742"/>
              <a:gd name="connsiteY10" fmla="*/ 376084 h 2794819"/>
              <a:gd name="connsiteX11" fmla="*/ 700548 w 2359742"/>
              <a:gd name="connsiteY11" fmla="*/ 361336 h 2794819"/>
              <a:gd name="connsiteX12" fmla="*/ 722671 w 2359742"/>
              <a:gd name="connsiteY12" fmla="*/ 353961 h 2794819"/>
              <a:gd name="connsiteX13" fmla="*/ 774290 w 2359742"/>
              <a:gd name="connsiteY13" fmla="*/ 331839 h 2794819"/>
              <a:gd name="connsiteX14" fmla="*/ 877529 w 2359742"/>
              <a:gd name="connsiteY14" fmla="*/ 309716 h 2794819"/>
              <a:gd name="connsiteX15" fmla="*/ 929148 w 2359742"/>
              <a:gd name="connsiteY15" fmla="*/ 302342 h 2794819"/>
              <a:gd name="connsiteX16" fmla="*/ 966019 w 2359742"/>
              <a:gd name="connsiteY16" fmla="*/ 294968 h 2794819"/>
              <a:gd name="connsiteX17" fmla="*/ 1010264 w 2359742"/>
              <a:gd name="connsiteY17" fmla="*/ 280219 h 2794819"/>
              <a:gd name="connsiteX18" fmla="*/ 1025013 w 2359742"/>
              <a:gd name="connsiteY18" fmla="*/ 265471 h 2794819"/>
              <a:gd name="connsiteX19" fmla="*/ 1069258 w 2359742"/>
              <a:gd name="connsiteY19" fmla="*/ 250723 h 2794819"/>
              <a:gd name="connsiteX20" fmla="*/ 1128252 w 2359742"/>
              <a:gd name="connsiteY20" fmla="*/ 221226 h 2794819"/>
              <a:gd name="connsiteX21" fmla="*/ 1157748 w 2359742"/>
              <a:gd name="connsiteY21" fmla="*/ 206477 h 2794819"/>
              <a:gd name="connsiteX22" fmla="*/ 1224116 w 2359742"/>
              <a:gd name="connsiteY22" fmla="*/ 176981 h 2794819"/>
              <a:gd name="connsiteX23" fmla="*/ 1246239 w 2359742"/>
              <a:gd name="connsiteY23" fmla="*/ 140110 h 2794819"/>
              <a:gd name="connsiteX24" fmla="*/ 1283110 w 2359742"/>
              <a:gd name="connsiteY24" fmla="*/ 103239 h 2794819"/>
              <a:gd name="connsiteX25" fmla="*/ 1297858 w 2359742"/>
              <a:gd name="connsiteY25" fmla="*/ 88490 h 2794819"/>
              <a:gd name="connsiteX26" fmla="*/ 1319981 w 2359742"/>
              <a:gd name="connsiteY26" fmla="*/ 73742 h 2794819"/>
              <a:gd name="connsiteX27" fmla="*/ 1356852 w 2359742"/>
              <a:gd name="connsiteY27" fmla="*/ 36871 h 2794819"/>
              <a:gd name="connsiteX28" fmla="*/ 1378974 w 2359742"/>
              <a:gd name="connsiteY28" fmla="*/ 22123 h 2794819"/>
              <a:gd name="connsiteX29" fmla="*/ 1393722 w 2359742"/>
              <a:gd name="connsiteY29" fmla="*/ 7374 h 2794819"/>
              <a:gd name="connsiteX30" fmla="*/ 1415845 w 2359742"/>
              <a:gd name="connsiteY30" fmla="*/ 0 h 2794819"/>
              <a:gd name="connsiteX31" fmla="*/ 1482213 w 2359742"/>
              <a:gd name="connsiteY31" fmla="*/ 7374 h 2794819"/>
              <a:gd name="connsiteX32" fmla="*/ 1496961 w 2359742"/>
              <a:gd name="connsiteY32" fmla="*/ 29497 h 2794819"/>
              <a:gd name="connsiteX33" fmla="*/ 1526458 w 2359742"/>
              <a:gd name="connsiteY33" fmla="*/ 58994 h 2794819"/>
              <a:gd name="connsiteX34" fmla="*/ 1555955 w 2359742"/>
              <a:gd name="connsiteY34" fmla="*/ 95865 h 2794819"/>
              <a:gd name="connsiteX35" fmla="*/ 1570703 w 2359742"/>
              <a:gd name="connsiteY35" fmla="*/ 140110 h 2794819"/>
              <a:gd name="connsiteX36" fmla="*/ 1578077 w 2359742"/>
              <a:gd name="connsiteY36" fmla="*/ 162232 h 2794819"/>
              <a:gd name="connsiteX37" fmla="*/ 1585452 w 2359742"/>
              <a:gd name="connsiteY37" fmla="*/ 184355 h 2794819"/>
              <a:gd name="connsiteX38" fmla="*/ 1592826 w 2359742"/>
              <a:gd name="connsiteY38" fmla="*/ 221226 h 2794819"/>
              <a:gd name="connsiteX39" fmla="*/ 1607574 w 2359742"/>
              <a:gd name="connsiteY39" fmla="*/ 265471 h 2794819"/>
              <a:gd name="connsiteX40" fmla="*/ 1637071 w 2359742"/>
              <a:gd name="connsiteY40" fmla="*/ 302342 h 2794819"/>
              <a:gd name="connsiteX41" fmla="*/ 1666568 w 2359742"/>
              <a:gd name="connsiteY41" fmla="*/ 390832 h 2794819"/>
              <a:gd name="connsiteX42" fmla="*/ 1673942 w 2359742"/>
              <a:gd name="connsiteY42" fmla="*/ 412955 h 2794819"/>
              <a:gd name="connsiteX43" fmla="*/ 1696064 w 2359742"/>
              <a:gd name="connsiteY43" fmla="*/ 435077 h 2794819"/>
              <a:gd name="connsiteX44" fmla="*/ 1740310 w 2359742"/>
              <a:gd name="connsiteY44" fmla="*/ 494071 h 2794819"/>
              <a:gd name="connsiteX45" fmla="*/ 1747684 w 2359742"/>
              <a:gd name="connsiteY45" fmla="*/ 516194 h 2794819"/>
              <a:gd name="connsiteX46" fmla="*/ 1777181 w 2359742"/>
              <a:gd name="connsiteY46" fmla="*/ 553065 h 2794819"/>
              <a:gd name="connsiteX47" fmla="*/ 1791929 w 2359742"/>
              <a:gd name="connsiteY47" fmla="*/ 604684 h 2794819"/>
              <a:gd name="connsiteX48" fmla="*/ 1821426 w 2359742"/>
              <a:gd name="connsiteY48" fmla="*/ 648929 h 2794819"/>
              <a:gd name="connsiteX49" fmla="*/ 1828800 w 2359742"/>
              <a:gd name="connsiteY49" fmla="*/ 678426 h 2794819"/>
              <a:gd name="connsiteX50" fmla="*/ 1828800 w 2359742"/>
              <a:gd name="connsiteY50" fmla="*/ 722671 h 2794819"/>
              <a:gd name="connsiteX51" fmla="*/ 1806677 w 2359742"/>
              <a:gd name="connsiteY51" fmla="*/ 744794 h 2794819"/>
              <a:gd name="connsiteX52" fmla="*/ 1799303 w 2359742"/>
              <a:gd name="connsiteY52" fmla="*/ 766916 h 2794819"/>
              <a:gd name="connsiteX53" fmla="*/ 1777181 w 2359742"/>
              <a:gd name="connsiteY53" fmla="*/ 811161 h 2794819"/>
              <a:gd name="connsiteX54" fmla="*/ 1784555 w 2359742"/>
              <a:gd name="connsiteY54" fmla="*/ 995516 h 2794819"/>
              <a:gd name="connsiteX55" fmla="*/ 1799303 w 2359742"/>
              <a:gd name="connsiteY55" fmla="*/ 1017639 h 2794819"/>
              <a:gd name="connsiteX56" fmla="*/ 1814052 w 2359742"/>
              <a:gd name="connsiteY56" fmla="*/ 1061884 h 2794819"/>
              <a:gd name="connsiteX57" fmla="*/ 1836174 w 2359742"/>
              <a:gd name="connsiteY57" fmla="*/ 1128252 h 2794819"/>
              <a:gd name="connsiteX58" fmla="*/ 1843548 w 2359742"/>
              <a:gd name="connsiteY58" fmla="*/ 1150374 h 2794819"/>
              <a:gd name="connsiteX59" fmla="*/ 1850922 w 2359742"/>
              <a:gd name="connsiteY59" fmla="*/ 1172497 h 2794819"/>
              <a:gd name="connsiteX60" fmla="*/ 1865671 w 2359742"/>
              <a:gd name="connsiteY60" fmla="*/ 1187245 h 2794819"/>
              <a:gd name="connsiteX61" fmla="*/ 1895168 w 2359742"/>
              <a:gd name="connsiteY61" fmla="*/ 1253613 h 2794819"/>
              <a:gd name="connsiteX62" fmla="*/ 1917290 w 2359742"/>
              <a:gd name="connsiteY62" fmla="*/ 1319981 h 2794819"/>
              <a:gd name="connsiteX63" fmla="*/ 1924664 w 2359742"/>
              <a:gd name="connsiteY63" fmla="*/ 1342103 h 2794819"/>
              <a:gd name="connsiteX64" fmla="*/ 1932039 w 2359742"/>
              <a:gd name="connsiteY64" fmla="*/ 1364226 h 2794819"/>
              <a:gd name="connsiteX65" fmla="*/ 1939413 w 2359742"/>
              <a:gd name="connsiteY65" fmla="*/ 1415845 h 2794819"/>
              <a:gd name="connsiteX66" fmla="*/ 1954161 w 2359742"/>
              <a:gd name="connsiteY66" fmla="*/ 1489587 h 2794819"/>
              <a:gd name="connsiteX67" fmla="*/ 1968910 w 2359742"/>
              <a:gd name="connsiteY67" fmla="*/ 1585452 h 2794819"/>
              <a:gd name="connsiteX68" fmla="*/ 1976284 w 2359742"/>
              <a:gd name="connsiteY68" fmla="*/ 1607574 h 2794819"/>
              <a:gd name="connsiteX69" fmla="*/ 1983658 w 2359742"/>
              <a:gd name="connsiteY69" fmla="*/ 1644445 h 2794819"/>
              <a:gd name="connsiteX70" fmla="*/ 2005781 w 2359742"/>
              <a:gd name="connsiteY70" fmla="*/ 1725561 h 2794819"/>
              <a:gd name="connsiteX71" fmla="*/ 2027903 w 2359742"/>
              <a:gd name="connsiteY71" fmla="*/ 1836174 h 2794819"/>
              <a:gd name="connsiteX72" fmla="*/ 2042652 w 2359742"/>
              <a:gd name="connsiteY72" fmla="*/ 1850923 h 2794819"/>
              <a:gd name="connsiteX73" fmla="*/ 2079522 w 2359742"/>
              <a:gd name="connsiteY73" fmla="*/ 1909916 h 2794819"/>
              <a:gd name="connsiteX74" fmla="*/ 2094271 w 2359742"/>
              <a:gd name="connsiteY74" fmla="*/ 1954161 h 2794819"/>
              <a:gd name="connsiteX75" fmla="*/ 2101645 w 2359742"/>
              <a:gd name="connsiteY75" fmla="*/ 1976284 h 2794819"/>
              <a:gd name="connsiteX76" fmla="*/ 2101645 w 2359742"/>
              <a:gd name="connsiteY76" fmla="*/ 2182761 h 2794819"/>
              <a:gd name="connsiteX77" fmla="*/ 2109019 w 2359742"/>
              <a:gd name="connsiteY77" fmla="*/ 2204884 h 2794819"/>
              <a:gd name="connsiteX78" fmla="*/ 2138516 w 2359742"/>
              <a:gd name="connsiteY78" fmla="*/ 2241755 h 2794819"/>
              <a:gd name="connsiteX79" fmla="*/ 2168013 w 2359742"/>
              <a:gd name="connsiteY79" fmla="*/ 2278626 h 2794819"/>
              <a:gd name="connsiteX80" fmla="*/ 2190135 w 2359742"/>
              <a:gd name="connsiteY80" fmla="*/ 2286000 h 2794819"/>
              <a:gd name="connsiteX81" fmla="*/ 2219632 w 2359742"/>
              <a:gd name="connsiteY81" fmla="*/ 2322871 h 2794819"/>
              <a:gd name="connsiteX82" fmla="*/ 2249129 w 2359742"/>
              <a:gd name="connsiteY82" fmla="*/ 2352368 h 2794819"/>
              <a:gd name="connsiteX83" fmla="*/ 2256503 w 2359742"/>
              <a:gd name="connsiteY83" fmla="*/ 2374490 h 2794819"/>
              <a:gd name="connsiteX84" fmla="*/ 2271252 w 2359742"/>
              <a:gd name="connsiteY84" fmla="*/ 2389239 h 2794819"/>
              <a:gd name="connsiteX85" fmla="*/ 2300748 w 2359742"/>
              <a:gd name="connsiteY85" fmla="*/ 2426110 h 2794819"/>
              <a:gd name="connsiteX86" fmla="*/ 2322871 w 2359742"/>
              <a:gd name="connsiteY86" fmla="*/ 2462981 h 2794819"/>
              <a:gd name="connsiteX87" fmla="*/ 2352368 w 2359742"/>
              <a:gd name="connsiteY87" fmla="*/ 2499852 h 2794819"/>
              <a:gd name="connsiteX88" fmla="*/ 2359742 w 2359742"/>
              <a:gd name="connsiteY88" fmla="*/ 2521974 h 2794819"/>
              <a:gd name="connsiteX89" fmla="*/ 2352368 w 2359742"/>
              <a:gd name="connsiteY89" fmla="*/ 2551471 h 2794819"/>
              <a:gd name="connsiteX90" fmla="*/ 2315497 w 2359742"/>
              <a:gd name="connsiteY90" fmla="*/ 2580968 h 2794819"/>
              <a:gd name="connsiteX91" fmla="*/ 2293374 w 2359742"/>
              <a:gd name="connsiteY91" fmla="*/ 2750574 h 2794819"/>
              <a:gd name="connsiteX92" fmla="*/ 2286000 w 2359742"/>
              <a:gd name="connsiteY92" fmla="*/ 2794819 h 27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59742" h="2794819">
                <a:moveTo>
                  <a:pt x="0" y="508819"/>
                </a:moveTo>
                <a:cubicBezTo>
                  <a:pt x="12290" y="511277"/>
                  <a:pt x="24337" y="516194"/>
                  <a:pt x="36871" y="516194"/>
                </a:cubicBezTo>
                <a:cubicBezTo>
                  <a:pt x="69074" y="516194"/>
                  <a:pt x="50379" y="505752"/>
                  <a:pt x="73742" y="494071"/>
                </a:cubicBezTo>
                <a:cubicBezTo>
                  <a:pt x="82807" y="489539"/>
                  <a:pt x="93532" y="489609"/>
                  <a:pt x="103239" y="486697"/>
                </a:cubicBezTo>
                <a:cubicBezTo>
                  <a:pt x="118130" y="482230"/>
                  <a:pt x="132736" y="476864"/>
                  <a:pt x="147484" y="471948"/>
                </a:cubicBezTo>
                <a:cubicBezTo>
                  <a:pt x="154858" y="469490"/>
                  <a:pt x="161837" y="464833"/>
                  <a:pt x="169606" y="464574"/>
                </a:cubicBezTo>
                <a:lnTo>
                  <a:pt x="390832" y="457200"/>
                </a:lnTo>
                <a:cubicBezTo>
                  <a:pt x="423307" y="424728"/>
                  <a:pt x="398764" y="443815"/>
                  <a:pt x="479322" y="427703"/>
                </a:cubicBezTo>
                <a:cubicBezTo>
                  <a:pt x="523819" y="418803"/>
                  <a:pt x="504300" y="424293"/>
                  <a:pt x="538316" y="412955"/>
                </a:cubicBezTo>
                <a:cubicBezTo>
                  <a:pt x="591396" y="377568"/>
                  <a:pt x="519295" y="420872"/>
                  <a:pt x="619432" y="390832"/>
                </a:cubicBezTo>
                <a:cubicBezTo>
                  <a:pt x="626091" y="388834"/>
                  <a:pt x="628219" y="379661"/>
                  <a:pt x="634181" y="376084"/>
                </a:cubicBezTo>
                <a:cubicBezTo>
                  <a:pt x="648146" y="367705"/>
                  <a:pt x="691612" y="362825"/>
                  <a:pt x="700548" y="361336"/>
                </a:cubicBezTo>
                <a:cubicBezTo>
                  <a:pt x="707922" y="358878"/>
                  <a:pt x="715526" y="357023"/>
                  <a:pt x="722671" y="353961"/>
                </a:cubicBezTo>
                <a:cubicBezTo>
                  <a:pt x="761993" y="337109"/>
                  <a:pt x="739708" y="341719"/>
                  <a:pt x="774290" y="331839"/>
                </a:cubicBezTo>
                <a:cubicBezTo>
                  <a:pt x="801115" y="324175"/>
                  <a:pt x="860608" y="312133"/>
                  <a:pt x="877529" y="309716"/>
                </a:cubicBezTo>
                <a:cubicBezTo>
                  <a:pt x="894735" y="307258"/>
                  <a:pt x="912003" y="305199"/>
                  <a:pt x="929148" y="302342"/>
                </a:cubicBezTo>
                <a:cubicBezTo>
                  <a:pt x="941511" y="300282"/>
                  <a:pt x="953927" y="298266"/>
                  <a:pt x="966019" y="294968"/>
                </a:cubicBezTo>
                <a:cubicBezTo>
                  <a:pt x="981017" y="290877"/>
                  <a:pt x="1010264" y="280219"/>
                  <a:pt x="1010264" y="280219"/>
                </a:cubicBezTo>
                <a:cubicBezTo>
                  <a:pt x="1015180" y="275303"/>
                  <a:pt x="1018794" y="268580"/>
                  <a:pt x="1025013" y="265471"/>
                </a:cubicBezTo>
                <a:cubicBezTo>
                  <a:pt x="1038918" y="258519"/>
                  <a:pt x="1069258" y="250723"/>
                  <a:pt x="1069258" y="250723"/>
                </a:cubicBezTo>
                <a:cubicBezTo>
                  <a:pt x="1108437" y="224603"/>
                  <a:pt x="1074128" y="245281"/>
                  <a:pt x="1128252" y="221226"/>
                </a:cubicBezTo>
                <a:cubicBezTo>
                  <a:pt x="1138297" y="216761"/>
                  <a:pt x="1147703" y="210942"/>
                  <a:pt x="1157748" y="206477"/>
                </a:cubicBezTo>
                <a:cubicBezTo>
                  <a:pt x="1242521" y="168799"/>
                  <a:pt x="1151475" y="213300"/>
                  <a:pt x="1224116" y="176981"/>
                </a:cubicBezTo>
                <a:cubicBezTo>
                  <a:pt x="1287181" y="113912"/>
                  <a:pt x="1188791" y="216705"/>
                  <a:pt x="1246239" y="140110"/>
                </a:cubicBezTo>
                <a:cubicBezTo>
                  <a:pt x="1256668" y="126205"/>
                  <a:pt x="1270820" y="115529"/>
                  <a:pt x="1283110" y="103239"/>
                </a:cubicBezTo>
                <a:cubicBezTo>
                  <a:pt x="1288026" y="98323"/>
                  <a:pt x="1292073" y="92346"/>
                  <a:pt x="1297858" y="88490"/>
                </a:cubicBezTo>
                <a:cubicBezTo>
                  <a:pt x="1305232" y="83574"/>
                  <a:pt x="1313311" y="79578"/>
                  <a:pt x="1319981" y="73742"/>
                </a:cubicBezTo>
                <a:cubicBezTo>
                  <a:pt x="1333062" y="62297"/>
                  <a:pt x="1342390" y="46512"/>
                  <a:pt x="1356852" y="36871"/>
                </a:cubicBezTo>
                <a:cubicBezTo>
                  <a:pt x="1364226" y="31955"/>
                  <a:pt x="1372054" y="27659"/>
                  <a:pt x="1378974" y="22123"/>
                </a:cubicBezTo>
                <a:cubicBezTo>
                  <a:pt x="1384403" y="17780"/>
                  <a:pt x="1387760" y="10951"/>
                  <a:pt x="1393722" y="7374"/>
                </a:cubicBezTo>
                <a:cubicBezTo>
                  <a:pt x="1400387" y="3375"/>
                  <a:pt x="1408471" y="2458"/>
                  <a:pt x="1415845" y="0"/>
                </a:cubicBezTo>
                <a:cubicBezTo>
                  <a:pt x="1437968" y="2458"/>
                  <a:pt x="1461294" y="-233"/>
                  <a:pt x="1482213" y="7374"/>
                </a:cubicBezTo>
                <a:cubicBezTo>
                  <a:pt x="1490542" y="10403"/>
                  <a:pt x="1491193" y="22768"/>
                  <a:pt x="1496961" y="29497"/>
                </a:cubicBezTo>
                <a:cubicBezTo>
                  <a:pt x="1506010" y="40055"/>
                  <a:pt x="1526458" y="58994"/>
                  <a:pt x="1526458" y="58994"/>
                </a:cubicBezTo>
                <a:cubicBezTo>
                  <a:pt x="1553351" y="139672"/>
                  <a:pt x="1508304" y="19623"/>
                  <a:pt x="1555955" y="95865"/>
                </a:cubicBezTo>
                <a:cubicBezTo>
                  <a:pt x="1564194" y="109048"/>
                  <a:pt x="1565787" y="125362"/>
                  <a:pt x="1570703" y="140110"/>
                </a:cubicBezTo>
                <a:lnTo>
                  <a:pt x="1578077" y="162232"/>
                </a:lnTo>
                <a:cubicBezTo>
                  <a:pt x="1580535" y="169606"/>
                  <a:pt x="1583928" y="176733"/>
                  <a:pt x="1585452" y="184355"/>
                </a:cubicBezTo>
                <a:cubicBezTo>
                  <a:pt x="1587910" y="196645"/>
                  <a:pt x="1589528" y="209134"/>
                  <a:pt x="1592826" y="221226"/>
                </a:cubicBezTo>
                <a:cubicBezTo>
                  <a:pt x="1596916" y="236224"/>
                  <a:pt x="1598951" y="252536"/>
                  <a:pt x="1607574" y="265471"/>
                </a:cubicBezTo>
                <a:cubicBezTo>
                  <a:pt x="1626178" y="293379"/>
                  <a:pt x="1616055" y="281327"/>
                  <a:pt x="1637071" y="302342"/>
                </a:cubicBezTo>
                <a:lnTo>
                  <a:pt x="1666568" y="390832"/>
                </a:lnTo>
                <a:cubicBezTo>
                  <a:pt x="1669026" y="398206"/>
                  <a:pt x="1668446" y="407459"/>
                  <a:pt x="1673942" y="412955"/>
                </a:cubicBezTo>
                <a:cubicBezTo>
                  <a:pt x="1681316" y="420329"/>
                  <a:pt x="1689662" y="426845"/>
                  <a:pt x="1696064" y="435077"/>
                </a:cubicBezTo>
                <a:cubicBezTo>
                  <a:pt x="1754426" y="510115"/>
                  <a:pt x="1703218" y="456981"/>
                  <a:pt x="1740310" y="494071"/>
                </a:cubicBezTo>
                <a:cubicBezTo>
                  <a:pt x="1742768" y="501445"/>
                  <a:pt x="1744208" y="509241"/>
                  <a:pt x="1747684" y="516194"/>
                </a:cubicBezTo>
                <a:cubicBezTo>
                  <a:pt x="1756986" y="534798"/>
                  <a:pt x="1763463" y="539347"/>
                  <a:pt x="1777181" y="553065"/>
                </a:cubicBezTo>
                <a:cubicBezTo>
                  <a:pt x="1778916" y="560006"/>
                  <a:pt x="1787121" y="596030"/>
                  <a:pt x="1791929" y="604684"/>
                </a:cubicBezTo>
                <a:cubicBezTo>
                  <a:pt x="1800537" y="620179"/>
                  <a:pt x="1821426" y="648929"/>
                  <a:pt x="1821426" y="648929"/>
                </a:cubicBezTo>
                <a:cubicBezTo>
                  <a:pt x="1823884" y="658761"/>
                  <a:pt x="1826016" y="668681"/>
                  <a:pt x="1828800" y="678426"/>
                </a:cubicBezTo>
                <a:cubicBezTo>
                  <a:pt x="1834699" y="699073"/>
                  <a:pt x="1842565" y="702023"/>
                  <a:pt x="1828800" y="722671"/>
                </a:cubicBezTo>
                <a:cubicBezTo>
                  <a:pt x="1823015" y="731348"/>
                  <a:pt x="1814051" y="737420"/>
                  <a:pt x="1806677" y="744794"/>
                </a:cubicBezTo>
                <a:cubicBezTo>
                  <a:pt x="1804219" y="752168"/>
                  <a:pt x="1802779" y="759964"/>
                  <a:pt x="1799303" y="766916"/>
                </a:cubicBezTo>
                <a:cubicBezTo>
                  <a:pt x="1770714" y="824096"/>
                  <a:pt x="1795716" y="755557"/>
                  <a:pt x="1777181" y="811161"/>
                </a:cubicBezTo>
                <a:cubicBezTo>
                  <a:pt x="1779639" y="872613"/>
                  <a:pt x="1778003" y="934365"/>
                  <a:pt x="1784555" y="995516"/>
                </a:cubicBezTo>
                <a:cubicBezTo>
                  <a:pt x="1785499" y="1004328"/>
                  <a:pt x="1795703" y="1009540"/>
                  <a:pt x="1799303" y="1017639"/>
                </a:cubicBezTo>
                <a:cubicBezTo>
                  <a:pt x="1805617" y="1031845"/>
                  <a:pt x="1809136" y="1047136"/>
                  <a:pt x="1814052" y="1061884"/>
                </a:cubicBezTo>
                <a:lnTo>
                  <a:pt x="1836174" y="1128252"/>
                </a:lnTo>
                <a:lnTo>
                  <a:pt x="1843548" y="1150374"/>
                </a:lnTo>
                <a:cubicBezTo>
                  <a:pt x="1846006" y="1157748"/>
                  <a:pt x="1845425" y="1167001"/>
                  <a:pt x="1850922" y="1172497"/>
                </a:cubicBezTo>
                <a:lnTo>
                  <a:pt x="1865671" y="1187245"/>
                </a:lnTo>
                <a:cubicBezTo>
                  <a:pt x="1883222" y="1239898"/>
                  <a:pt x="1871795" y="1218555"/>
                  <a:pt x="1895168" y="1253613"/>
                </a:cubicBezTo>
                <a:lnTo>
                  <a:pt x="1917290" y="1319981"/>
                </a:lnTo>
                <a:lnTo>
                  <a:pt x="1924664" y="1342103"/>
                </a:lnTo>
                <a:lnTo>
                  <a:pt x="1932039" y="1364226"/>
                </a:lnTo>
                <a:cubicBezTo>
                  <a:pt x="1934497" y="1381432"/>
                  <a:pt x="1936304" y="1398744"/>
                  <a:pt x="1939413" y="1415845"/>
                </a:cubicBezTo>
                <a:cubicBezTo>
                  <a:pt x="1957328" y="1514378"/>
                  <a:pt x="1934920" y="1354897"/>
                  <a:pt x="1954161" y="1489587"/>
                </a:cubicBezTo>
                <a:cubicBezTo>
                  <a:pt x="1960133" y="1531391"/>
                  <a:pt x="1959518" y="1547886"/>
                  <a:pt x="1968910" y="1585452"/>
                </a:cubicBezTo>
                <a:cubicBezTo>
                  <a:pt x="1970795" y="1592993"/>
                  <a:pt x="1974399" y="1600033"/>
                  <a:pt x="1976284" y="1607574"/>
                </a:cubicBezTo>
                <a:cubicBezTo>
                  <a:pt x="1979324" y="1619734"/>
                  <a:pt x="1980840" y="1632232"/>
                  <a:pt x="1983658" y="1644445"/>
                </a:cubicBezTo>
                <a:cubicBezTo>
                  <a:pt x="1996135" y="1698512"/>
                  <a:pt x="1993589" y="1688991"/>
                  <a:pt x="2005781" y="1725561"/>
                </a:cubicBezTo>
                <a:cubicBezTo>
                  <a:pt x="2007073" y="1737191"/>
                  <a:pt x="2011563" y="1819834"/>
                  <a:pt x="2027903" y="1836174"/>
                </a:cubicBezTo>
                <a:lnTo>
                  <a:pt x="2042652" y="1850923"/>
                </a:lnTo>
                <a:cubicBezTo>
                  <a:pt x="2060202" y="1903576"/>
                  <a:pt x="2044465" y="1886545"/>
                  <a:pt x="2079522" y="1909916"/>
                </a:cubicBezTo>
                <a:lnTo>
                  <a:pt x="2094271" y="1954161"/>
                </a:lnTo>
                <a:lnTo>
                  <a:pt x="2101645" y="1976284"/>
                </a:lnTo>
                <a:cubicBezTo>
                  <a:pt x="2088269" y="2069916"/>
                  <a:pt x="2089560" y="2037734"/>
                  <a:pt x="2101645" y="2182761"/>
                </a:cubicBezTo>
                <a:cubicBezTo>
                  <a:pt x="2102291" y="2190507"/>
                  <a:pt x="2105543" y="2197931"/>
                  <a:pt x="2109019" y="2204884"/>
                </a:cubicBezTo>
                <a:cubicBezTo>
                  <a:pt x="2124147" y="2235140"/>
                  <a:pt x="2120229" y="2218896"/>
                  <a:pt x="2138516" y="2241755"/>
                </a:cubicBezTo>
                <a:cubicBezTo>
                  <a:pt x="2147791" y="2253349"/>
                  <a:pt x="2154316" y="2270408"/>
                  <a:pt x="2168013" y="2278626"/>
                </a:cubicBezTo>
                <a:cubicBezTo>
                  <a:pt x="2174678" y="2282625"/>
                  <a:pt x="2182761" y="2283542"/>
                  <a:pt x="2190135" y="2286000"/>
                </a:cubicBezTo>
                <a:cubicBezTo>
                  <a:pt x="2202542" y="2323218"/>
                  <a:pt x="2188501" y="2296187"/>
                  <a:pt x="2219632" y="2322871"/>
                </a:cubicBezTo>
                <a:cubicBezTo>
                  <a:pt x="2230189" y="2331920"/>
                  <a:pt x="2249129" y="2352368"/>
                  <a:pt x="2249129" y="2352368"/>
                </a:cubicBezTo>
                <a:cubicBezTo>
                  <a:pt x="2251587" y="2359742"/>
                  <a:pt x="2252504" y="2367825"/>
                  <a:pt x="2256503" y="2374490"/>
                </a:cubicBezTo>
                <a:cubicBezTo>
                  <a:pt x="2260080" y="2380452"/>
                  <a:pt x="2266909" y="2383810"/>
                  <a:pt x="2271252" y="2389239"/>
                </a:cubicBezTo>
                <a:cubicBezTo>
                  <a:pt x="2308467" y="2435758"/>
                  <a:pt x="2265133" y="2390493"/>
                  <a:pt x="2300748" y="2426110"/>
                </a:cubicBezTo>
                <a:cubicBezTo>
                  <a:pt x="2321637" y="2488776"/>
                  <a:pt x="2292504" y="2412370"/>
                  <a:pt x="2322871" y="2462981"/>
                </a:cubicBezTo>
                <a:cubicBezTo>
                  <a:pt x="2346618" y="2502558"/>
                  <a:pt x="2308305" y="2470476"/>
                  <a:pt x="2352368" y="2499852"/>
                </a:cubicBezTo>
                <a:cubicBezTo>
                  <a:pt x="2354826" y="2507226"/>
                  <a:pt x="2359742" y="2514201"/>
                  <a:pt x="2359742" y="2521974"/>
                </a:cubicBezTo>
                <a:cubicBezTo>
                  <a:pt x="2359742" y="2532109"/>
                  <a:pt x="2356901" y="2542406"/>
                  <a:pt x="2352368" y="2551471"/>
                </a:cubicBezTo>
                <a:cubicBezTo>
                  <a:pt x="2347115" y="2561976"/>
                  <a:pt x="2323309" y="2575759"/>
                  <a:pt x="2315497" y="2580968"/>
                </a:cubicBezTo>
                <a:cubicBezTo>
                  <a:pt x="2272247" y="2645839"/>
                  <a:pt x="2307835" y="2584273"/>
                  <a:pt x="2293374" y="2750574"/>
                </a:cubicBezTo>
                <a:cubicBezTo>
                  <a:pt x="2283668" y="2862194"/>
                  <a:pt x="2286000" y="2686660"/>
                  <a:pt x="2286000" y="2794819"/>
                </a:cubicBezTo>
              </a:path>
            </a:pathLst>
          </a:cu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8180" y="2320701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78179" y="2466301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7014" y="2865120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7222" y="3040567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93983" y="4447735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34191" y="3507094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7773" y="3877994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81012" y="3238618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90077" y="267520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3684" y="1921989"/>
            <a:ext cx="42512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7565899" y="2969496"/>
            <a:ext cx="2025396" cy="2321850"/>
          </a:xfrm>
          <a:custGeom>
            <a:avLst/>
            <a:gdLst>
              <a:gd name="connsiteX0" fmla="*/ 0 w 2359742"/>
              <a:gd name="connsiteY0" fmla="*/ 508819 h 2794819"/>
              <a:gd name="connsiteX1" fmla="*/ 36871 w 2359742"/>
              <a:gd name="connsiteY1" fmla="*/ 516194 h 2794819"/>
              <a:gd name="connsiteX2" fmla="*/ 73742 w 2359742"/>
              <a:gd name="connsiteY2" fmla="*/ 494071 h 2794819"/>
              <a:gd name="connsiteX3" fmla="*/ 103239 w 2359742"/>
              <a:gd name="connsiteY3" fmla="*/ 486697 h 2794819"/>
              <a:gd name="connsiteX4" fmla="*/ 147484 w 2359742"/>
              <a:gd name="connsiteY4" fmla="*/ 471948 h 2794819"/>
              <a:gd name="connsiteX5" fmla="*/ 169606 w 2359742"/>
              <a:gd name="connsiteY5" fmla="*/ 464574 h 2794819"/>
              <a:gd name="connsiteX6" fmla="*/ 390832 w 2359742"/>
              <a:gd name="connsiteY6" fmla="*/ 457200 h 2794819"/>
              <a:gd name="connsiteX7" fmla="*/ 479322 w 2359742"/>
              <a:gd name="connsiteY7" fmla="*/ 427703 h 2794819"/>
              <a:gd name="connsiteX8" fmla="*/ 538316 w 2359742"/>
              <a:gd name="connsiteY8" fmla="*/ 412955 h 2794819"/>
              <a:gd name="connsiteX9" fmla="*/ 619432 w 2359742"/>
              <a:gd name="connsiteY9" fmla="*/ 390832 h 2794819"/>
              <a:gd name="connsiteX10" fmla="*/ 634181 w 2359742"/>
              <a:gd name="connsiteY10" fmla="*/ 376084 h 2794819"/>
              <a:gd name="connsiteX11" fmla="*/ 700548 w 2359742"/>
              <a:gd name="connsiteY11" fmla="*/ 361336 h 2794819"/>
              <a:gd name="connsiteX12" fmla="*/ 722671 w 2359742"/>
              <a:gd name="connsiteY12" fmla="*/ 353961 h 2794819"/>
              <a:gd name="connsiteX13" fmla="*/ 774290 w 2359742"/>
              <a:gd name="connsiteY13" fmla="*/ 331839 h 2794819"/>
              <a:gd name="connsiteX14" fmla="*/ 877529 w 2359742"/>
              <a:gd name="connsiteY14" fmla="*/ 309716 h 2794819"/>
              <a:gd name="connsiteX15" fmla="*/ 929148 w 2359742"/>
              <a:gd name="connsiteY15" fmla="*/ 302342 h 2794819"/>
              <a:gd name="connsiteX16" fmla="*/ 966019 w 2359742"/>
              <a:gd name="connsiteY16" fmla="*/ 294968 h 2794819"/>
              <a:gd name="connsiteX17" fmla="*/ 1010264 w 2359742"/>
              <a:gd name="connsiteY17" fmla="*/ 280219 h 2794819"/>
              <a:gd name="connsiteX18" fmla="*/ 1025013 w 2359742"/>
              <a:gd name="connsiteY18" fmla="*/ 265471 h 2794819"/>
              <a:gd name="connsiteX19" fmla="*/ 1069258 w 2359742"/>
              <a:gd name="connsiteY19" fmla="*/ 250723 h 2794819"/>
              <a:gd name="connsiteX20" fmla="*/ 1128252 w 2359742"/>
              <a:gd name="connsiteY20" fmla="*/ 221226 h 2794819"/>
              <a:gd name="connsiteX21" fmla="*/ 1157748 w 2359742"/>
              <a:gd name="connsiteY21" fmla="*/ 206477 h 2794819"/>
              <a:gd name="connsiteX22" fmla="*/ 1224116 w 2359742"/>
              <a:gd name="connsiteY22" fmla="*/ 176981 h 2794819"/>
              <a:gd name="connsiteX23" fmla="*/ 1246239 w 2359742"/>
              <a:gd name="connsiteY23" fmla="*/ 140110 h 2794819"/>
              <a:gd name="connsiteX24" fmla="*/ 1283110 w 2359742"/>
              <a:gd name="connsiteY24" fmla="*/ 103239 h 2794819"/>
              <a:gd name="connsiteX25" fmla="*/ 1297858 w 2359742"/>
              <a:gd name="connsiteY25" fmla="*/ 88490 h 2794819"/>
              <a:gd name="connsiteX26" fmla="*/ 1319981 w 2359742"/>
              <a:gd name="connsiteY26" fmla="*/ 73742 h 2794819"/>
              <a:gd name="connsiteX27" fmla="*/ 1356852 w 2359742"/>
              <a:gd name="connsiteY27" fmla="*/ 36871 h 2794819"/>
              <a:gd name="connsiteX28" fmla="*/ 1378974 w 2359742"/>
              <a:gd name="connsiteY28" fmla="*/ 22123 h 2794819"/>
              <a:gd name="connsiteX29" fmla="*/ 1393722 w 2359742"/>
              <a:gd name="connsiteY29" fmla="*/ 7374 h 2794819"/>
              <a:gd name="connsiteX30" fmla="*/ 1415845 w 2359742"/>
              <a:gd name="connsiteY30" fmla="*/ 0 h 2794819"/>
              <a:gd name="connsiteX31" fmla="*/ 1482213 w 2359742"/>
              <a:gd name="connsiteY31" fmla="*/ 7374 h 2794819"/>
              <a:gd name="connsiteX32" fmla="*/ 1496961 w 2359742"/>
              <a:gd name="connsiteY32" fmla="*/ 29497 h 2794819"/>
              <a:gd name="connsiteX33" fmla="*/ 1526458 w 2359742"/>
              <a:gd name="connsiteY33" fmla="*/ 58994 h 2794819"/>
              <a:gd name="connsiteX34" fmla="*/ 1555955 w 2359742"/>
              <a:gd name="connsiteY34" fmla="*/ 95865 h 2794819"/>
              <a:gd name="connsiteX35" fmla="*/ 1570703 w 2359742"/>
              <a:gd name="connsiteY35" fmla="*/ 140110 h 2794819"/>
              <a:gd name="connsiteX36" fmla="*/ 1578077 w 2359742"/>
              <a:gd name="connsiteY36" fmla="*/ 162232 h 2794819"/>
              <a:gd name="connsiteX37" fmla="*/ 1585452 w 2359742"/>
              <a:gd name="connsiteY37" fmla="*/ 184355 h 2794819"/>
              <a:gd name="connsiteX38" fmla="*/ 1592826 w 2359742"/>
              <a:gd name="connsiteY38" fmla="*/ 221226 h 2794819"/>
              <a:gd name="connsiteX39" fmla="*/ 1607574 w 2359742"/>
              <a:gd name="connsiteY39" fmla="*/ 265471 h 2794819"/>
              <a:gd name="connsiteX40" fmla="*/ 1637071 w 2359742"/>
              <a:gd name="connsiteY40" fmla="*/ 302342 h 2794819"/>
              <a:gd name="connsiteX41" fmla="*/ 1666568 w 2359742"/>
              <a:gd name="connsiteY41" fmla="*/ 390832 h 2794819"/>
              <a:gd name="connsiteX42" fmla="*/ 1673942 w 2359742"/>
              <a:gd name="connsiteY42" fmla="*/ 412955 h 2794819"/>
              <a:gd name="connsiteX43" fmla="*/ 1696064 w 2359742"/>
              <a:gd name="connsiteY43" fmla="*/ 435077 h 2794819"/>
              <a:gd name="connsiteX44" fmla="*/ 1740310 w 2359742"/>
              <a:gd name="connsiteY44" fmla="*/ 494071 h 2794819"/>
              <a:gd name="connsiteX45" fmla="*/ 1747684 w 2359742"/>
              <a:gd name="connsiteY45" fmla="*/ 516194 h 2794819"/>
              <a:gd name="connsiteX46" fmla="*/ 1777181 w 2359742"/>
              <a:gd name="connsiteY46" fmla="*/ 553065 h 2794819"/>
              <a:gd name="connsiteX47" fmla="*/ 1791929 w 2359742"/>
              <a:gd name="connsiteY47" fmla="*/ 604684 h 2794819"/>
              <a:gd name="connsiteX48" fmla="*/ 1821426 w 2359742"/>
              <a:gd name="connsiteY48" fmla="*/ 648929 h 2794819"/>
              <a:gd name="connsiteX49" fmla="*/ 1828800 w 2359742"/>
              <a:gd name="connsiteY49" fmla="*/ 678426 h 2794819"/>
              <a:gd name="connsiteX50" fmla="*/ 1828800 w 2359742"/>
              <a:gd name="connsiteY50" fmla="*/ 722671 h 2794819"/>
              <a:gd name="connsiteX51" fmla="*/ 1806677 w 2359742"/>
              <a:gd name="connsiteY51" fmla="*/ 744794 h 2794819"/>
              <a:gd name="connsiteX52" fmla="*/ 1799303 w 2359742"/>
              <a:gd name="connsiteY52" fmla="*/ 766916 h 2794819"/>
              <a:gd name="connsiteX53" fmla="*/ 1777181 w 2359742"/>
              <a:gd name="connsiteY53" fmla="*/ 811161 h 2794819"/>
              <a:gd name="connsiteX54" fmla="*/ 1784555 w 2359742"/>
              <a:gd name="connsiteY54" fmla="*/ 995516 h 2794819"/>
              <a:gd name="connsiteX55" fmla="*/ 1799303 w 2359742"/>
              <a:gd name="connsiteY55" fmla="*/ 1017639 h 2794819"/>
              <a:gd name="connsiteX56" fmla="*/ 1814052 w 2359742"/>
              <a:gd name="connsiteY56" fmla="*/ 1061884 h 2794819"/>
              <a:gd name="connsiteX57" fmla="*/ 1836174 w 2359742"/>
              <a:gd name="connsiteY57" fmla="*/ 1128252 h 2794819"/>
              <a:gd name="connsiteX58" fmla="*/ 1843548 w 2359742"/>
              <a:gd name="connsiteY58" fmla="*/ 1150374 h 2794819"/>
              <a:gd name="connsiteX59" fmla="*/ 1850922 w 2359742"/>
              <a:gd name="connsiteY59" fmla="*/ 1172497 h 2794819"/>
              <a:gd name="connsiteX60" fmla="*/ 1865671 w 2359742"/>
              <a:gd name="connsiteY60" fmla="*/ 1187245 h 2794819"/>
              <a:gd name="connsiteX61" fmla="*/ 1895168 w 2359742"/>
              <a:gd name="connsiteY61" fmla="*/ 1253613 h 2794819"/>
              <a:gd name="connsiteX62" fmla="*/ 1917290 w 2359742"/>
              <a:gd name="connsiteY62" fmla="*/ 1319981 h 2794819"/>
              <a:gd name="connsiteX63" fmla="*/ 1924664 w 2359742"/>
              <a:gd name="connsiteY63" fmla="*/ 1342103 h 2794819"/>
              <a:gd name="connsiteX64" fmla="*/ 1932039 w 2359742"/>
              <a:gd name="connsiteY64" fmla="*/ 1364226 h 2794819"/>
              <a:gd name="connsiteX65" fmla="*/ 1939413 w 2359742"/>
              <a:gd name="connsiteY65" fmla="*/ 1415845 h 2794819"/>
              <a:gd name="connsiteX66" fmla="*/ 1954161 w 2359742"/>
              <a:gd name="connsiteY66" fmla="*/ 1489587 h 2794819"/>
              <a:gd name="connsiteX67" fmla="*/ 1968910 w 2359742"/>
              <a:gd name="connsiteY67" fmla="*/ 1585452 h 2794819"/>
              <a:gd name="connsiteX68" fmla="*/ 1976284 w 2359742"/>
              <a:gd name="connsiteY68" fmla="*/ 1607574 h 2794819"/>
              <a:gd name="connsiteX69" fmla="*/ 1983658 w 2359742"/>
              <a:gd name="connsiteY69" fmla="*/ 1644445 h 2794819"/>
              <a:gd name="connsiteX70" fmla="*/ 2005781 w 2359742"/>
              <a:gd name="connsiteY70" fmla="*/ 1725561 h 2794819"/>
              <a:gd name="connsiteX71" fmla="*/ 2027903 w 2359742"/>
              <a:gd name="connsiteY71" fmla="*/ 1836174 h 2794819"/>
              <a:gd name="connsiteX72" fmla="*/ 2042652 w 2359742"/>
              <a:gd name="connsiteY72" fmla="*/ 1850923 h 2794819"/>
              <a:gd name="connsiteX73" fmla="*/ 2079522 w 2359742"/>
              <a:gd name="connsiteY73" fmla="*/ 1909916 h 2794819"/>
              <a:gd name="connsiteX74" fmla="*/ 2094271 w 2359742"/>
              <a:gd name="connsiteY74" fmla="*/ 1954161 h 2794819"/>
              <a:gd name="connsiteX75" fmla="*/ 2101645 w 2359742"/>
              <a:gd name="connsiteY75" fmla="*/ 1976284 h 2794819"/>
              <a:gd name="connsiteX76" fmla="*/ 2101645 w 2359742"/>
              <a:gd name="connsiteY76" fmla="*/ 2182761 h 2794819"/>
              <a:gd name="connsiteX77" fmla="*/ 2109019 w 2359742"/>
              <a:gd name="connsiteY77" fmla="*/ 2204884 h 2794819"/>
              <a:gd name="connsiteX78" fmla="*/ 2138516 w 2359742"/>
              <a:gd name="connsiteY78" fmla="*/ 2241755 h 2794819"/>
              <a:gd name="connsiteX79" fmla="*/ 2168013 w 2359742"/>
              <a:gd name="connsiteY79" fmla="*/ 2278626 h 2794819"/>
              <a:gd name="connsiteX80" fmla="*/ 2190135 w 2359742"/>
              <a:gd name="connsiteY80" fmla="*/ 2286000 h 2794819"/>
              <a:gd name="connsiteX81" fmla="*/ 2219632 w 2359742"/>
              <a:gd name="connsiteY81" fmla="*/ 2322871 h 2794819"/>
              <a:gd name="connsiteX82" fmla="*/ 2249129 w 2359742"/>
              <a:gd name="connsiteY82" fmla="*/ 2352368 h 2794819"/>
              <a:gd name="connsiteX83" fmla="*/ 2256503 w 2359742"/>
              <a:gd name="connsiteY83" fmla="*/ 2374490 h 2794819"/>
              <a:gd name="connsiteX84" fmla="*/ 2271252 w 2359742"/>
              <a:gd name="connsiteY84" fmla="*/ 2389239 h 2794819"/>
              <a:gd name="connsiteX85" fmla="*/ 2300748 w 2359742"/>
              <a:gd name="connsiteY85" fmla="*/ 2426110 h 2794819"/>
              <a:gd name="connsiteX86" fmla="*/ 2322871 w 2359742"/>
              <a:gd name="connsiteY86" fmla="*/ 2462981 h 2794819"/>
              <a:gd name="connsiteX87" fmla="*/ 2352368 w 2359742"/>
              <a:gd name="connsiteY87" fmla="*/ 2499852 h 2794819"/>
              <a:gd name="connsiteX88" fmla="*/ 2359742 w 2359742"/>
              <a:gd name="connsiteY88" fmla="*/ 2521974 h 2794819"/>
              <a:gd name="connsiteX89" fmla="*/ 2352368 w 2359742"/>
              <a:gd name="connsiteY89" fmla="*/ 2551471 h 2794819"/>
              <a:gd name="connsiteX90" fmla="*/ 2315497 w 2359742"/>
              <a:gd name="connsiteY90" fmla="*/ 2580968 h 2794819"/>
              <a:gd name="connsiteX91" fmla="*/ 2293374 w 2359742"/>
              <a:gd name="connsiteY91" fmla="*/ 2750574 h 2794819"/>
              <a:gd name="connsiteX92" fmla="*/ 2286000 w 2359742"/>
              <a:gd name="connsiteY92" fmla="*/ 2794819 h 27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59742" h="2794819">
                <a:moveTo>
                  <a:pt x="0" y="508819"/>
                </a:moveTo>
                <a:cubicBezTo>
                  <a:pt x="12290" y="511277"/>
                  <a:pt x="24337" y="516194"/>
                  <a:pt x="36871" y="516194"/>
                </a:cubicBezTo>
                <a:cubicBezTo>
                  <a:pt x="69074" y="516194"/>
                  <a:pt x="50379" y="505752"/>
                  <a:pt x="73742" y="494071"/>
                </a:cubicBezTo>
                <a:cubicBezTo>
                  <a:pt x="82807" y="489539"/>
                  <a:pt x="93532" y="489609"/>
                  <a:pt x="103239" y="486697"/>
                </a:cubicBezTo>
                <a:cubicBezTo>
                  <a:pt x="118130" y="482230"/>
                  <a:pt x="132736" y="476864"/>
                  <a:pt x="147484" y="471948"/>
                </a:cubicBezTo>
                <a:cubicBezTo>
                  <a:pt x="154858" y="469490"/>
                  <a:pt x="161837" y="464833"/>
                  <a:pt x="169606" y="464574"/>
                </a:cubicBezTo>
                <a:lnTo>
                  <a:pt x="390832" y="457200"/>
                </a:lnTo>
                <a:cubicBezTo>
                  <a:pt x="423307" y="424728"/>
                  <a:pt x="398764" y="443815"/>
                  <a:pt x="479322" y="427703"/>
                </a:cubicBezTo>
                <a:cubicBezTo>
                  <a:pt x="523819" y="418803"/>
                  <a:pt x="504300" y="424293"/>
                  <a:pt x="538316" y="412955"/>
                </a:cubicBezTo>
                <a:cubicBezTo>
                  <a:pt x="591396" y="377568"/>
                  <a:pt x="519295" y="420872"/>
                  <a:pt x="619432" y="390832"/>
                </a:cubicBezTo>
                <a:cubicBezTo>
                  <a:pt x="626091" y="388834"/>
                  <a:pt x="628219" y="379661"/>
                  <a:pt x="634181" y="376084"/>
                </a:cubicBezTo>
                <a:cubicBezTo>
                  <a:pt x="648146" y="367705"/>
                  <a:pt x="691612" y="362825"/>
                  <a:pt x="700548" y="361336"/>
                </a:cubicBezTo>
                <a:cubicBezTo>
                  <a:pt x="707922" y="358878"/>
                  <a:pt x="715526" y="357023"/>
                  <a:pt x="722671" y="353961"/>
                </a:cubicBezTo>
                <a:cubicBezTo>
                  <a:pt x="761993" y="337109"/>
                  <a:pt x="739708" y="341719"/>
                  <a:pt x="774290" y="331839"/>
                </a:cubicBezTo>
                <a:cubicBezTo>
                  <a:pt x="801115" y="324175"/>
                  <a:pt x="860608" y="312133"/>
                  <a:pt x="877529" y="309716"/>
                </a:cubicBezTo>
                <a:cubicBezTo>
                  <a:pt x="894735" y="307258"/>
                  <a:pt x="912003" y="305199"/>
                  <a:pt x="929148" y="302342"/>
                </a:cubicBezTo>
                <a:cubicBezTo>
                  <a:pt x="941511" y="300282"/>
                  <a:pt x="953927" y="298266"/>
                  <a:pt x="966019" y="294968"/>
                </a:cubicBezTo>
                <a:cubicBezTo>
                  <a:pt x="981017" y="290877"/>
                  <a:pt x="1010264" y="280219"/>
                  <a:pt x="1010264" y="280219"/>
                </a:cubicBezTo>
                <a:cubicBezTo>
                  <a:pt x="1015180" y="275303"/>
                  <a:pt x="1018794" y="268580"/>
                  <a:pt x="1025013" y="265471"/>
                </a:cubicBezTo>
                <a:cubicBezTo>
                  <a:pt x="1038918" y="258519"/>
                  <a:pt x="1069258" y="250723"/>
                  <a:pt x="1069258" y="250723"/>
                </a:cubicBezTo>
                <a:cubicBezTo>
                  <a:pt x="1108437" y="224603"/>
                  <a:pt x="1074128" y="245281"/>
                  <a:pt x="1128252" y="221226"/>
                </a:cubicBezTo>
                <a:cubicBezTo>
                  <a:pt x="1138297" y="216761"/>
                  <a:pt x="1147703" y="210942"/>
                  <a:pt x="1157748" y="206477"/>
                </a:cubicBezTo>
                <a:cubicBezTo>
                  <a:pt x="1242521" y="168799"/>
                  <a:pt x="1151475" y="213300"/>
                  <a:pt x="1224116" y="176981"/>
                </a:cubicBezTo>
                <a:cubicBezTo>
                  <a:pt x="1287181" y="113912"/>
                  <a:pt x="1188791" y="216705"/>
                  <a:pt x="1246239" y="140110"/>
                </a:cubicBezTo>
                <a:cubicBezTo>
                  <a:pt x="1256668" y="126205"/>
                  <a:pt x="1270820" y="115529"/>
                  <a:pt x="1283110" y="103239"/>
                </a:cubicBezTo>
                <a:cubicBezTo>
                  <a:pt x="1288026" y="98323"/>
                  <a:pt x="1292073" y="92346"/>
                  <a:pt x="1297858" y="88490"/>
                </a:cubicBezTo>
                <a:cubicBezTo>
                  <a:pt x="1305232" y="83574"/>
                  <a:pt x="1313311" y="79578"/>
                  <a:pt x="1319981" y="73742"/>
                </a:cubicBezTo>
                <a:cubicBezTo>
                  <a:pt x="1333062" y="62297"/>
                  <a:pt x="1342390" y="46512"/>
                  <a:pt x="1356852" y="36871"/>
                </a:cubicBezTo>
                <a:cubicBezTo>
                  <a:pt x="1364226" y="31955"/>
                  <a:pt x="1372054" y="27659"/>
                  <a:pt x="1378974" y="22123"/>
                </a:cubicBezTo>
                <a:cubicBezTo>
                  <a:pt x="1384403" y="17780"/>
                  <a:pt x="1387760" y="10951"/>
                  <a:pt x="1393722" y="7374"/>
                </a:cubicBezTo>
                <a:cubicBezTo>
                  <a:pt x="1400387" y="3375"/>
                  <a:pt x="1408471" y="2458"/>
                  <a:pt x="1415845" y="0"/>
                </a:cubicBezTo>
                <a:cubicBezTo>
                  <a:pt x="1437968" y="2458"/>
                  <a:pt x="1461294" y="-233"/>
                  <a:pt x="1482213" y="7374"/>
                </a:cubicBezTo>
                <a:cubicBezTo>
                  <a:pt x="1490542" y="10403"/>
                  <a:pt x="1491193" y="22768"/>
                  <a:pt x="1496961" y="29497"/>
                </a:cubicBezTo>
                <a:cubicBezTo>
                  <a:pt x="1506010" y="40055"/>
                  <a:pt x="1526458" y="58994"/>
                  <a:pt x="1526458" y="58994"/>
                </a:cubicBezTo>
                <a:cubicBezTo>
                  <a:pt x="1553351" y="139672"/>
                  <a:pt x="1508304" y="19623"/>
                  <a:pt x="1555955" y="95865"/>
                </a:cubicBezTo>
                <a:cubicBezTo>
                  <a:pt x="1564194" y="109048"/>
                  <a:pt x="1565787" y="125362"/>
                  <a:pt x="1570703" y="140110"/>
                </a:cubicBezTo>
                <a:lnTo>
                  <a:pt x="1578077" y="162232"/>
                </a:lnTo>
                <a:cubicBezTo>
                  <a:pt x="1580535" y="169606"/>
                  <a:pt x="1583928" y="176733"/>
                  <a:pt x="1585452" y="184355"/>
                </a:cubicBezTo>
                <a:cubicBezTo>
                  <a:pt x="1587910" y="196645"/>
                  <a:pt x="1589528" y="209134"/>
                  <a:pt x="1592826" y="221226"/>
                </a:cubicBezTo>
                <a:cubicBezTo>
                  <a:pt x="1596916" y="236224"/>
                  <a:pt x="1598951" y="252536"/>
                  <a:pt x="1607574" y="265471"/>
                </a:cubicBezTo>
                <a:cubicBezTo>
                  <a:pt x="1626178" y="293379"/>
                  <a:pt x="1616055" y="281327"/>
                  <a:pt x="1637071" y="302342"/>
                </a:cubicBezTo>
                <a:lnTo>
                  <a:pt x="1666568" y="390832"/>
                </a:lnTo>
                <a:cubicBezTo>
                  <a:pt x="1669026" y="398206"/>
                  <a:pt x="1668446" y="407459"/>
                  <a:pt x="1673942" y="412955"/>
                </a:cubicBezTo>
                <a:cubicBezTo>
                  <a:pt x="1681316" y="420329"/>
                  <a:pt x="1689662" y="426845"/>
                  <a:pt x="1696064" y="435077"/>
                </a:cubicBezTo>
                <a:cubicBezTo>
                  <a:pt x="1754426" y="510115"/>
                  <a:pt x="1703218" y="456981"/>
                  <a:pt x="1740310" y="494071"/>
                </a:cubicBezTo>
                <a:cubicBezTo>
                  <a:pt x="1742768" y="501445"/>
                  <a:pt x="1744208" y="509241"/>
                  <a:pt x="1747684" y="516194"/>
                </a:cubicBezTo>
                <a:cubicBezTo>
                  <a:pt x="1756986" y="534798"/>
                  <a:pt x="1763463" y="539347"/>
                  <a:pt x="1777181" y="553065"/>
                </a:cubicBezTo>
                <a:cubicBezTo>
                  <a:pt x="1778916" y="560006"/>
                  <a:pt x="1787121" y="596030"/>
                  <a:pt x="1791929" y="604684"/>
                </a:cubicBezTo>
                <a:cubicBezTo>
                  <a:pt x="1800537" y="620179"/>
                  <a:pt x="1821426" y="648929"/>
                  <a:pt x="1821426" y="648929"/>
                </a:cubicBezTo>
                <a:cubicBezTo>
                  <a:pt x="1823884" y="658761"/>
                  <a:pt x="1826016" y="668681"/>
                  <a:pt x="1828800" y="678426"/>
                </a:cubicBezTo>
                <a:cubicBezTo>
                  <a:pt x="1834699" y="699073"/>
                  <a:pt x="1842565" y="702023"/>
                  <a:pt x="1828800" y="722671"/>
                </a:cubicBezTo>
                <a:cubicBezTo>
                  <a:pt x="1823015" y="731348"/>
                  <a:pt x="1814051" y="737420"/>
                  <a:pt x="1806677" y="744794"/>
                </a:cubicBezTo>
                <a:cubicBezTo>
                  <a:pt x="1804219" y="752168"/>
                  <a:pt x="1802779" y="759964"/>
                  <a:pt x="1799303" y="766916"/>
                </a:cubicBezTo>
                <a:cubicBezTo>
                  <a:pt x="1770714" y="824096"/>
                  <a:pt x="1795716" y="755557"/>
                  <a:pt x="1777181" y="811161"/>
                </a:cubicBezTo>
                <a:cubicBezTo>
                  <a:pt x="1779639" y="872613"/>
                  <a:pt x="1778003" y="934365"/>
                  <a:pt x="1784555" y="995516"/>
                </a:cubicBezTo>
                <a:cubicBezTo>
                  <a:pt x="1785499" y="1004328"/>
                  <a:pt x="1795703" y="1009540"/>
                  <a:pt x="1799303" y="1017639"/>
                </a:cubicBezTo>
                <a:cubicBezTo>
                  <a:pt x="1805617" y="1031845"/>
                  <a:pt x="1809136" y="1047136"/>
                  <a:pt x="1814052" y="1061884"/>
                </a:cubicBezTo>
                <a:lnTo>
                  <a:pt x="1836174" y="1128252"/>
                </a:lnTo>
                <a:lnTo>
                  <a:pt x="1843548" y="1150374"/>
                </a:lnTo>
                <a:cubicBezTo>
                  <a:pt x="1846006" y="1157748"/>
                  <a:pt x="1845425" y="1167001"/>
                  <a:pt x="1850922" y="1172497"/>
                </a:cubicBezTo>
                <a:lnTo>
                  <a:pt x="1865671" y="1187245"/>
                </a:lnTo>
                <a:cubicBezTo>
                  <a:pt x="1883222" y="1239898"/>
                  <a:pt x="1871795" y="1218555"/>
                  <a:pt x="1895168" y="1253613"/>
                </a:cubicBezTo>
                <a:lnTo>
                  <a:pt x="1917290" y="1319981"/>
                </a:lnTo>
                <a:lnTo>
                  <a:pt x="1924664" y="1342103"/>
                </a:lnTo>
                <a:lnTo>
                  <a:pt x="1932039" y="1364226"/>
                </a:lnTo>
                <a:cubicBezTo>
                  <a:pt x="1934497" y="1381432"/>
                  <a:pt x="1936304" y="1398744"/>
                  <a:pt x="1939413" y="1415845"/>
                </a:cubicBezTo>
                <a:cubicBezTo>
                  <a:pt x="1957328" y="1514378"/>
                  <a:pt x="1934920" y="1354897"/>
                  <a:pt x="1954161" y="1489587"/>
                </a:cubicBezTo>
                <a:cubicBezTo>
                  <a:pt x="1960133" y="1531391"/>
                  <a:pt x="1959518" y="1547886"/>
                  <a:pt x="1968910" y="1585452"/>
                </a:cubicBezTo>
                <a:cubicBezTo>
                  <a:pt x="1970795" y="1592993"/>
                  <a:pt x="1974399" y="1600033"/>
                  <a:pt x="1976284" y="1607574"/>
                </a:cubicBezTo>
                <a:cubicBezTo>
                  <a:pt x="1979324" y="1619734"/>
                  <a:pt x="1980840" y="1632232"/>
                  <a:pt x="1983658" y="1644445"/>
                </a:cubicBezTo>
                <a:cubicBezTo>
                  <a:pt x="1996135" y="1698512"/>
                  <a:pt x="1993589" y="1688991"/>
                  <a:pt x="2005781" y="1725561"/>
                </a:cubicBezTo>
                <a:cubicBezTo>
                  <a:pt x="2007073" y="1737191"/>
                  <a:pt x="2011563" y="1819834"/>
                  <a:pt x="2027903" y="1836174"/>
                </a:cubicBezTo>
                <a:lnTo>
                  <a:pt x="2042652" y="1850923"/>
                </a:lnTo>
                <a:cubicBezTo>
                  <a:pt x="2060202" y="1903576"/>
                  <a:pt x="2044465" y="1886545"/>
                  <a:pt x="2079522" y="1909916"/>
                </a:cubicBezTo>
                <a:lnTo>
                  <a:pt x="2094271" y="1954161"/>
                </a:lnTo>
                <a:lnTo>
                  <a:pt x="2101645" y="1976284"/>
                </a:lnTo>
                <a:cubicBezTo>
                  <a:pt x="2088269" y="2069916"/>
                  <a:pt x="2089560" y="2037734"/>
                  <a:pt x="2101645" y="2182761"/>
                </a:cubicBezTo>
                <a:cubicBezTo>
                  <a:pt x="2102291" y="2190507"/>
                  <a:pt x="2105543" y="2197931"/>
                  <a:pt x="2109019" y="2204884"/>
                </a:cubicBezTo>
                <a:cubicBezTo>
                  <a:pt x="2124147" y="2235140"/>
                  <a:pt x="2120229" y="2218896"/>
                  <a:pt x="2138516" y="2241755"/>
                </a:cubicBezTo>
                <a:cubicBezTo>
                  <a:pt x="2147791" y="2253349"/>
                  <a:pt x="2154316" y="2270408"/>
                  <a:pt x="2168013" y="2278626"/>
                </a:cubicBezTo>
                <a:cubicBezTo>
                  <a:pt x="2174678" y="2282625"/>
                  <a:pt x="2182761" y="2283542"/>
                  <a:pt x="2190135" y="2286000"/>
                </a:cubicBezTo>
                <a:cubicBezTo>
                  <a:pt x="2202542" y="2323218"/>
                  <a:pt x="2188501" y="2296187"/>
                  <a:pt x="2219632" y="2322871"/>
                </a:cubicBezTo>
                <a:cubicBezTo>
                  <a:pt x="2230189" y="2331920"/>
                  <a:pt x="2249129" y="2352368"/>
                  <a:pt x="2249129" y="2352368"/>
                </a:cubicBezTo>
                <a:cubicBezTo>
                  <a:pt x="2251587" y="2359742"/>
                  <a:pt x="2252504" y="2367825"/>
                  <a:pt x="2256503" y="2374490"/>
                </a:cubicBezTo>
                <a:cubicBezTo>
                  <a:pt x="2260080" y="2380452"/>
                  <a:pt x="2266909" y="2383810"/>
                  <a:pt x="2271252" y="2389239"/>
                </a:cubicBezTo>
                <a:cubicBezTo>
                  <a:pt x="2308467" y="2435758"/>
                  <a:pt x="2265133" y="2390493"/>
                  <a:pt x="2300748" y="2426110"/>
                </a:cubicBezTo>
                <a:cubicBezTo>
                  <a:pt x="2321637" y="2488776"/>
                  <a:pt x="2292504" y="2412370"/>
                  <a:pt x="2322871" y="2462981"/>
                </a:cubicBezTo>
                <a:cubicBezTo>
                  <a:pt x="2346618" y="2502558"/>
                  <a:pt x="2308305" y="2470476"/>
                  <a:pt x="2352368" y="2499852"/>
                </a:cubicBezTo>
                <a:cubicBezTo>
                  <a:pt x="2354826" y="2507226"/>
                  <a:pt x="2359742" y="2514201"/>
                  <a:pt x="2359742" y="2521974"/>
                </a:cubicBezTo>
                <a:cubicBezTo>
                  <a:pt x="2359742" y="2532109"/>
                  <a:pt x="2356901" y="2542406"/>
                  <a:pt x="2352368" y="2551471"/>
                </a:cubicBezTo>
                <a:cubicBezTo>
                  <a:pt x="2347115" y="2561976"/>
                  <a:pt x="2323309" y="2575759"/>
                  <a:pt x="2315497" y="2580968"/>
                </a:cubicBezTo>
                <a:cubicBezTo>
                  <a:pt x="2272247" y="2645839"/>
                  <a:pt x="2307835" y="2584273"/>
                  <a:pt x="2293374" y="2750574"/>
                </a:cubicBezTo>
                <a:cubicBezTo>
                  <a:pt x="2283668" y="2862194"/>
                  <a:pt x="2286000" y="2686660"/>
                  <a:pt x="2286000" y="2794819"/>
                </a:cubicBezTo>
              </a:path>
            </a:pathLst>
          </a:cu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23432" y="296949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35332" y="3127923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59857" y="329884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52103" y="3692173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4982" y="4709754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91344" y="416871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54926" y="453961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35332" y="4747736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947230" y="3336828"/>
            <a:ext cx="39241" cy="3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31219" y="3175674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83619" y="3108932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25585" y="3631346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54952" y="3238105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998218" y="4161783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376256" y="3979389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215685" y="4266244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70366" y="4909311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0746" y="5107916"/>
            <a:ext cx="39241" cy="3798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0489202">
            <a:off x="9189659" y="3563757"/>
            <a:ext cx="320815" cy="128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9799056">
            <a:off x="8671606" y="3717238"/>
            <a:ext cx="320815" cy="128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454509" y="3392228"/>
            <a:ext cx="24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39962" y="3675257"/>
            <a:ext cx="24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6631" y="48086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Mark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49241" y="55398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</a:t>
            </a:r>
            <a:r>
              <a:rPr lang="en-US" dirty="0" err="1"/>
              <a:t>Resight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sz="3200" dirty="0"/>
              <a:t>Mark-</a:t>
            </a:r>
            <a:r>
              <a:rPr lang="en-US" sz="3200" dirty="0" err="1"/>
              <a:t>Resight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9020"/>
              </p:ext>
            </p:extLst>
          </p:nvPr>
        </p:nvGraphicFramePr>
        <p:xfrm>
          <a:off x="3048000" y="13970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</a:t>
                      </a:r>
                      <a:r>
                        <a:rPr lang="en-US" baseline="0" dirty="0"/>
                        <a:t> 1 / Day 2 Duplicated?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 / Day 2 Not </a:t>
                      </a:r>
                    </a:p>
                    <a:p>
                      <a:pPr algn="ctr"/>
                      <a:r>
                        <a:rPr lang="en-US" dirty="0"/>
                        <a:t>Duplicated?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1: “Saturated”***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2: “Linear”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OK?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OK?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448" y="3048001"/>
            <a:ext cx="3147527" cy="30481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46" y="2997699"/>
            <a:ext cx="3147527" cy="30481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47" y="4180114"/>
            <a:ext cx="73158" cy="731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47" y="3886200"/>
            <a:ext cx="73158" cy="731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10" y="4104779"/>
            <a:ext cx="73158" cy="731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682" y="4255449"/>
            <a:ext cx="73158" cy="731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047" y="5399314"/>
            <a:ext cx="73158" cy="731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099" y="4648200"/>
            <a:ext cx="73158" cy="7315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89" y="5227752"/>
            <a:ext cx="73158" cy="7315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15" y="4821939"/>
            <a:ext cx="73158" cy="7315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393" y="4563496"/>
            <a:ext cx="73158" cy="7315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035" y="5288917"/>
            <a:ext cx="73158" cy="7315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165" y="3799319"/>
            <a:ext cx="73158" cy="7315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572" y="3799319"/>
            <a:ext cx="73158" cy="7315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993" y="5173096"/>
            <a:ext cx="73158" cy="7315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29" y="4393677"/>
            <a:ext cx="73158" cy="7315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91" y="5120843"/>
            <a:ext cx="73158" cy="7315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875" y="4320519"/>
            <a:ext cx="73158" cy="7315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772" y="4846972"/>
            <a:ext cx="73158" cy="731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508" y="3622530"/>
            <a:ext cx="73158" cy="7315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80" y="5394960"/>
            <a:ext cx="73158" cy="731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052" y="3813042"/>
            <a:ext cx="73158" cy="731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347" y="3911233"/>
            <a:ext cx="73158" cy="731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03" y="4463141"/>
            <a:ext cx="73158" cy="73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94" y="3847444"/>
            <a:ext cx="67062" cy="670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530" y="3688509"/>
            <a:ext cx="67062" cy="670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223" y="5172016"/>
            <a:ext cx="67062" cy="670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199" y="4941244"/>
            <a:ext cx="67062" cy="670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193" y="4447898"/>
            <a:ext cx="67062" cy="670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626" y="5343138"/>
            <a:ext cx="67062" cy="6706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463" y="4374740"/>
            <a:ext cx="67062" cy="6706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47" y="5135437"/>
            <a:ext cx="67062" cy="6706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009" y="5267379"/>
            <a:ext cx="67062" cy="6706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136" y="3678928"/>
            <a:ext cx="67062" cy="670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12" y="4819762"/>
            <a:ext cx="67062" cy="6706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370" y="3945421"/>
            <a:ext cx="67062" cy="670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42" y="3948773"/>
            <a:ext cx="67062" cy="6706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395" y="3607512"/>
            <a:ext cx="67062" cy="670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783" y="4581138"/>
            <a:ext cx="67062" cy="6706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980" y="4974775"/>
            <a:ext cx="67062" cy="6706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593" y="5364477"/>
            <a:ext cx="67062" cy="6706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193" y="4037057"/>
            <a:ext cx="67062" cy="6706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354" y="3693511"/>
            <a:ext cx="67062" cy="6706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611" y="4127502"/>
            <a:ext cx="67062" cy="6706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510" y="3640384"/>
            <a:ext cx="67062" cy="670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351" y="5328544"/>
            <a:ext cx="67062" cy="6706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200" y="4779910"/>
            <a:ext cx="67062" cy="670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931" y="4827119"/>
            <a:ext cx="67062" cy="670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673" y="5005586"/>
            <a:ext cx="67062" cy="670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926" y="4363194"/>
            <a:ext cx="67062" cy="670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929" y="3977620"/>
            <a:ext cx="67062" cy="670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53055" y="5632034"/>
            <a:ext cx="24589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Day 2 Route OK</a:t>
            </a:r>
          </a:p>
        </p:txBody>
      </p:sp>
    </p:spTree>
    <p:extLst>
      <p:ext uri="{BB962C8B-B14F-4D97-AF65-F5344CB8AC3E}">
        <p14:creationId xmlns:p14="http://schemas.microsoft.com/office/powerpoint/2010/main" val="1584365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2719</TotalTime>
  <Words>721</Words>
  <Application>Microsoft Office PowerPoint</Application>
  <PresentationFormat>Widescreen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Executive</vt:lpstr>
      <vt:lpstr>Population Size Estimates for Street Dogs: The Good, the Bad, and the Shortcuts</vt:lpstr>
      <vt:lpstr>Goals</vt:lpstr>
      <vt:lpstr>Monitoring “Currency”</vt:lpstr>
      <vt:lpstr>Comparison: Relative vs. Absolute</vt:lpstr>
      <vt:lpstr>Population Size Estimation</vt:lpstr>
      <vt:lpstr>Population Size Estimates for Street Dogs</vt:lpstr>
      <vt:lpstr>Making Estimates Easier and Better</vt:lpstr>
      <vt:lpstr>Mark-Resight</vt:lpstr>
      <vt:lpstr>Mark-Resight</vt:lpstr>
      <vt:lpstr>Detectability</vt:lpstr>
      <vt:lpstr>Human – Dog Relationships</vt:lpstr>
      <vt:lpstr>Human – Dog Relationships</vt:lpstr>
      <vt:lpstr>In 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Approach to Feral Cat Management: Modeling, Implementation, and Monitoring</dc:title>
  <dc:creator>John</dc:creator>
  <cp:lastModifiedBy>Ellie Parravani</cp:lastModifiedBy>
  <cp:revision>98</cp:revision>
  <dcterms:created xsi:type="dcterms:W3CDTF">2014-03-01T17:21:05Z</dcterms:created>
  <dcterms:modified xsi:type="dcterms:W3CDTF">2017-07-28T15:28:29Z</dcterms:modified>
</cp:coreProperties>
</file>