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94" r:id="rId4"/>
    <p:sldId id="295" r:id="rId5"/>
    <p:sldId id="293" r:id="rId6"/>
    <p:sldId id="297" r:id="rId7"/>
    <p:sldId id="292" r:id="rId8"/>
    <p:sldId id="260" r:id="rId9"/>
    <p:sldId id="298" r:id="rId10"/>
    <p:sldId id="261" r:id="rId11"/>
    <p:sldId id="262" r:id="rId12"/>
    <p:sldId id="263" r:id="rId13"/>
    <p:sldId id="266" r:id="rId14"/>
    <p:sldId id="267" r:id="rId15"/>
    <p:sldId id="264" r:id="rId16"/>
    <p:sldId id="268" r:id="rId17"/>
    <p:sldId id="269" r:id="rId18"/>
    <p:sldId id="271" r:id="rId19"/>
    <p:sldId id="274" r:id="rId20"/>
    <p:sldId id="300" r:id="rId21"/>
    <p:sldId id="299" r:id="rId22"/>
    <p:sldId id="301" r:id="rId23"/>
    <p:sldId id="302" r:id="rId24"/>
    <p:sldId id="276" r:id="rId25"/>
    <p:sldId id="277" r:id="rId26"/>
    <p:sldId id="303" r:id="rId27"/>
    <p:sldId id="305" r:id="rId28"/>
    <p:sldId id="307" r:id="rId29"/>
    <p:sldId id="279" r:id="rId30"/>
    <p:sldId id="308" r:id="rId31"/>
    <p:sldId id="270" r:id="rId32"/>
    <p:sldId id="265" r:id="rId33"/>
    <p:sldId id="283" r:id="rId34"/>
    <p:sldId id="286" r:id="rId35"/>
    <p:sldId id="309" r:id="rId36"/>
    <p:sldId id="287" r:id="rId37"/>
    <p:sldId id="306" r:id="rId38"/>
    <p:sldId id="288" r:id="rId39"/>
    <p:sldId id="289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5" autoAdjust="0"/>
  </p:normalViewPr>
  <p:slideViewPr>
    <p:cSldViewPr>
      <p:cViewPr varScale="1">
        <p:scale>
          <a:sx n="89" d="100"/>
          <a:sy n="89" d="100"/>
        </p:scale>
        <p:origin x="81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 start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"Stray" dogs</c:v>
                </c:pt>
                <c:pt idx="1">
                  <c:v>Dog health</c:v>
                </c:pt>
                <c:pt idx="2">
                  <c:v>Cruelty/Compassion</c:v>
                </c:pt>
                <c:pt idx="3">
                  <c:v>Neglect/care for dog condition</c:v>
                </c:pt>
                <c:pt idx="4">
                  <c:v>Breed dog/Bali dog ratio</c:v>
                </c:pt>
                <c:pt idx="5">
                  <c:v>Confined/Free roaming</c:v>
                </c:pt>
                <c:pt idx="6">
                  <c:v>Basic care provided</c:v>
                </c:pt>
                <c:pt idx="7">
                  <c:v>Seek private vet care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F-4B87-B9B4-075B7BF3D8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March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"Stray" dogs</c:v>
                </c:pt>
                <c:pt idx="1">
                  <c:v>Dog health</c:v>
                </c:pt>
                <c:pt idx="2">
                  <c:v>Cruelty/Compassion</c:v>
                </c:pt>
                <c:pt idx="3">
                  <c:v>Neglect/care for dog condition</c:v>
                </c:pt>
                <c:pt idx="4">
                  <c:v>Breed dog/Bali dog ratio</c:v>
                </c:pt>
                <c:pt idx="5">
                  <c:v>Confined/Free roaming</c:v>
                </c:pt>
                <c:pt idx="6">
                  <c:v>Basic care provided</c:v>
                </c:pt>
                <c:pt idx="7">
                  <c:v>Seek private vet care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0F-4B87-B9B4-075B7BF3D8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Goal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"Stray" dogs</c:v>
                </c:pt>
                <c:pt idx="1">
                  <c:v>Dog health</c:v>
                </c:pt>
                <c:pt idx="2">
                  <c:v>Cruelty/Compassion</c:v>
                </c:pt>
                <c:pt idx="3">
                  <c:v>Neglect/care for dog condition</c:v>
                </c:pt>
                <c:pt idx="4">
                  <c:v>Breed dog/Bali dog ratio</c:v>
                </c:pt>
                <c:pt idx="5">
                  <c:v>Confined/Free roaming</c:v>
                </c:pt>
                <c:pt idx="6">
                  <c:v>Basic care provided</c:v>
                </c:pt>
                <c:pt idx="7">
                  <c:v>Seek private vet care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0F-4B87-B9B4-075B7BF3D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77344"/>
        <c:axId val="41978880"/>
      </c:radarChart>
      <c:catAx>
        <c:axId val="419773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978880"/>
        <c:crosses val="autoZero"/>
        <c:auto val="1"/>
        <c:lblAlgn val="ctr"/>
        <c:lblOffset val="100"/>
        <c:noMultiLvlLbl val="0"/>
      </c:catAx>
      <c:valAx>
        <c:axId val="4197888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none"/>
        <c:tickLblPos val="none"/>
        <c:crossAx val="4197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86562039036908"/>
          <c:y val="0.68321086324977331"/>
          <c:w val="0.21728186551674405"/>
          <c:h val="0.206833786845091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91859684913961"/>
          <c:y val="4.7982356619599827E-2"/>
          <c:w val="0.44267913385826768"/>
          <c:h val="0.80767550099386687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 start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"Stray" dogs</c:v>
                </c:pt>
                <c:pt idx="1">
                  <c:v>Dog health</c:v>
                </c:pt>
                <c:pt idx="2">
                  <c:v>Cruelty/Compassion</c:v>
                </c:pt>
                <c:pt idx="3">
                  <c:v>Neglect/care for dog condition</c:v>
                </c:pt>
                <c:pt idx="4">
                  <c:v>Breed dog/Bali dog ratio</c:v>
                </c:pt>
                <c:pt idx="5">
                  <c:v>Confined/Free roaming</c:v>
                </c:pt>
                <c:pt idx="6">
                  <c:v>Basic care provided</c:v>
                </c:pt>
                <c:pt idx="7">
                  <c:v>Seek private vet care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C-40AA-B178-C3E565B6FA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March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"Stray" dogs</c:v>
                </c:pt>
                <c:pt idx="1">
                  <c:v>Dog health</c:v>
                </c:pt>
                <c:pt idx="2">
                  <c:v>Cruelty/Compassion</c:v>
                </c:pt>
                <c:pt idx="3">
                  <c:v>Neglect/care for dog condition</c:v>
                </c:pt>
                <c:pt idx="4">
                  <c:v>Breed dog/Bali dog ratio</c:v>
                </c:pt>
                <c:pt idx="5">
                  <c:v>Confined/Free roaming</c:v>
                </c:pt>
                <c:pt idx="6">
                  <c:v>Basic care provided</c:v>
                </c:pt>
                <c:pt idx="7">
                  <c:v>Seek private vet care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9C-40AA-B178-C3E565B6FA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Goal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"Stray" dogs</c:v>
                </c:pt>
                <c:pt idx="1">
                  <c:v>Dog health</c:v>
                </c:pt>
                <c:pt idx="2">
                  <c:v>Cruelty/Compassion</c:v>
                </c:pt>
                <c:pt idx="3">
                  <c:v>Neglect/care for dog condition</c:v>
                </c:pt>
                <c:pt idx="4">
                  <c:v>Breed dog/Bali dog ratio</c:v>
                </c:pt>
                <c:pt idx="5">
                  <c:v>Confined/Free roaming</c:v>
                </c:pt>
                <c:pt idx="6">
                  <c:v>Basic care provided</c:v>
                </c:pt>
                <c:pt idx="7">
                  <c:v>Seek private vet care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9C-40AA-B178-C3E565B6F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18368"/>
        <c:axId val="41836544"/>
      </c:radarChart>
      <c:catAx>
        <c:axId val="41818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836544"/>
        <c:crosses val="autoZero"/>
        <c:auto val="1"/>
        <c:lblAlgn val="ctr"/>
        <c:lblOffset val="100"/>
        <c:noMultiLvlLbl val="0"/>
      </c:catAx>
      <c:valAx>
        <c:axId val="4183654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none"/>
        <c:tickLblPos val="none"/>
        <c:crossAx val="41818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86562039036908"/>
          <c:y val="0.68321086324977331"/>
          <c:w val="0.19395520091853188"/>
          <c:h val="0.270434585099939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F4E4A-66B3-4679-95CF-70F37B065B3E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ED59-C6EC-4FF7-8E2C-196DA348D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all owned dogs had been reportedly fed by their owner</a:t>
            </a:r>
          </a:p>
          <a:p>
            <a:r>
              <a:rPr lang="en-US" dirty="0"/>
              <a:t>Most the rubbish in the areas consisted of inedible, organic matter.</a:t>
            </a:r>
          </a:p>
          <a:p>
            <a:r>
              <a:rPr lang="en-US" dirty="0"/>
              <a:t>None of the sites were within 5km of alternative food sources such as rubbish dumps or abattoirs.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7ED59-C6EC-4FF7-8E2C-196DA348D3D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6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7ED59-C6EC-4FF7-8E2C-196DA348D3D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8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0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9A00E85-2AC0-429C-BCB3-A49EE04659BA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09AB43C-2A64-46B5-9A8C-A82C58698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32.png"/><Relationship Id="rId10" Type="http://schemas.microsoft.com/office/2007/relationships/hdphoto" Target="../media/hdphoto5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microsoft.com/office/2007/relationships/hdphoto" Target="../media/hdphoto4.wdp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6.wdp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6.wdp"/><Relationship Id="rId7" Type="http://schemas.openxmlformats.org/officeDocument/2006/relationships/image" Target="../media/image41.png"/><Relationship Id="rId12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6.wdp"/><Relationship Id="rId7" Type="http://schemas.openxmlformats.org/officeDocument/2006/relationships/image" Target="../media/image41.png"/><Relationship Id="rId12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58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2257" y="1485900"/>
            <a:ext cx="1981200" cy="1314450"/>
          </a:xfrm>
        </p:spPr>
        <p:txBody>
          <a:bodyPr>
            <a:normAutofit/>
          </a:bodyPr>
          <a:lstStyle/>
          <a:p>
            <a:r>
              <a:rPr lang="en-US" sz="1400" dirty="0"/>
              <a:t>Presented by: </a:t>
            </a:r>
          </a:p>
          <a:p>
            <a:r>
              <a:rPr lang="en-US" sz="2000" b="1" dirty="0"/>
              <a:t>Hanna Lentz </a:t>
            </a:r>
            <a:r>
              <a:rPr lang="en-US" sz="1500" b="1" dirty="0"/>
              <a:t>Global Program Officer </a:t>
            </a:r>
          </a:p>
          <a:p>
            <a:pPr lvl="0">
              <a:buClr>
                <a:srgbClr val="98C723"/>
              </a:buClr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25" y="20440"/>
            <a:ext cx="6477000" cy="2000250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Community Regulation of the Ecology of Four Owned, Free-Roaming Dog Populations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157" y="2857500"/>
            <a:ext cx="2057400" cy="2188724"/>
          </a:xfrm>
          <a:prstGeom prst="rect">
            <a:avLst/>
          </a:prstGeom>
        </p:spPr>
      </p:pic>
      <p:pic>
        <p:nvPicPr>
          <p:cNvPr id="1026" name="Picture 2" descr="C:\Users\llentz\Desktop\CL4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28601" y="2002972"/>
            <a:ext cx="1672771" cy="29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315" y="2020690"/>
            <a:ext cx="1553028" cy="2974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34000" y="2020690"/>
            <a:ext cx="1447896" cy="2974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498" y="2011831"/>
            <a:ext cx="1654021" cy="29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0" y="0"/>
            <a:ext cx="9448800" cy="53085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15900" y="4451258"/>
            <a:ext cx="4940300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</a:rPr>
              <a:t>Antiga</a:t>
            </a:r>
            <a:r>
              <a:rPr lang="en-US" sz="4000" b="1" dirty="0">
                <a:solidFill>
                  <a:schemeClr val="bg1"/>
                </a:solidFill>
              </a:rPr>
              <a:t> &amp; </a:t>
            </a:r>
            <a:r>
              <a:rPr lang="en-US" sz="4000" b="1" dirty="0" err="1">
                <a:solidFill>
                  <a:schemeClr val="bg1"/>
                </a:solidFill>
              </a:rPr>
              <a:t>Kelusa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5003"/>
            <a:ext cx="8407893" cy="3682747"/>
          </a:xfrm>
        </p:spPr>
        <p:txBody>
          <a:bodyPr>
            <a:noAutofit/>
          </a:bodyPr>
          <a:lstStyle/>
          <a:p>
            <a:r>
              <a:rPr lang="en-US" sz="2800" dirty="0"/>
              <a:t>March 2008 – April 2011</a:t>
            </a:r>
          </a:p>
          <a:p>
            <a:r>
              <a:rPr lang="en-US" sz="2800" dirty="0"/>
              <a:t>Households visited door-to-door every 3-4 months</a:t>
            </a:r>
          </a:p>
          <a:p>
            <a:r>
              <a:rPr lang="en-US" sz="2800" dirty="0"/>
              <a:t>Individual-level data for every identified dog in study area.</a:t>
            </a:r>
          </a:p>
          <a:p>
            <a:r>
              <a:rPr lang="en-US" sz="2800" dirty="0"/>
              <a:t>Direct observation and owner questionnaire</a:t>
            </a:r>
          </a:p>
          <a:p>
            <a:r>
              <a:rPr lang="en-US" sz="2800" dirty="0"/>
              <a:t>Focus groups, including PRA tools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Overview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8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9302"/>
            <a:ext cx="8407893" cy="3739898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/>
              <a:t>Every owned dog</a:t>
            </a:r>
          </a:p>
          <a:p>
            <a:r>
              <a:rPr lang="en-US" sz="2700" dirty="0"/>
              <a:t>Pups assessed and documented, recorded by questionnaire after 3 months of age</a:t>
            </a:r>
          </a:p>
          <a:p>
            <a:r>
              <a:rPr lang="en-US" sz="2700" dirty="0"/>
              <a:t>Each dog recognized and monitored for duration of study or until gone</a:t>
            </a:r>
          </a:p>
          <a:p>
            <a:r>
              <a:rPr lang="en-US" sz="2700" dirty="0"/>
              <a:t>Dogs in a yard not their own or in the street and not recognized - classified as unowned</a:t>
            </a:r>
          </a:p>
          <a:p>
            <a:r>
              <a:rPr lang="en-US" sz="2700" dirty="0"/>
              <a:t>Other than rabies vaccination, </a:t>
            </a:r>
            <a:r>
              <a:rPr lang="en-US" sz="2700" u="sng" dirty="0"/>
              <a:t>there were no “interventions” during this period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Overview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75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52801" y="1657350"/>
            <a:ext cx="5791199" cy="22288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GB" b="1" dirty="0"/>
              <a:t>Total No. of dog observations: </a:t>
            </a:r>
            <a:r>
              <a:rPr lang="en-GB" b="1" dirty="0">
                <a:solidFill>
                  <a:schemeClr val="tx2"/>
                </a:solidFill>
              </a:rPr>
              <a:t>~13,600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Total No. dogs &gt;12 weeks age tracked: </a:t>
            </a:r>
            <a:r>
              <a:rPr lang="en-GB" sz="2200" dirty="0">
                <a:solidFill>
                  <a:schemeClr val="tx2"/>
                </a:solidFill>
              </a:rPr>
              <a:t>~3,300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Total number litters tracked: </a:t>
            </a:r>
            <a:r>
              <a:rPr lang="en-GB" sz="2200" dirty="0">
                <a:solidFill>
                  <a:schemeClr val="tx2"/>
                </a:solidFill>
              </a:rPr>
              <a:t>~625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GB" b="1" dirty="0"/>
              <a:t>Total No. households 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Johannesburg ~5,600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Bali ~560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Numbers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1387929"/>
            <a:ext cx="3042269" cy="34289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4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" y="571500"/>
            <a:ext cx="7848600" cy="445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50" y="0"/>
            <a:ext cx="8381260" cy="790796"/>
          </a:xfrm>
        </p:spPr>
        <p:txBody>
          <a:bodyPr/>
          <a:lstStyle/>
          <a:p>
            <a:r>
              <a:rPr lang="en-US" dirty="0"/>
              <a:t>Population </a:t>
            </a:r>
            <a:r>
              <a:rPr lang="en-US" dirty="0" err="1"/>
              <a:t>Braamfischerville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495550"/>
            <a:ext cx="5867400" cy="19082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Constant </a:t>
            </a:r>
          </a:p>
          <a:p>
            <a:pPr algn="ctr"/>
            <a:r>
              <a:rPr lang="en-US" sz="2500" dirty="0"/>
              <a:t>Dog-owning households constant: 7.5% </a:t>
            </a:r>
            <a:r>
              <a:rPr lang="en-US" sz="2500" dirty="0">
                <a:sym typeface="Wingdings" panose="05000000000000000000" pitchFamily="2" charset="2"/>
              </a:rPr>
              <a:t></a:t>
            </a:r>
            <a:r>
              <a:rPr lang="en-US" sz="2500" dirty="0"/>
              <a:t> 7.8% </a:t>
            </a:r>
          </a:p>
          <a:p>
            <a:pPr algn="ctr"/>
            <a:r>
              <a:rPr lang="en-US" sz="2500" dirty="0"/>
              <a:t>~1.3 dogs/house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94" y="628650"/>
            <a:ext cx="7772400" cy="442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4" y="0"/>
            <a:ext cx="8381260" cy="790796"/>
          </a:xfrm>
        </p:spPr>
        <p:txBody>
          <a:bodyPr/>
          <a:lstStyle/>
          <a:p>
            <a:r>
              <a:rPr lang="en-US" dirty="0"/>
              <a:t>Population </a:t>
            </a:r>
            <a:r>
              <a:rPr lang="en-US" dirty="0" err="1"/>
              <a:t>Zenzele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514601"/>
            <a:ext cx="5867400" cy="19082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Decline</a:t>
            </a:r>
          </a:p>
          <a:p>
            <a:pPr algn="ctr"/>
            <a:r>
              <a:rPr lang="en-US" sz="2500" dirty="0"/>
              <a:t>Dog-owning households constant:</a:t>
            </a:r>
          </a:p>
          <a:p>
            <a:pPr algn="ctr"/>
            <a:r>
              <a:rPr lang="en-US" sz="2500" dirty="0"/>
              <a:t>10% </a:t>
            </a:r>
            <a:r>
              <a:rPr lang="en-US" sz="2500" dirty="0">
                <a:sym typeface="Wingdings" panose="05000000000000000000" pitchFamily="2" charset="2"/>
              </a:rPr>
              <a:t></a:t>
            </a:r>
            <a:r>
              <a:rPr lang="en-US" sz="2500" dirty="0"/>
              <a:t> 12% </a:t>
            </a:r>
          </a:p>
          <a:p>
            <a:pPr algn="ctr"/>
            <a:r>
              <a:rPr lang="en-US" sz="2500" dirty="0"/>
              <a:t>~1.3 dogs/house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00" y="628650"/>
            <a:ext cx="7696200" cy="440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1260" cy="790796"/>
          </a:xfrm>
        </p:spPr>
        <p:txBody>
          <a:bodyPr/>
          <a:lstStyle/>
          <a:p>
            <a:r>
              <a:rPr lang="en-US" dirty="0"/>
              <a:t>Population </a:t>
            </a:r>
            <a:r>
              <a:rPr lang="en-US" dirty="0" err="1"/>
              <a:t>Kelusa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0486" y="2457451"/>
            <a:ext cx="5867400" cy="19082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Constant </a:t>
            </a:r>
          </a:p>
          <a:p>
            <a:pPr algn="ctr"/>
            <a:r>
              <a:rPr lang="en-US" sz="2500" dirty="0"/>
              <a:t>Dog-owning households constant:</a:t>
            </a:r>
          </a:p>
          <a:p>
            <a:pPr algn="ctr"/>
            <a:r>
              <a:rPr lang="en-US" sz="2500" dirty="0"/>
              <a:t>71.9%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dirty="0"/>
              <a:t>72.9% </a:t>
            </a:r>
          </a:p>
          <a:p>
            <a:pPr algn="ctr"/>
            <a:r>
              <a:rPr lang="en-US" sz="2500" dirty="0"/>
              <a:t>~1.7 dogs/house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" y="616599"/>
            <a:ext cx="7848600" cy="451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790796"/>
          </a:xfrm>
        </p:spPr>
        <p:txBody>
          <a:bodyPr/>
          <a:lstStyle/>
          <a:p>
            <a:r>
              <a:rPr lang="en-US" dirty="0"/>
              <a:t>Population </a:t>
            </a:r>
            <a:r>
              <a:rPr lang="en-US" dirty="0" err="1"/>
              <a:t>Antiga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1586" y="2686051"/>
            <a:ext cx="5867400" cy="19082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Decline</a:t>
            </a:r>
          </a:p>
          <a:p>
            <a:pPr algn="ctr"/>
            <a:r>
              <a:rPr lang="en-US" sz="2500" dirty="0"/>
              <a:t>Dog-owning households decline: 49%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dirty="0"/>
              <a:t>41.6% </a:t>
            </a:r>
          </a:p>
          <a:p>
            <a:pPr algn="ctr"/>
            <a:r>
              <a:rPr lang="en-US" sz="2500" dirty="0"/>
              <a:t>~1.3 dogs/house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3568447"/>
          </a:xfrm>
        </p:spPr>
        <p:txBody>
          <a:bodyPr>
            <a:normAutofit fontScale="92500"/>
          </a:bodyPr>
          <a:lstStyle/>
          <a:p>
            <a:r>
              <a:rPr lang="en-US" sz="2500" dirty="0"/>
              <a:t>Two communities had a constant population – </a:t>
            </a:r>
            <a:r>
              <a:rPr lang="en-US" sz="2500" dirty="0" err="1"/>
              <a:t>Kelusa</a:t>
            </a:r>
            <a:r>
              <a:rPr lang="en-US" sz="2500" dirty="0"/>
              <a:t> and </a:t>
            </a:r>
            <a:r>
              <a:rPr lang="en-US" sz="2500" dirty="0" err="1"/>
              <a:t>Braamfischerville</a:t>
            </a:r>
            <a:endParaRPr lang="en-US" sz="2500" dirty="0"/>
          </a:p>
          <a:p>
            <a:r>
              <a:rPr lang="en-US" sz="2500" dirty="0"/>
              <a:t>Two communities had a decline in population – </a:t>
            </a:r>
            <a:r>
              <a:rPr lang="en-US" sz="2500" dirty="0" err="1"/>
              <a:t>Antiga</a:t>
            </a:r>
            <a:r>
              <a:rPr lang="en-US" sz="2500" dirty="0"/>
              <a:t> and </a:t>
            </a:r>
            <a:r>
              <a:rPr lang="en-US" sz="2500" dirty="0" err="1"/>
              <a:t>Zenzele</a:t>
            </a:r>
            <a:endParaRPr lang="en-US" sz="2500" dirty="0"/>
          </a:p>
          <a:p>
            <a:r>
              <a:rPr lang="en-US" sz="2500" dirty="0"/>
              <a:t>Approximately 1.3 dogs/household in all communities except </a:t>
            </a:r>
            <a:r>
              <a:rPr lang="en-US" sz="2500" dirty="0" err="1"/>
              <a:t>Kelusa</a:t>
            </a:r>
            <a:r>
              <a:rPr lang="en-US" sz="2500" dirty="0"/>
              <a:t> where there was 1.7</a:t>
            </a:r>
          </a:p>
          <a:p>
            <a:r>
              <a:rPr lang="en-US" sz="2500" dirty="0"/>
              <a:t>18 dogs in Bali and 2 dogs in Johannesburg identified unowned by community</a:t>
            </a:r>
          </a:p>
          <a:p>
            <a:pPr marL="45720" indent="0">
              <a:buNone/>
            </a:pPr>
            <a:r>
              <a:rPr lang="en-US" sz="2500" dirty="0"/>
              <a:t>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b="1" dirty="0"/>
              <a:t>The dogs are owned!</a:t>
            </a:r>
          </a:p>
          <a:p>
            <a:endParaRPr lang="en-US" sz="25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45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Unowned DOGS</a:t>
            </a: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690" y="2002631"/>
            <a:ext cx="530225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1293018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248" y="835675"/>
            <a:ext cx="6589733" cy="310897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What does 10 dogs in </a:t>
            </a:r>
            <a:r>
              <a:rPr lang="en-US" b="1" dirty="0" err="1">
                <a:solidFill>
                  <a:schemeClr val="bg1"/>
                </a:solidFill>
              </a:rPr>
              <a:t>Antiga</a:t>
            </a:r>
            <a:r>
              <a:rPr lang="en-US" b="1" dirty="0">
                <a:solidFill>
                  <a:schemeClr val="bg1"/>
                </a:solidFill>
              </a:rPr>
              <a:t> – 1.5% - look like?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3690" y="2002632"/>
            <a:ext cx="530225" cy="3976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7114" y="2000250"/>
            <a:ext cx="533400" cy="4000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33914" y="2000250"/>
            <a:ext cx="533400" cy="4000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67314" y="2000250"/>
            <a:ext cx="533400" cy="4000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00714" y="2000250"/>
            <a:ext cx="533400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34114" y="2000250"/>
            <a:ext cx="533400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67514" y="2000250"/>
            <a:ext cx="533400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0914" y="2000250"/>
            <a:ext cx="533400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34314" y="2000250"/>
            <a:ext cx="533400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7714" y="2000250"/>
            <a:ext cx="533400" cy="400050"/>
          </a:xfrm>
          <a:prstGeom prst="rect">
            <a:avLst/>
          </a:prstGeom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2400300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2756298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3161110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3529013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3886200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4283869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4637484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1654969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3914" y="2002632"/>
            <a:ext cx="265112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3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Context </a:t>
            </a:r>
          </a:p>
          <a:p>
            <a:r>
              <a:rPr lang="en-US" sz="3000" dirty="0"/>
              <a:t>General Overview of Research</a:t>
            </a:r>
          </a:p>
          <a:p>
            <a:r>
              <a:rPr lang="en-US" sz="3000" dirty="0"/>
              <a:t>Methods</a:t>
            </a:r>
          </a:p>
          <a:p>
            <a:r>
              <a:rPr lang="en-US" sz="3000" dirty="0"/>
              <a:t>Summary of Results</a:t>
            </a:r>
          </a:p>
          <a:p>
            <a:r>
              <a:rPr lang="en-US" sz="3000" dirty="0"/>
              <a:t>Application at the Project Level</a:t>
            </a:r>
          </a:p>
          <a:p>
            <a:r>
              <a:rPr lang="en-US" sz="3000" dirty="0"/>
              <a:t>Broader Implications for Dog Population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36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Unowned </a:t>
            </a:r>
            <a:r>
              <a:rPr lang="en-US" dirty="0" err="1"/>
              <a:t>DoGS</a:t>
            </a:r>
            <a:endParaRPr lang="en-US" dirty="0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690" y="2002631"/>
            <a:ext cx="530225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1293018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248" y="835675"/>
            <a:ext cx="6589733" cy="310897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What does 8 dogs in </a:t>
            </a:r>
            <a:r>
              <a:rPr lang="en-US" b="1" dirty="0" err="1">
                <a:solidFill>
                  <a:schemeClr val="bg1"/>
                </a:solidFill>
              </a:rPr>
              <a:t>Kelusa</a:t>
            </a:r>
            <a:r>
              <a:rPr lang="en-US" b="1" dirty="0">
                <a:solidFill>
                  <a:schemeClr val="bg1"/>
                </a:solidFill>
              </a:rPr>
              <a:t> – 1.1% - look like?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3690" y="2002632"/>
            <a:ext cx="530225" cy="3976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7114" y="2000250"/>
            <a:ext cx="533400" cy="4000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33914" y="2000250"/>
            <a:ext cx="533400" cy="4000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67314" y="2000250"/>
            <a:ext cx="533400" cy="4000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00714" y="2000250"/>
            <a:ext cx="533400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34114" y="2000250"/>
            <a:ext cx="533400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67514" y="2000250"/>
            <a:ext cx="533400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0914" y="2000250"/>
            <a:ext cx="533400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34314" y="2000250"/>
            <a:ext cx="533400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7714" y="2000250"/>
            <a:ext cx="533400" cy="400050"/>
          </a:xfrm>
          <a:prstGeom prst="rect">
            <a:avLst/>
          </a:prstGeom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2400300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2756298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3161110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3529013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3886200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4283869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4637484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1654969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9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Unowned DOGS</a:t>
            </a: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1293018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96" y="835675"/>
            <a:ext cx="7924405" cy="310897"/>
          </a:xfrm>
        </p:spPr>
        <p:txBody>
          <a:bodyPr>
            <a:normAutofit fontScale="85000" lnSpcReduction="10000"/>
          </a:bodyPr>
          <a:lstStyle/>
          <a:p>
            <a:pPr marL="36576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	The number of unowned dogs in </a:t>
            </a:r>
            <a:r>
              <a:rPr lang="en-US" b="1" dirty="0" err="1">
                <a:solidFill>
                  <a:schemeClr val="bg1"/>
                </a:solidFill>
              </a:rPr>
              <a:t>Zenzele</a:t>
            </a:r>
            <a:r>
              <a:rPr lang="en-US" b="1" dirty="0">
                <a:solidFill>
                  <a:schemeClr val="bg1"/>
                </a:solidFill>
              </a:rPr>
              <a:t> and </a:t>
            </a:r>
            <a:r>
              <a:rPr lang="en-US" b="1" dirty="0" err="1">
                <a:solidFill>
                  <a:schemeClr val="bg1"/>
                </a:solidFill>
              </a:rPr>
              <a:t>Braamfischerville</a:t>
            </a:r>
            <a:r>
              <a:rPr lang="en-US" b="1" dirty="0">
                <a:solidFill>
                  <a:schemeClr val="bg1"/>
                </a:solidFill>
              </a:rPr>
              <a:t>?</a:t>
            </a:r>
          </a:p>
          <a:p>
            <a:pPr marL="45720" indent="0">
              <a:buNone/>
            </a:pP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7114" y="2000250"/>
            <a:ext cx="533400" cy="4000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33914" y="2000250"/>
            <a:ext cx="533400" cy="4000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67314" y="2000250"/>
            <a:ext cx="533400" cy="4000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00714" y="2000250"/>
            <a:ext cx="533400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34114" y="2000250"/>
            <a:ext cx="533400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67514" y="2000250"/>
            <a:ext cx="533400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0914" y="2000250"/>
            <a:ext cx="533400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34314" y="2000250"/>
            <a:ext cx="533400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7714" y="2000250"/>
            <a:ext cx="533400" cy="400050"/>
          </a:xfrm>
          <a:prstGeom prst="rect">
            <a:avLst/>
          </a:prstGeom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2400300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2756298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3161110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3529013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3886200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4283869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4637484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14" y="1654969"/>
            <a:ext cx="5334000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690" y="2013423"/>
            <a:ext cx="530225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9944" y="1266052"/>
            <a:ext cx="313871" cy="1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293812" y="1383177"/>
            <a:ext cx="47330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176" y="126605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.1%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3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9304"/>
            <a:ext cx="8407893" cy="5394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least 1/3 of the population was sourced from outside of the area.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1" y="236824"/>
            <a:ext cx="8381260" cy="790796"/>
          </a:xfrm>
        </p:spPr>
        <p:txBody>
          <a:bodyPr/>
          <a:lstStyle/>
          <a:p>
            <a:r>
              <a:rPr lang="en-US" dirty="0"/>
              <a:t>Dogs Coming…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843132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150" dirty="0" err="1">
                <a:solidFill>
                  <a:schemeClr val="accent1">
                    <a:lumMod val="75000"/>
                  </a:schemeClr>
                </a:solidFill>
              </a:rPr>
              <a:t>Zenzele</a:t>
            </a:r>
            <a:r>
              <a:rPr lang="en-US" sz="2000" b="1" spc="150" dirty="0">
                <a:solidFill>
                  <a:schemeClr val="accent1">
                    <a:lumMod val="75000"/>
                  </a:schemeClr>
                </a:solidFill>
              </a:rPr>
              <a:t> – 40.8%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516" y="1874516"/>
            <a:ext cx="304800" cy="276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316" y="1871092"/>
            <a:ext cx="304800" cy="276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16" y="1867933"/>
            <a:ext cx="304800" cy="276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916" y="1867933"/>
            <a:ext cx="304800" cy="276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16" y="1867933"/>
            <a:ext cx="304800" cy="27679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2151311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2434680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2718048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3001417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284786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568155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3851523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4134892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478" y="4418261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666" y="2454844"/>
            <a:ext cx="1547813" cy="226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665" y="2144728"/>
            <a:ext cx="3048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861359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278" y="2144728"/>
            <a:ext cx="12192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0889" y="2120979"/>
            <a:ext cx="3773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150" dirty="0" err="1">
                <a:solidFill>
                  <a:schemeClr val="accent1">
                    <a:lumMod val="75000"/>
                  </a:schemeClr>
                </a:solidFill>
              </a:rPr>
              <a:t>Braamfischerville</a:t>
            </a:r>
            <a:r>
              <a:rPr lang="en-US" sz="2000" b="1" spc="150" dirty="0">
                <a:solidFill>
                  <a:schemeClr val="accent1">
                    <a:lumMod val="75000"/>
                  </a:schemeClr>
                </a:solidFill>
              </a:rPr>
              <a:t> – 59.5%</a:t>
            </a:r>
          </a:p>
          <a:p>
            <a:pPr>
              <a:lnSpc>
                <a:spcPct val="150000"/>
              </a:lnSpc>
            </a:pPr>
            <a:r>
              <a:rPr lang="en-US" sz="2000" b="1" spc="150" dirty="0" err="1">
                <a:solidFill>
                  <a:schemeClr val="accent1">
                    <a:lumMod val="75000"/>
                  </a:schemeClr>
                </a:solidFill>
              </a:rPr>
              <a:t>Kelusa</a:t>
            </a:r>
            <a:r>
              <a:rPr lang="en-US" sz="2000" b="1" spc="150" dirty="0">
                <a:solidFill>
                  <a:schemeClr val="accent1">
                    <a:lumMod val="75000"/>
                  </a:schemeClr>
                </a:solidFill>
              </a:rPr>
              <a:t> – 36.5%</a:t>
            </a:r>
          </a:p>
          <a:p>
            <a:pPr>
              <a:lnSpc>
                <a:spcPct val="150000"/>
              </a:lnSpc>
            </a:pPr>
            <a:r>
              <a:rPr lang="en-US" sz="2000" b="1" spc="150" dirty="0" err="1">
                <a:solidFill>
                  <a:schemeClr val="accent1">
                    <a:lumMod val="75000"/>
                  </a:schemeClr>
                </a:solidFill>
              </a:rPr>
              <a:t>Antiga</a:t>
            </a:r>
            <a:r>
              <a:rPr lang="en-US" sz="2000" b="1" spc="150" dirty="0">
                <a:solidFill>
                  <a:schemeClr val="accent1">
                    <a:lumMod val="75000"/>
                  </a:schemeClr>
                </a:solidFill>
              </a:rPr>
              <a:t> – 43%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3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9304"/>
            <a:ext cx="8407893" cy="5394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least 20% of the dogs registered during the starting censuses were present 3 years later at the end of the study.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1" y="236824"/>
            <a:ext cx="8381260" cy="790796"/>
          </a:xfrm>
        </p:spPr>
        <p:txBody>
          <a:bodyPr/>
          <a:lstStyle/>
          <a:p>
            <a:r>
              <a:rPr lang="en-US" dirty="0"/>
              <a:t>…and Going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843132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150" dirty="0" err="1">
                <a:solidFill>
                  <a:schemeClr val="accent1">
                    <a:lumMod val="75000"/>
                  </a:schemeClr>
                </a:solidFill>
              </a:rPr>
              <a:t>Zenzele</a:t>
            </a:r>
            <a:r>
              <a:rPr lang="en-US" sz="2000" b="1" spc="150" dirty="0">
                <a:solidFill>
                  <a:schemeClr val="accent1">
                    <a:lumMod val="75000"/>
                  </a:schemeClr>
                </a:solidFill>
              </a:rPr>
              <a:t> – 28.2%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516" y="1874516"/>
            <a:ext cx="304800" cy="276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316" y="1871092"/>
            <a:ext cx="304800" cy="276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16" y="1867933"/>
            <a:ext cx="304800" cy="276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916" y="1867933"/>
            <a:ext cx="304800" cy="276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16" y="1867933"/>
            <a:ext cx="304800" cy="27679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2151311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0516" y="2434680"/>
            <a:ext cx="9144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2718048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3001417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284786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568155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3851523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516" y="4134892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478" y="4418261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5666" y="2454844"/>
            <a:ext cx="1547813" cy="2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665" y="2144728"/>
            <a:ext cx="3048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861359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278" y="2144728"/>
            <a:ext cx="12192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 rotWithShape="1">
          <a:blip r:embed="rId10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5664" y="2728130"/>
            <a:ext cx="1547813" cy="19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916" y="2423334"/>
            <a:ext cx="304800" cy="2767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16" y="2431542"/>
            <a:ext cx="304800" cy="27679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697" y="2422366"/>
            <a:ext cx="310356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2144727"/>
            <a:ext cx="3773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150" dirty="0" err="1">
                <a:solidFill>
                  <a:srgbClr val="98C723">
                    <a:lumMod val="75000"/>
                  </a:srgbClr>
                </a:solidFill>
              </a:rPr>
              <a:t>Braamfischerville</a:t>
            </a:r>
            <a:r>
              <a:rPr lang="en-US" sz="2000" b="1" spc="150" dirty="0">
                <a:solidFill>
                  <a:srgbClr val="98C723">
                    <a:lumMod val="75000"/>
                  </a:srgbClr>
                </a:solidFill>
              </a:rPr>
              <a:t> – 23.9%</a:t>
            </a:r>
          </a:p>
          <a:p>
            <a:pPr>
              <a:lnSpc>
                <a:spcPct val="150000"/>
              </a:lnSpc>
            </a:pPr>
            <a:r>
              <a:rPr lang="en-US" sz="2000" b="1" spc="150" dirty="0" err="1">
                <a:solidFill>
                  <a:srgbClr val="98C723">
                    <a:lumMod val="75000"/>
                  </a:srgbClr>
                </a:solidFill>
              </a:rPr>
              <a:t>Kelusa</a:t>
            </a:r>
            <a:r>
              <a:rPr lang="en-US" sz="2000" b="1" spc="150" dirty="0">
                <a:solidFill>
                  <a:srgbClr val="98C723">
                    <a:lumMod val="75000"/>
                  </a:srgbClr>
                </a:solidFill>
              </a:rPr>
              <a:t> – 39.6%</a:t>
            </a:r>
          </a:p>
          <a:p>
            <a:pPr>
              <a:lnSpc>
                <a:spcPct val="150000"/>
              </a:lnSpc>
            </a:pPr>
            <a:r>
              <a:rPr lang="en-US" sz="2000" b="1" spc="150" dirty="0" err="1">
                <a:solidFill>
                  <a:srgbClr val="98C723">
                    <a:lumMod val="75000"/>
                  </a:srgbClr>
                </a:solidFill>
              </a:rPr>
              <a:t>Antiga</a:t>
            </a:r>
            <a:r>
              <a:rPr lang="en-US" sz="2000" b="1" spc="150" dirty="0">
                <a:solidFill>
                  <a:srgbClr val="98C723">
                    <a:lumMod val="75000"/>
                  </a:srgbClr>
                </a:solidFill>
              </a:rPr>
              <a:t> – 51.7%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77" y="1249398"/>
            <a:ext cx="8839200" cy="377980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96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44" y="571500"/>
            <a:ext cx="7924802" cy="39647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Dog population regulated by human demand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" y="117873"/>
            <a:ext cx="7929717" cy="514349"/>
          </a:xfrm>
        </p:spPr>
        <p:txBody>
          <a:bodyPr/>
          <a:lstStyle/>
          <a:p>
            <a:r>
              <a:rPr lang="en-US" dirty="0"/>
              <a:t>So what does it all mean?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34" y="1172381"/>
            <a:ext cx="8891777" cy="38235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857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453627"/>
            <a:ext cx="7924802" cy="39647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Environmental resources probably inadequate for dogs not fed properly by their owners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" y="57150"/>
            <a:ext cx="7929717" cy="514349"/>
          </a:xfrm>
        </p:spPr>
        <p:txBody>
          <a:bodyPr/>
          <a:lstStyle/>
          <a:p>
            <a:r>
              <a:rPr lang="en-US" dirty="0"/>
              <a:t>So what does it all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00150"/>
            <a:ext cx="3272303" cy="3688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1" y="1200150"/>
            <a:ext cx="5538977" cy="368827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8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414" y="1635939"/>
            <a:ext cx="304800" cy="276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214" y="1632515"/>
            <a:ext cx="304800" cy="276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14" y="1629356"/>
            <a:ext cx="304800" cy="276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814" y="1629356"/>
            <a:ext cx="304800" cy="276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614" y="1629356"/>
            <a:ext cx="304800" cy="27679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414" y="1912734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414" y="2196103"/>
            <a:ext cx="9144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414" y="2479472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414" y="2762841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498" y="3046209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498" y="3329578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414" y="3612947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414" y="3896315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376" y="4179684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4564" y="2216268"/>
            <a:ext cx="1547813" cy="2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563" y="1906152"/>
            <a:ext cx="3048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498" y="1622783"/>
            <a:ext cx="1524000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176" y="1906151"/>
            <a:ext cx="12192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 rotWithShape="1">
          <a:blip r:embed="rId10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4563" y="2489554"/>
            <a:ext cx="1547813" cy="19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814" y="2184758"/>
            <a:ext cx="304800" cy="2767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614" y="2192966"/>
            <a:ext cx="304800" cy="27679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595" y="2183789"/>
            <a:ext cx="310356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152398" y="632221"/>
            <a:ext cx="7924802" cy="39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en-US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Mass sterilization alone won’t change number of dogs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79440" y="117873"/>
            <a:ext cx="7929717" cy="514349"/>
          </a:xfrm>
        </p:spPr>
        <p:txBody>
          <a:bodyPr/>
          <a:lstStyle/>
          <a:p>
            <a:r>
              <a:rPr lang="en-US" dirty="0"/>
              <a:t>So what does it all mean?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760862" y="1635939"/>
            <a:ext cx="3799826" cy="2862319"/>
          </a:xfrm>
        </p:spPr>
        <p:txBody>
          <a:bodyPr>
            <a:normAutofit fontScale="85000" lnSpcReduction="20000"/>
          </a:bodyPr>
          <a:lstStyle/>
          <a:p>
            <a:r>
              <a:rPr lang="en-US" sz="2500" u="sng" dirty="0"/>
              <a:t>Communities choose</a:t>
            </a:r>
            <a:r>
              <a:rPr lang="en-US" sz="2500" dirty="0"/>
              <a:t> how many dogs they want to have. </a:t>
            </a:r>
          </a:p>
          <a:p>
            <a:r>
              <a:rPr lang="en-US" sz="2500" dirty="0"/>
              <a:t>Sterilization is still important for individual animals. </a:t>
            </a:r>
          </a:p>
          <a:p>
            <a:r>
              <a:rPr lang="en-US" sz="2500" dirty="0"/>
              <a:t>Reduction in dogs may increase movement of dogs by people. </a:t>
            </a:r>
          </a:p>
          <a:p>
            <a:endParaRPr lang="en-US" sz="2500" dirty="0"/>
          </a:p>
          <a:p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7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-20279"/>
            <a:ext cx="10326558" cy="51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0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3568447"/>
          </a:xfrm>
        </p:spPr>
        <p:txBody>
          <a:bodyPr>
            <a:noAutofit/>
          </a:bodyPr>
          <a:lstStyle/>
          <a:p>
            <a:r>
              <a:rPr lang="en-US" sz="2400" dirty="0"/>
              <a:t>Focus on efforts at the Banjar level</a:t>
            </a:r>
          </a:p>
          <a:p>
            <a:r>
              <a:rPr lang="en-US" sz="2400" dirty="0"/>
              <a:t>Utilize PRA/PLA tools during community meetings</a:t>
            </a:r>
          </a:p>
          <a:p>
            <a:r>
              <a:rPr lang="en-US" sz="2400" dirty="0"/>
              <a:t>Community members better understand the needs of their dogs and how to provide them.</a:t>
            </a:r>
          </a:p>
          <a:p>
            <a:r>
              <a:rPr lang="en-US" sz="2400" dirty="0"/>
              <a:t>Reaching the owner so they can reach the dog. </a:t>
            </a:r>
          </a:p>
          <a:p>
            <a:r>
              <a:rPr lang="en-US" sz="2400" dirty="0"/>
              <a:t>Owners and their communities request the services.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7543800" cy="790796"/>
          </a:xfrm>
        </p:spPr>
        <p:txBody>
          <a:bodyPr/>
          <a:lstStyle/>
          <a:p>
            <a:r>
              <a:rPr lang="en-US" dirty="0"/>
              <a:t>In Bali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5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7800" y="-228600"/>
            <a:ext cx="107442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1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8689" y="-114299"/>
            <a:ext cx="1244099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30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247940"/>
              </p:ext>
            </p:extLst>
          </p:nvPr>
        </p:nvGraphicFramePr>
        <p:xfrm>
          <a:off x="0" y="1146572"/>
          <a:ext cx="9296400" cy="399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7467600" cy="790796"/>
          </a:xfrm>
        </p:spPr>
        <p:txBody>
          <a:bodyPr/>
          <a:lstStyle/>
          <a:p>
            <a:r>
              <a:rPr lang="en-US" dirty="0"/>
              <a:t>Bukit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832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41047"/>
              </p:ext>
            </p:extLst>
          </p:nvPr>
        </p:nvGraphicFramePr>
        <p:xfrm>
          <a:off x="-152400" y="1336648"/>
          <a:ext cx="9144000" cy="375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7543800" cy="790796"/>
          </a:xfrm>
        </p:spPr>
        <p:txBody>
          <a:bodyPr/>
          <a:lstStyle/>
          <a:p>
            <a:r>
              <a:rPr lang="en-US" dirty="0" err="1"/>
              <a:t>Blaphane</a:t>
            </a:r>
            <a:r>
              <a:rPr lang="en-US" dirty="0"/>
              <a:t> </a:t>
            </a:r>
            <a:r>
              <a:rPr lang="en-US" dirty="0" err="1"/>
              <a:t>Kaja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409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12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Mobile clinics</a:t>
            </a:r>
          </a:p>
          <a:p>
            <a:pPr marL="45720" indent="0">
              <a:buNone/>
            </a:pPr>
            <a:endParaRPr lang="en-US" sz="3000" dirty="0"/>
          </a:p>
          <a:p>
            <a:r>
              <a:rPr lang="en-US" sz="3000" dirty="0"/>
              <a:t>Provide services – type and timing – based on need</a:t>
            </a:r>
          </a:p>
          <a:p>
            <a:pPr marL="45720" indent="0">
              <a:buNone/>
            </a:pPr>
            <a:endParaRPr lang="en-US" sz="3000" dirty="0"/>
          </a:p>
          <a:p>
            <a:r>
              <a:rPr lang="en-US" sz="3000" dirty="0"/>
              <a:t>Health and well-being of people is inherently connected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Africa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8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6400" y="-316253"/>
            <a:ext cx="10896600" cy="54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79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picture of person with dog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392"/>
            <a:ext cx="10466833" cy="52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09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Roaming DOG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65277" y="1539180"/>
            <a:ext cx="8610600" cy="2899751"/>
            <a:chOff x="496321" y="1784365"/>
            <a:chExt cx="7970272" cy="3197728"/>
          </a:xfrm>
        </p:grpSpPr>
        <p:grpSp>
          <p:nvGrpSpPr>
            <p:cNvPr id="18" name="Group 17"/>
            <p:cNvGrpSpPr/>
            <p:nvPr/>
          </p:nvGrpSpPr>
          <p:grpSpPr>
            <a:xfrm>
              <a:off x="496545" y="1784365"/>
              <a:ext cx="3984866" cy="1596572"/>
              <a:chOff x="496544" y="1784364"/>
              <a:chExt cx="7970627" cy="319403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873657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6629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3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2677" y="3380935"/>
                <a:ext cx="1597466" cy="159746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89163" y="3380936"/>
                <a:ext cx="1597465" cy="159746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73657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4" y="3380936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0058" y="1784364"/>
                <a:ext cx="1596571" cy="1596571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 flipH="1">
              <a:off x="496321" y="3383993"/>
              <a:ext cx="3984866" cy="1596572"/>
              <a:chOff x="496544" y="1784364"/>
              <a:chExt cx="7970627" cy="319403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873657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6629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3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2677" y="3380935"/>
                <a:ext cx="1597466" cy="159746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89163" y="3380936"/>
                <a:ext cx="1597465" cy="159746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73657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4" y="3380936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0058" y="1784364"/>
                <a:ext cx="1596571" cy="1596571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4480963" y="1785893"/>
              <a:ext cx="3984866" cy="1596572"/>
              <a:chOff x="496544" y="1784364"/>
              <a:chExt cx="7970627" cy="319403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873657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6629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3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2677" y="3380935"/>
                <a:ext cx="1597466" cy="159746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89163" y="3380936"/>
                <a:ext cx="1597465" cy="159746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73657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4" y="3380936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0058" y="1784364"/>
                <a:ext cx="1596571" cy="1596571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 flipH="1">
              <a:off x="4481727" y="3385521"/>
              <a:ext cx="3984866" cy="1596572"/>
              <a:chOff x="496544" y="1784364"/>
              <a:chExt cx="7970627" cy="319403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873657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6629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3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2677" y="3380935"/>
                <a:ext cx="1597466" cy="1597466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89163" y="3380936"/>
                <a:ext cx="1597465" cy="159746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73657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4" y="3380936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0058" y="1784364"/>
                <a:ext cx="1596571" cy="1596571"/>
              </a:xfrm>
              <a:prstGeom prst="rect">
                <a:avLst/>
              </a:prstGeom>
            </p:spPr>
          </p:pic>
        </p:grp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513" y="969545"/>
            <a:ext cx="4439152" cy="403128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499" y="899541"/>
            <a:ext cx="3540881" cy="39670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17" y="895854"/>
            <a:ext cx="3597475" cy="396709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101" y="2219326"/>
            <a:ext cx="2462213" cy="7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400" y="0"/>
            <a:ext cx="10331246" cy="51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1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17716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b="1" dirty="0"/>
              <a:t>Dr. Michelle Morters </a:t>
            </a:r>
          </a:p>
          <a:p>
            <a:pPr marL="45720" indent="0">
              <a:buNone/>
            </a:pPr>
            <a:r>
              <a:rPr lang="en-US" sz="1500" i="1" dirty="0"/>
              <a:t>Morters, Michelle K., et al. (2014) The demography of free-roaming dog populations and applications to disease and population control. </a:t>
            </a:r>
            <a:r>
              <a:rPr lang="en-US" sz="1500" i="1" u="sng" dirty="0"/>
              <a:t>Journal of Applied Ecology</a:t>
            </a:r>
            <a:r>
              <a:rPr lang="en-US" sz="1500" i="1" dirty="0"/>
              <a:t>, 1-10.</a:t>
            </a:r>
          </a:p>
          <a:p>
            <a:pPr marL="45720" indent="0">
              <a:buNone/>
            </a:pPr>
            <a:endParaRPr lang="en-US" sz="1500" i="1" dirty="0"/>
          </a:p>
          <a:p>
            <a:pPr marL="45720" indent="0">
              <a:buNone/>
            </a:pPr>
            <a:r>
              <a:rPr lang="en-US" sz="1500" i="1" dirty="0"/>
              <a:t>Morters, Michelle K., et a. (2014) Participatory methods for the assessment of the ownership status of free-roaming dogs in Bali, Indonesia, for disease control and animal welfare. </a:t>
            </a:r>
            <a:r>
              <a:rPr lang="en-US" sz="1500" i="1" u="sng" dirty="0"/>
              <a:t>Preventive Veterinary Medicin</a:t>
            </a:r>
            <a:r>
              <a:rPr lang="en-US" sz="1500" i="1" dirty="0"/>
              <a:t>e, 116, 203-208.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3175224"/>
            <a:ext cx="51316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spcBef>
                <a:spcPct val="20000"/>
              </a:spcBef>
              <a:buClr>
                <a:srgbClr val="98C723"/>
              </a:buClr>
            </a:pPr>
            <a:r>
              <a:rPr lang="en-US" sz="2000" spc="150" dirty="0">
                <a:solidFill>
                  <a:srgbClr val="5B6973"/>
                </a:solidFill>
              </a:rPr>
              <a:t>Community Led Animal Welfare (CLAW) in Johannesburg, South Africa</a:t>
            </a:r>
          </a:p>
          <a:p>
            <a:pPr marL="45720" lvl="0">
              <a:spcBef>
                <a:spcPct val="20000"/>
              </a:spcBef>
              <a:buClr>
                <a:srgbClr val="98C723"/>
              </a:buClr>
            </a:pPr>
            <a:r>
              <a:rPr lang="en-US" sz="2000" spc="150" dirty="0">
                <a:solidFill>
                  <a:srgbClr val="5B6973"/>
                </a:solidFill>
              </a:rPr>
              <a:t>Bali Animal Welfare Association (BAWA) in Bali, Indonesia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3060924"/>
            <a:ext cx="2083056" cy="84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723" y="4171950"/>
            <a:ext cx="2120096" cy="6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74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-841824"/>
            <a:ext cx="10451592" cy="59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7442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Roaming DOG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65277" y="1539180"/>
            <a:ext cx="8610600" cy="2899751"/>
            <a:chOff x="496321" y="1784365"/>
            <a:chExt cx="7970272" cy="3197728"/>
          </a:xfrm>
        </p:grpSpPr>
        <p:grpSp>
          <p:nvGrpSpPr>
            <p:cNvPr id="18" name="Group 17"/>
            <p:cNvGrpSpPr/>
            <p:nvPr/>
          </p:nvGrpSpPr>
          <p:grpSpPr>
            <a:xfrm>
              <a:off x="496545" y="1784365"/>
              <a:ext cx="3984866" cy="1596572"/>
              <a:chOff x="496544" y="1784364"/>
              <a:chExt cx="7970627" cy="319403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873657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6629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3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2677" y="3380935"/>
                <a:ext cx="1597466" cy="159746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89163" y="3380936"/>
                <a:ext cx="1597465" cy="159746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73657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4" y="3380936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0058" y="1784364"/>
                <a:ext cx="1596571" cy="1596571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 flipH="1">
              <a:off x="496321" y="3383993"/>
              <a:ext cx="3984866" cy="1596572"/>
              <a:chOff x="496544" y="1784364"/>
              <a:chExt cx="7970627" cy="319403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873657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6629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3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2677" y="3380935"/>
                <a:ext cx="1597466" cy="159746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89163" y="3380936"/>
                <a:ext cx="1597465" cy="159746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73657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4" y="3380936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0058" y="1784364"/>
                <a:ext cx="1596571" cy="1596571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4480963" y="1785893"/>
              <a:ext cx="3984866" cy="1596572"/>
              <a:chOff x="496544" y="1784364"/>
              <a:chExt cx="7970627" cy="319403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873657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6629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3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2677" y="3380935"/>
                <a:ext cx="1597466" cy="159746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89163" y="3380936"/>
                <a:ext cx="1597465" cy="159746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73657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4" y="3380936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0058" y="1784364"/>
                <a:ext cx="1596571" cy="1596571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 flipH="1">
              <a:off x="4481727" y="3385521"/>
              <a:ext cx="3984866" cy="1596572"/>
              <a:chOff x="496544" y="1784364"/>
              <a:chExt cx="7970627" cy="319403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873657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6629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3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2677" y="3380935"/>
                <a:ext cx="1597466" cy="1597466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3380934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89163" y="3380936"/>
                <a:ext cx="1597465" cy="159746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73657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6544" y="1787421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44" y="3380936"/>
                <a:ext cx="1593514" cy="1593514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0058" y="1784364"/>
                <a:ext cx="1596571" cy="1596571"/>
              </a:xfrm>
              <a:prstGeom prst="rect">
                <a:avLst/>
              </a:prstGeom>
            </p:spPr>
          </p:pic>
        </p:grp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513" y="969545"/>
            <a:ext cx="4439152" cy="4031281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428503" y="2264260"/>
            <a:ext cx="22830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Owned?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6" y="114300"/>
            <a:ext cx="962025" cy="10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51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1" y="1028700"/>
            <a:ext cx="8407893" cy="3305556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Where are dogs coming from?</a:t>
            </a:r>
          </a:p>
          <a:p>
            <a:pPr marL="45720" indent="0">
              <a:buNone/>
            </a:pPr>
            <a:endParaRPr lang="en-US" sz="3500" dirty="0"/>
          </a:p>
          <a:p>
            <a:r>
              <a:rPr lang="en-US" sz="3500" dirty="0"/>
              <a:t>Where are they going?</a:t>
            </a:r>
          </a:p>
          <a:p>
            <a:pPr marL="45720" indent="0">
              <a:buNone/>
            </a:pPr>
            <a:endParaRPr lang="en-US" sz="3500" dirty="0"/>
          </a:p>
          <a:p>
            <a:r>
              <a:rPr lang="en-US" sz="3500" dirty="0"/>
              <a:t>What role do humans play?</a:t>
            </a:r>
          </a:p>
        </p:txBody>
      </p:sp>
    </p:spTree>
    <p:extLst>
      <p:ext uri="{BB962C8B-B14F-4D97-AF65-F5344CB8AC3E}">
        <p14:creationId xmlns:p14="http://schemas.microsoft.com/office/powerpoint/2010/main" val="147171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5400" y="-77688"/>
            <a:ext cx="11506200" cy="52924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2" y="2018764"/>
            <a:ext cx="3086099" cy="1410236"/>
            <a:chOff x="2133601" y="2691685"/>
            <a:chExt cx="3086099" cy="188031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114800" y="3581400"/>
              <a:ext cx="1104900" cy="99060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33601" y="2691685"/>
              <a:ext cx="2356296" cy="16004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Johannesburg</a:t>
              </a:r>
            </a:p>
            <a:p>
              <a:pPr algn="ctr"/>
              <a:r>
                <a:rPr lang="en-US" dirty="0"/>
                <a:t>South Africa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err="1"/>
                <a:t>Zenzele</a:t>
              </a:r>
              <a:endParaRPr lang="en-US" b="1" dirty="0"/>
            </a:p>
            <a:p>
              <a:pPr marL="285750" indent="-285750">
                <a:buFontTx/>
                <a:buChar char="-"/>
              </a:pPr>
              <a:r>
                <a:rPr lang="en-US" b="1" dirty="0" err="1"/>
                <a:t>Braamfischerville</a:t>
              </a:r>
              <a:endParaRPr lang="en-US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19700" y="1314450"/>
            <a:ext cx="2956214" cy="1485900"/>
            <a:chOff x="5219700" y="1752600"/>
            <a:chExt cx="2956214" cy="198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Straight Arrow Connector 6"/>
            <p:cNvCxnSpPr/>
            <p:nvPr/>
          </p:nvCxnSpPr>
          <p:spPr>
            <a:xfrm>
              <a:off x="7071014" y="2743200"/>
              <a:ext cx="1104900" cy="99060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19700" y="1752600"/>
              <a:ext cx="2095500" cy="16004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Bali</a:t>
              </a:r>
            </a:p>
            <a:p>
              <a:pPr algn="ctr"/>
              <a:r>
                <a:rPr lang="en-US" dirty="0"/>
                <a:t>Indonesia</a:t>
              </a:r>
            </a:p>
            <a:p>
              <a:pPr marL="285750" indent="-285750" algn="ctr">
                <a:buFontTx/>
                <a:buChar char="-"/>
              </a:pPr>
              <a:r>
                <a:rPr lang="en-US" b="1" dirty="0" err="1"/>
                <a:t>Antiga</a:t>
              </a:r>
              <a:endParaRPr lang="en-US" b="1" dirty="0"/>
            </a:p>
            <a:p>
              <a:pPr marL="285750" indent="-285750" algn="ctr">
                <a:buFontTx/>
                <a:buChar char="-"/>
              </a:pPr>
              <a:r>
                <a:rPr lang="en-US" b="1" dirty="0" err="1"/>
                <a:t>Kelusa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1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915" y="-16328"/>
            <a:ext cx="10320639" cy="51598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2657" y="4286250"/>
            <a:ext cx="7431315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</a:rPr>
              <a:t>Zenzele</a:t>
            </a:r>
            <a:r>
              <a:rPr lang="en-US" sz="4000" b="1" dirty="0">
                <a:solidFill>
                  <a:schemeClr val="bg1"/>
                </a:solidFill>
              </a:rPr>
              <a:t> &amp; </a:t>
            </a:r>
            <a:r>
              <a:rPr lang="en-US" sz="4000" b="1" dirty="0" err="1">
                <a:solidFill>
                  <a:schemeClr val="bg1"/>
                </a:solidFill>
              </a:rPr>
              <a:t>Braamfischerville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62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746</Words>
  <Application>Microsoft Office PowerPoint</Application>
  <PresentationFormat>On-screen Show (16:9)</PresentationFormat>
  <Paragraphs>129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Wingdings</vt:lpstr>
      <vt:lpstr>Wingdings 2</vt:lpstr>
      <vt:lpstr>Grid</vt:lpstr>
      <vt:lpstr>Community Regulation of the Ecology of Four Owned, Free-Roaming Dog Populations</vt:lpstr>
      <vt:lpstr>Overview</vt:lpstr>
      <vt:lpstr>PowerPoint Presentation</vt:lpstr>
      <vt:lpstr>PowerPoint Presentation</vt:lpstr>
      <vt:lpstr>PowerPoint Presentation</vt:lpstr>
      <vt:lpstr>Roaming DOG</vt:lpstr>
      <vt:lpstr>PowerPoint Presentation</vt:lpstr>
      <vt:lpstr>PowerPoint Presentation</vt:lpstr>
      <vt:lpstr>PowerPoint Presentation</vt:lpstr>
      <vt:lpstr>PowerPoint Presentation</vt:lpstr>
      <vt:lpstr>Methods Overview</vt:lpstr>
      <vt:lpstr>Methods Overview</vt:lpstr>
      <vt:lpstr>General Numbers</vt:lpstr>
      <vt:lpstr>Population Braamfischerville</vt:lpstr>
      <vt:lpstr>Population Zenzele</vt:lpstr>
      <vt:lpstr>Population Kelusa</vt:lpstr>
      <vt:lpstr>Population Antiga</vt:lpstr>
      <vt:lpstr>In Summary</vt:lpstr>
      <vt:lpstr>Unowned DOGS</vt:lpstr>
      <vt:lpstr>Unowned DoGS</vt:lpstr>
      <vt:lpstr>Unowned DOGS</vt:lpstr>
      <vt:lpstr>Dogs Coming…</vt:lpstr>
      <vt:lpstr>…and Going</vt:lpstr>
      <vt:lpstr>Food</vt:lpstr>
      <vt:lpstr>So what does it all mean?</vt:lpstr>
      <vt:lpstr>So what does it all mean?</vt:lpstr>
      <vt:lpstr>So what does it all mean?</vt:lpstr>
      <vt:lpstr>PowerPoint Presentation</vt:lpstr>
      <vt:lpstr>In Bali</vt:lpstr>
      <vt:lpstr>PowerPoint Presentation</vt:lpstr>
      <vt:lpstr>Bukit</vt:lpstr>
      <vt:lpstr>Blaphane Kaja</vt:lpstr>
      <vt:lpstr>PowerPoint Presentation</vt:lpstr>
      <vt:lpstr>South Africa</vt:lpstr>
      <vt:lpstr>PowerPoint Presentation</vt:lpstr>
      <vt:lpstr>PowerPoint Presentation</vt:lpstr>
      <vt:lpstr>Roaming DOG</vt:lpstr>
      <vt:lpstr>PowerPoint Presentation</vt:lpstr>
      <vt:lpstr>THANK YOU!</vt:lpstr>
    </vt:vector>
  </TitlesOfParts>
  <Company>IFAW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Regulation of the Ecology of Four Owned, Free-Roaming Dog Populations</dc:title>
  <dc:creator>Lentz, Lauren (Hanna)</dc:creator>
  <cp:lastModifiedBy>Ellie Parravani</cp:lastModifiedBy>
  <cp:revision>80</cp:revision>
  <dcterms:created xsi:type="dcterms:W3CDTF">2015-02-23T00:09:10Z</dcterms:created>
  <dcterms:modified xsi:type="dcterms:W3CDTF">2017-07-28T15:28:00Z</dcterms:modified>
</cp:coreProperties>
</file>