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65" r:id="rId4"/>
    <p:sldId id="266" r:id="rId5"/>
    <p:sldId id="267" r:id="rId6"/>
    <p:sldId id="268" r:id="rId7"/>
    <p:sldId id="269" r:id="rId8"/>
    <p:sldId id="271" r:id="rId9"/>
    <p:sldId id="275" r:id="rId10"/>
    <p:sldId id="276" r:id="rId11"/>
    <p:sldId id="283" r:id="rId12"/>
    <p:sldId id="278" r:id="rId13"/>
    <p:sldId id="287" r:id="rId14"/>
    <p:sldId id="285" r:id="rId15"/>
    <p:sldId id="279" r:id="rId16"/>
    <p:sldId id="286" r:id="rId17"/>
    <p:sldId id="282" r:id="rId18"/>
    <p:sldId id="284" r:id="rId19"/>
    <p:sldId id="263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CECFF"/>
    <a:srgbClr val="FFFFFF"/>
    <a:srgbClr val="CCFFFF"/>
    <a:srgbClr val="33CCCC"/>
    <a:srgbClr val="000099"/>
    <a:srgbClr val="6600FF"/>
    <a:srgbClr val="0000CC"/>
    <a:srgbClr val="6600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5A352-0479-4240-A90A-F696166E15D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2D132-27DD-4B20-B057-014C5EF85E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1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Quantifiable</a:t>
            </a:r>
          </a:p>
          <a:p>
            <a:r>
              <a:rPr lang="en-GB" dirty="0"/>
              <a:t>Reflects relationships, motivational state, emotions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D132-27DD-4B20-B057-014C5EF85E4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3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Effects of sex, reproductive state on interactions between</a:t>
            </a:r>
            <a:r>
              <a:rPr lang="en-GB" baseline="0" dirty="0"/>
              <a:t> free roaming domestic dogs: </a:t>
            </a:r>
            <a:r>
              <a:rPr lang="en-GB" dirty="0"/>
              <a:t>Contacts</a:t>
            </a:r>
            <a:r>
              <a:rPr lang="en-GB" baseline="0" dirty="0"/>
              <a:t> are frequent, neutering had differing effects on contact, most frequent contacts were FE, and MN with other dogs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D132-27DD-4B20-B057-014C5EF85E4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0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3FD2-B64D-4241-96FD-7E3BCFDBDDFB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3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3634-D982-4525-BC65-7E45ACFA8717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F3DD-835D-417A-AE15-9A852DF8E778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99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50D0-0AD4-4D24-AC52-3B70240FFD2B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5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F834-CC9A-46AA-96B5-986FA67DB212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BD38-82BB-4C05-AE0E-2D6E60BF0CEA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3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3502-3251-454C-B1D7-A5699AB835BF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0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DDE8-052D-4375-800F-10E0E9557C29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2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7680-2C75-4992-8031-35987EB5F940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6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370D-A486-41B4-BCFC-1171B42C5A9A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C95C-870B-4F60-99BA-E308211C7EC7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ADB0-88E0-4252-880D-656B1DA585B0}" type="datetime1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84CA-C70B-4A44-8494-34898D7903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3251200"/>
          </a:xfrm>
          <a:solidFill>
            <a:srgbClr val="006699"/>
          </a:solidFill>
        </p:spPr>
        <p:txBody>
          <a:bodyPr>
            <a:noAutofit/>
          </a:bodyPr>
          <a:lstStyle/>
          <a:p>
            <a:br>
              <a:rPr lang="en-GB" sz="48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GB" sz="48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GB" sz="4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sz="4800" dirty="0">
                <a:solidFill>
                  <a:schemeClr val="bg1"/>
                </a:solidFill>
                <a:cs typeface="Arial" panose="020B0604020202020204" pitchFamily="34" charset="0"/>
              </a:rPr>
              <a:t>Recommendations for using behavioural indicators to assess animal welfare impact of dog population management (DPM) interventions</a:t>
            </a:r>
            <a:br>
              <a:rPr lang="en-GB" sz="48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930" y="3781140"/>
            <a:ext cx="9144000" cy="17272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j-lt"/>
              </a:rPr>
              <a:t>Lou Tasker</a:t>
            </a:r>
            <a:r>
              <a:rPr lang="en-GB" sz="3600" baseline="30000" dirty="0">
                <a:latin typeface="+mj-lt"/>
              </a:rPr>
              <a:t>1</a:t>
            </a:r>
            <a:r>
              <a:rPr lang="en-GB" sz="3600" dirty="0">
                <a:latin typeface="+mj-lt"/>
              </a:rPr>
              <a:t> &amp; </a:t>
            </a:r>
            <a:r>
              <a:rPr lang="en-GB" sz="3600" dirty="0" err="1">
                <a:latin typeface="+mj-lt"/>
              </a:rPr>
              <a:t>Elly</a:t>
            </a:r>
            <a:r>
              <a:rPr lang="en-GB" sz="3600" dirty="0">
                <a:latin typeface="+mj-lt"/>
              </a:rPr>
              <a:t> Hiby</a:t>
            </a:r>
            <a:r>
              <a:rPr lang="en-GB" sz="3600" baseline="30000" dirty="0">
                <a:latin typeface="+mj-lt"/>
              </a:rPr>
              <a:t>2</a:t>
            </a:r>
          </a:p>
          <a:p>
            <a:endParaRPr lang="en-GB" sz="1200" baseline="30000" dirty="0"/>
          </a:p>
          <a:p>
            <a:r>
              <a:rPr lang="en-GB" sz="2000" baseline="30000" dirty="0"/>
              <a:t>1</a:t>
            </a:r>
            <a:r>
              <a:rPr lang="en-GB" baseline="30000" dirty="0"/>
              <a:t> </a:t>
            </a:r>
            <a:r>
              <a:rPr lang="en-GB" sz="2000" dirty="0"/>
              <a:t>Independent Research Consultant</a:t>
            </a:r>
          </a:p>
          <a:p>
            <a:r>
              <a:rPr lang="en-GB" sz="2000" baseline="30000" dirty="0"/>
              <a:t>2</a:t>
            </a:r>
            <a:r>
              <a:rPr lang="en-GB" sz="2000" dirty="0"/>
              <a:t> International Companion Animal Management Coalition (ICAM)</a:t>
            </a:r>
          </a:p>
          <a:p>
            <a:endParaRPr lang="en-GB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68" y="6038281"/>
            <a:ext cx="4886325" cy="723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/>
              <a:t>1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0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488" y="1318618"/>
            <a:ext cx="3929423" cy="43417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4049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Behavioural indicators of welfare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1205" y="6210458"/>
            <a:ext cx="184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(ICAM 2015)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885" y="1175126"/>
            <a:ext cx="863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DPM Intervention – considerations </a:t>
            </a:r>
          </a:p>
          <a:p>
            <a:pPr algn="ctr"/>
            <a:endParaRPr lang="en-GB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Indicators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711200" indent="-261938">
              <a:buSzPct val="70000"/>
              <a:buFont typeface="Courier New" panose="02070309020205020404" pitchFamily="49" charset="0"/>
              <a:buChar char="o"/>
            </a:pPr>
            <a:r>
              <a:rPr lang="en-GB" sz="3200" dirty="0"/>
              <a:t>within project (repeated measures)</a:t>
            </a:r>
          </a:p>
          <a:p>
            <a:pPr marL="711200" indent="-261938">
              <a:buSzPct val="70000"/>
              <a:buFont typeface="Courier New" panose="02070309020205020404" pitchFamily="49" charset="0"/>
              <a:buChar char="o"/>
            </a:pPr>
            <a:endParaRPr lang="en-GB" sz="1100" dirty="0"/>
          </a:p>
          <a:p>
            <a:pPr marL="711200" indent="-261938">
              <a:buSzPct val="70000"/>
              <a:buFont typeface="Courier New" panose="02070309020205020404" pitchFamily="49" charset="0"/>
              <a:buChar char="o"/>
            </a:pPr>
            <a:r>
              <a:rPr lang="en-GB" sz="3200" dirty="0"/>
              <a:t>change over time (direction, quantitative, qualitative)</a:t>
            </a:r>
          </a:p>
          <a:p>
            <a:pPr marL="711200" indent="-261938">
              <a:buSzPct val="70000"/>
              <a:buFont typeface="Courier New" panose="02070309020205020404" pitchFamily="49" charset="0"/>
              <a:buChar char="o"/>
            </a:pPr>
            <a:endParaRPr lang="en-GB" sz="1100" dirty="0"/>
          </a:p>
          <a:p>
            <a:pPr marL="711200" indent="-261938">
              <a:buSzPct val="70000"/>
              <a:buFont typeface="Courier New" panose="02070309020205020404" pitchFamily="49" charset="0"/>
              <a:buChar char="o"/>
            </a:pPr>
            <a:r>
              <a:rPr lang="en-GB" sz="3200" dirty="0"/>
              <a:t>feasible for project staff (resources)</a:t>
            </a:r>
          </a:p>
          <a:p>
            <a:pPr marL="711200" indent="-261938">
              <a:buSzPct val="70000"/>
              <a:buFont typeface="Courier New" panose="02070309020205020404" pitchFamily="49" charset="0"/>
              <a:buChar char="o"/>
            </a:pPr>
            <a:endParaRPr lang="en-GB" sz="1100" dirty="0"/>
          </a:p>
          <a:p>
            <a:pPr marL="711200" indent="188913">
              <a:buFontTx/>
              <a:buChar char="-"/>
            </a:pPr>
            <a:r>
              <a:rPr lang="en-GB" sz="3200" dirty="0"/>
              <a:t>direct observation (not remote)</a:t>
            </a:r>
          </a:p>
          <a:p>
            <a:pPr marL="711200" indent="188913">
              <a:buFontTx/>
              <a:buChar char="-"/>
            </a:pPr>
            <a:endParaRPr lang="en-GB" sz="1100" dirty="0"/>
          </a:p>
          <a:p>
            <a:pPr marL="711200" indent="188913">
              <a:buFontTx/>
              <a:buChar char="-"/>
            </a:pPr>
            <a:r>
              <a:rPr lang="en-GB" sz="3200" dirty="0"/>
              <a:t>recording methods (transcription time, error)</a:t>
            </a:r>
          </a:p>
          <a:p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581806" y="5291058"/>
            <a:ext cx="1543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(Tasker 2005)</a:t>
            </a:r>
          </a:p>
        </p:txBody>
      </p:sp>
    </p:spTree>
    <p:extLst>
      <p:ext uri="{BB962C8B-B14F-4D97-AF65-F5344CB8AC3E}">
        <p14:creationId xmlns:p14="http://schemas.microsoft.com/office/powerpoint/2010/main" val="298804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045" y="999995"/>
            <a:ext cx="9430315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DPM Intervention – considerations </a:t>
            </a:r>
            <a:endParaRPr lang="en-GB" sz="3200" dirty="0"/>
          </a:p>
          <a:p>
            <a:endParaRPr lang="en-GB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6699"/>
                </a:solidFill>
              </a:rPr>
              <a:t>Categories – observe dogs in their </a:t>
            </a:r>
          </a:p>
          <a:p>
            <a:pPr marL="442913"/>
            <a:r>
              <a:rPr lang="en-GB" sz="3200" dirty="0">
                <a:solidFill>
                  <a:srgbClr val="006699"/>
                </a:solidFill>
              </a:rPr>
              <a:t>‘</a:t>
            </a:r>
            <a:r>
              <a:rPr lang="en-GB" sz="3200" i="1" dirty="0">
                <a:solidFill>
                  <a:srgbClr val="006699"/>
                </a:solidFill>
              </a:rPr>
              <a:t>natural environment</a:t>
            </a:r>
            <a:r>
              <a:rPr lang="en-GB" sz="3200" dirty="0">
                <a:solidFill>
                  <a:srgbClr val="006699"/>
                </a:solidFill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6699"/>
              </a:solidFill>
            </a:endParaRPr>
          </a:p>
          <a:p>
            <a:pPr marL="1071563" indent="-271463">
              <a:buSzPct val="70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6699"/>
                </a:solidFill>
              </a:rPr>
              <a:t>dog-dog interactions</a:t>
            </a:r>
          </a:p>
          <a:p>
            <a:pPr marL="1071563" indent="-271463">
              <a:buSzPct val="70000"/>
              <a:buFont typeface="Courier New" panose="02070309020205020404" pitchFamily="49" charset="0"/>
              <a:buChar char="o"/>
            </a:pPr>
            <a:endParaRPr lang="en-GB" sz="1100" dirty="0">
              <a:solidFill>
                <a:srgbClr val="006699"/>
              </a:solidFill>
            </a:endParaRPr>
          </a:p>
          <a:p>
            <a:pPr marL="1071563" indent="-271463">
              <a:buSzPct val="70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6699"/>
                </a:solidFill>
              </a:rPr>
              <a:t>dog-human interactions</a:t>
            </a:r>
          </a:p>
          <a:p>
            <a:pPr marL="1071563" indent="-271463">
              <a:buSzPct val="70000"/>
              <a:buFont typeface="Courier New" panose="02070309020205020404" pitchFamily="49" charset="0"/>
              <a:buChar char="o"/>
            </a:pPr>
            <a:endParaRPr lang="en-GB" sz="1100" dirty="0">
              <a:solidFill>
                <a:srgbClr val="006699"/>
              </a:solidFill>
            </a:endParaRPr>
          </a:p>
          <a:p>
            <a:pPr marL="1071563" indent="-271463">
              <a:buSzPct val="70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6699"/>
                </a:solidFill>
              </a:rPr>
              <a:t>activity budgets</a:t>
            </a:r>
          </a:p>
          <a:p>
            <a:pPr marL="1071563" indent="-271463">
              <a:buSzPct val="70000"/>
              <a:buFont typeface="Courier New" panose="02070309020205020404" pitchFamily="49" charset="0"/>
              <a:buChar char="o"/>
            </a:pPr>
            <a:endParaRPr lang="en-GB" sz="1100" dirty="0">
              <a:solidFill>
                <a:srgbClr val="006699"/>
              </a:solidFill>
            </a:endParaRPr>
          </a:p>
          <a:p>
            <a:pPr marL="1071563" indent="-271463">
              <a:buSzPct val="70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rgbClr val="006699"/>
                </a:solidFill>
              </a:rPr>
              <a:t>response to challenges</a:t>
            </a:r>
          </a:p>
          <a:p>
            <a:pPr marL="800100">
              <a:buSzPct val="70000"/>
            </a:pPr>
            <a:endParaRPr lang="en-GB" sz="3200" dirty="0">
              <a:solidFill>
                <a:srgbClr val="006699"/>
              </a:solidFill>
            </a:endParaRPr>
          </a:p>
          <a:p>
            <a:pPr marL="800100">
              <a:buSzPct val="70000"/>
            </a:pPr>
            <a:endParaRPr lang="en-GB" sz="3200" dirty="0">
              <a:solidFill>
                <a:srgbClr val="006699"/>
              </a:solidFill>
            </a:endParaRPr>
          </a:p>
          <a:p>
            <a:pPr marL="185738" indent="-185738">
              <a:buSzPct val="1000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6699"/>
                </a:solidFill>
              </a:rPr>
              <a:t>‘Piggy-back’ on monitoring &amp; evaluation activities</a:t>
            </a:r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4049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Behavioural indicators of welfare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549" y="5463798"/>
            <a:ext cx="309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(</a:t>
            </a:r>
            <a:r>
              <a:rPr lang="en-GB" dirty="0" err="1"/>
              <a:t>Hiby</a:t>
            </a:r>
            <a:r>
              <a:rPr lang="en-GB" dirty="0"/>
              <a:t> </a:t>
            </a:r>
            <a:r>
              <a:rPr lang="en-GB" i="1" dirty="0"/>
              <a:t>et al </a:t>
            </a:r>
            <a:r>
              <a:rPr lang="en-GB" dirty="0"/>
              <a:t>in prep)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6596" y="1691451"/>
            <a:ext cx="5302051" cy="4480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74660" y="5833130"/>
            <a:ext cx="1543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(Tasker 2005)</a:t>
            </a:r>
          </a:p>
        </p:txBody>
      </p:sp>
    </p:spTree>
    <p:extLst>
      <p:ext uri="{BB962C8B-B14F-4D97-AF65-F5344CB8AC3E}">
        <p14:creationId xmlns:p14="http://schemas.microsoft.com/office/powerpoint/2010/main" val="117430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2" y="1025436"/>
            <a:ext cx="12086177" cy="4351338"/>
          </a:xfrm>
        </p:spPr>
        <p:txBody>
          <a:bodyPr/>
          <a:lstStyle/>
          <a:p>
            <a:r>
              <a:rPr lang="en-GB" dirty="0"/>
              <a:t>Observational - at sites with high frequency of interactions between dogs </a:t>
            </a:r>
            <a:r>
              <a:rPr lang="en-GB" sz="1600" dirty="0"/>
              <a:t>(ICAM 2015)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4049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Dog-dog interaction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59295"/>
              </p:ext>
            </p:extLst>
          </p:nvPr>
        </p:nvGraphicFramePr>
        <p:xfrm>
          <a:off x="105823" y="1512349"/>
          <a:ext cx="11916289" cy="4891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7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effectLst/>
                        </a:rPr>
                        <a:t>Behaviour category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2385">
                        <a:spcAft>
                          <a:spcPts val="0"/>
                        </a:spcAft>
                      </a:pPr>
                      <a:r>
                        <a:rPr lang="en-US" sz="2400" b="0" spc="-5" dirty="0">
                          <a:effectLst/>
                        </a:rPr>
                        <a:t>Descriptions of </a:t>
                      </a:r>
                      <a:r>
                        <a:rPr lang="en-US" sz="2400" b="0" spc="-5" dirty="0" err="1">
                          <a:effectLst/>
                        </a:rPr>
                        <a:t>behaviours</a:t>
                      </a:r>
                      <a:r>
                        <a:rPr lang="en-US" sz="2400" b="0" spc="-5" dirty="0">
                          <a:effectLst/>
                        </a:rPr>
                        <a:t> (</a:t>
                      </a:r>
                      <a:r>
                        <a:rPr lang="en-US" sz="2400" b="0" spc="-5" dirty="0" err="1">
                          <a:effectLst/>
                        </a:rPr>
                        <a:t>Garde</a:t>
                      </a:r>
                      <a:r>
                        <a:rPr lang="en-US" sz="2400" b="0" spc="-5" dirty="0">
                          <a:effectLst/>
                        </a:rPr>
                        <a:t> </a:t>
                      </a:r>
                      <a:r>
                        <a:rPr lang="en-US" sz="2400" b="0" i="1" spc="-5" dirty="0">
                          <a:effectLst/>
                        </a:rPr>
                        <a:t>et al </a:t>
                      </a:r>
                      <a:r>
                        <a:rPr lang="en-US" sz="2400" b="0" spc="-5" dirty="0">
                          <a:effectLst/>
                        </a:rPr>
                        <a:t>2012) 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Amicable interaction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2385"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</a:rPr>
                        <a:t>L</a:t>
                      </a:r>
                      <a:r>
                        <a:rPr lang="en-US" sz="2400" dirty="0">
                          <a:effectLst/>
                        </a:rPr>
                        <a:t>icks, paws, </a:t>
                      </a:r>
                      <a:r>
                        <a:rPr lang="en-US" sz="2400" spc="-5" dirty="0">
                          <a:effectLst/>
                        </a:rPr>
                        <a:t>nudges</a:t>
                      </a:r>
                      <a:r>
                        <a:rPr lang="en-US" sz="2400" spc="1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with</a:t>
                      </a:r>
                      <a:r>
                        <a:rPr lang="en-US" sz="2400" spc="13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nose,</a:t>
                      </a:r>
                      <a:r>
                        <a:rPr lang="en-US" sz="2400" spc="-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or</a:t>
                      </a:r>
                      <a:r>
                        <a:rPr lang="en-US" sz="2400" spc="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grooming between dog,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often</a:t>
                      </a:r>
                      <a:r>
                        <a:rPr lang="en-US" sz="2400" spc="15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with </a:t>
                      </a:r>
                      <a:r>
                        <a:rPr lang="en-US" sz="2400" spc="-5" dirty="0">
                          <a:effectLst/>
                        </a:rPr>
                        <a:t>tails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wagging. </a:t>
                      </a:r>
                      <a:endParaRPr lang="en-GB" sz="2400" dirty="0">
                        <a:effectLst/>
                      </a:endParaRPr>
                    </a:p>
                    <a:p>
                      <a:pPr marL="40005" marR="32385"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</a:rPr>
                        <a:t>Play behavior including charges</a:t>
                      </a:r>
                      <a:r>
                        <a:rPr lang="en-US" sz="2400" dirty="0">
                          <a:effectLst/>
                        </a:rPr>
                        <a:t> with</a:t>
                      </a:r>
                      <a:r>
                        <a:rPr lang="en-US" sz="2400" spc="5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bouncing </a:t>
                      </a:r>
                      <a:r>
                        <a:rPr lang="en-US" sz="2400" spc="-5" dirty="0">
                          <a:effectLst/>
                        </a:rPr>
                        <a:t>gait,</a:t>
                      </a:r>
                      <a:r>
                        <a:rPr lang="en-US" sz="2400" dirty="0">
                          <a:effectLst/>
                        </a:rPr>
                        <a:t> play</a:t>
                      </a:r>
                      <a:r>
                        <a:rPr lang="en-US" sz="2400" spc="-25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faces (mouth relaxed, slightly open, teeth covered),</a:t>
                      </a:r>
                      <a:r>
                        <a:rPr lang="en-US" sz="2400" dirty="0">
                          <a:effectLst/>
                        </a:rPr>
                        <a:t> wrestles and play</a:t>
                      </a:r>
                      <a:r>
                        <a:rPr lang="en-US" sz="2400" spc="10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chases.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Neutral interaction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2385"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</a:rPr>
                        <a:t>Approach and retreat, often including sniffing, limited body language, non-demonstrative. Not aggressive but also not friendly. Includes non-reproduction related mounting, unless this is clearly part of play or ends in aggression.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Mating interaction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70485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Copulation (not only mounting where one dog stands with forepaws on another), usually ending in a ‘tie’.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Aggressive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interaction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70485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Growling, teeth visible, barking, biting, fighting. </a:t>
                      </a:r>
                      <a:endParaRPr lang="en-GB" sz="2400" dirty="0">
                        <a:effectLst/>
                      </a:endParaRPr>
                    </a:p>
                    <a:p>
                      <a:pPr marL="40005" marR="70485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One dog flees with tail tucked to avoid other dog, cowers or rolls over.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00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072" y="1083859"/>
            <a:ext cx="11119856" cy="5082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894049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Dog-dog interaction</a:t>
            </a:r>
          </a:p>
        </p:txBody>
      </p:sp>
      <p:sp>
        <p:nvSpPr>
          <p:cNvPr id="7" name="Oval 6"/>
          <p:cNvSpPr/>
          <p:nvPr/>
        </p:nvSpPr>
        <p:spPr>
          <a:xfrm>
            <a:off x="101600" y="1900464"/>
            <a:ext cx="11554328" cy="3651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31107" y="4665435"/>
            <a:ext cx="11554328" cy="3651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1600" y="5733144"/>
            <a:ext cx="11554328" cy="43136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1600" y="3036444"/>
            <a:ext cx="11706728" cy="3651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417099" y="6459919"/>
            <a:ext cx="23912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/>
              <a:t>Sparkes</a:t>
            </a:r>
            <a:r>
              <a:rPr lang="en-GB" sz="1600" dirty="0"/>
              <a:t> </a:t>
            </a:r>
            <a:r>
              <a:rPr lang="en-GB" sz="1600" i="1" dirty="0"/>
              <a:t>et al </a:t>
            </a:r>
            <a:r>
              <a:rPr lang="en-GB" sz="1600" dirty="0"/>
              <a:t>2014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107" y="6356350"/>
            <a:ext cx="828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Neutering had differing effects * sex, on contact between dogs</a:t>
            </a:r>
          </a:p>
        </p:txBody>
      </p:sp>
    </p:spTree>
    <p:extLst>
      <p:ext uri="{BB962C8B-B14F-4D97-AF65-F5344CB8AC3E}">
        <p14:creationId xmlns:p14="http://schemas.microsoft.com/office/powerpoint/2010/main" val="318699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307" y="1296423"/>
            <a:ext cx="4147386" cy="54731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089" y="1344499"/>
            <a:ext cx="4191911" cy="5376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03066" y="968427"/>
            <a:ext cx="13348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Pal </a:t>
            </a:r>
            <a:r>
              <a:rPr lang="en-GB" sz="1600" i="1" dirty="0"/>
              <a:t>et al </a:t>
            </a:r>
            <a:r>
              <a:rPr lang="en-GB" sz="1600" dirty="0"/>
              <a:t>1998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9473" y="6053015"/>
            <a:ext cx="3193142" cy="461665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Submissive encounters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8131" y="6053015"/>
            <a:ext cx="3193142" cy="461665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Aggressive encounters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986"/>
            <a:ext cx="12191999" cy="646331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Agonistic &amp; submissive, encounters by season &amp; location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43" y="664389"/>
            <a:ext cx="668855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Site of aggressive encounters </a:t>
            </a:r>
          </a:p>
          <a:p>
            <a:r>
              <a:rPr lang="en-GB" sz="2400" dirty="0"/>
              <a:t>         -feeding &gt; other &gt; sexual &gt; territorial boundary</a:t>
            </a:r>
          </a:p>
          <a:p>
            <a:endParaRPr lang="en-GB" sz="1400" dirty="0"/>
          </a:p>
          <a:p>
            <a:pPr marL="363538" indent="173038">
              <a:buSzPct val="70000"/>
              <a:buFont typeface="Courier New" panose="02070309020205020404" pitchFamily="49" charset="0"/>
              <a:buChar char="o"/>
            </a:pPr>
            <a:r>
              <a:rPr lang="en-GB" sz="2400" dirty="0"/>
              <a:t>Intragroup</a:t>
            </a:r>
          </a:p>
          <a:p>
            <a:r>
              <a:rPr lang="en-GB" sz="2400" dirty="0"/>
              <a:t>         - non-aggressive</a:t>
            </a:r>
          </a:p>
          <a:p>
            <a:r>
              <a:rPr lang="en-GB" sz="2400" dirty="0"/>
              <a:t>         - posture, vocalization</a:t>
            </a:r>
          </a:p>
          <a:p>
            <a:r>
              <a:rPr lang="en-GB" sz="2400" dirty="0"/>
              <a:t>         - not severe</a:t>
            </a:r>
          </a:p>
          <a:p>
            <a:endParaRPr lang="en-GB" sz="1400" dirty="0"/>
          </a:p>
          <a:p>
            <a:pPr marL="363538" indent="173038">
              <a:buSzPct val="70000"/>
              <a:buFont typeface="Courier New" panose="02070309020205020404" pitchFamily="49" charset="0"/>
              <a:buChar char="o"/>
            </a:pPr>
            <a:r>
              <a:rPr lang="en-GB" sz="2400" dirty="0"/>
              <a:t>Intergroup</a:t>
            </a:r>
          </a:p>
          <a:p>
            <a:r>
              <a:rPr lang="en-GB" sz="2400" dirty="0"/>
              <a:t>         - aggressive (feeding sites)</a:t>
            </a:r>
          </a:p>
          <a:p>
            <a:endParaRPr lang="en-GB" sz="1400" dirty="0"/>
          </a:p>
          <a:p>
            <a:pPr marL="342900" indent="193675">
              <a:buSzPct val="70000"/>
              <a:buFont typeface="Courier New" panose="02070309020205020404" pitchFamily="49" charset="0"/>
              <a:buChar char="o"/>
            </a:pPr>
            <a:r>
              <a:rPr lang="en-GB" sz="2400" dirty="0"/>
              <a:t>Seasonal variation</a:t>
            </a:r>
          </a:p>
          <a:p>
            <a:pPr marL="342900" indent="193675">
              <a:buSzPct val="70000"/>
              <a:buFont typeface="Courier New" panose="02070309020205020404" pitchFamily="49" charset="0"/>
              <a:buChar char="o"/>
            </a:pPr>
            <a:endParaRPr lang="en-GB" sz="1400" dirty="0"/>
          </a:p>
          <a:p>
            <a:pPr marL="342900" indent="193675">
              <a:buSzPct val="70000"/>
              <a:buFont typeface="Courier New" panose="02070309020205020404" pitchFamily="49" charset="0"/>
              <a:buChar char="o"/>
            </a:pPr>
            <a:endParaRPr lang="en-GB" sz="1400" dirty="0"/>
          </a:p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</a:rPr>
              <a:t>Welfare implications</a:t>
            </a:r>
          </a:p>
          <a:p>
            <a:pPr marL="342900">
              <a:buSzPct val="70000"/>
            </a:pPr>
            <a:r>
              <a:rPr lang="en-GB" sz="2400" dirty="0">
                <a:solidFill>
                  <a:srgbClr val="FF0000"/>
                </a:solidFill>
              </a:rPr>
              <a:t>  Stable, healthy groups</a:t>
            </a:r>
          </a:p>
          <a:p>
            <a:pPr marL="342900">
              <a:buSzPct val="70000"/>
            </a:pPr>
            <a:r>
              <a:rPr lang="en-GB" sz="2400" dirty="0">
                <a:solidFill>
                  <a:srgbClr val="FF0000"/>
                </a:solidFill>
              </a:rPr>
              <a:t>    - less aggression</a:t>
            </a:r>
          </a:p>
          <a:p>
            <a:pPr marL="342900">
              <a:buSzPct val="70000"/>
            </a:pPr>
            <a:r>
              <a:rPr lang="en-GB" sz="2400" dirty="0">
                <a:solidFill>
                  <a:srgbClr val="FF0000"/>
                </a:solidFill>
              </a:rPr>
              <a:t>    - more </a:t>
            </a:r>
            <a:r>
              <a:rPr lang="en-GB" sz="2400" dirty="0" err="1">
                <a:solidFill>
                  <a:srgbClr val="FF0000"/>
                </a:solidFill>
              </a:rPr>
              <a:t>affiliative</a:t>
            </a:r>
            <a:r>
              <a:rPr lang="en-GB" sz="2400" dirty="0">
                <a:solidFill>
                  <a:srgbClr val="FF0000"/>
                </a:solidFill>
              </a:rPr>
              <a:t> behaviours</a:t>
            </a:r>
          </a:p>
        </p:txBody>
      </p:sp>
    </p:spTree>
    <p:extLst>
      <p:ext uri="{BB962C8B-B14F-4D97-AF65-F5344CB8AC3E}">
        <p14:creationId xmlns:p14="http://schemas.microsoft.com/office/powerpoint/2010/main" val="73462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" y="1095375"/>
            <a:ext cx="12091987" cy="562133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Observational – dogs in the presence of people</a:t>
            </a:r>
          </a:p>
          <a:p>
            <a:pPr marL="357188" indent="185738"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 Dogs: Friendly or submissive, retreat (flight response), aggression</a:t>
            </a:r>
            <a:r>
              <a:rPr lang="en-GB" sz="1600" dirty="0">
                <a:solidFill>
                  <a:srgbClr val="006699"/>
                </a:solidFill>
              </a:rPr>
              <a:t> </a:t>
            </a:r>
            <a:r>
              <a:rPr lang="en-GB" sz="1600" dirty="0"/>
              <a:t>(Rubin &amp; Beck 1982)</a:t>
            </a:r>
            <a:endParaRPr lang="en-GB" dirty="0">
              <a:solidFill>
                <a:srgbClr val="006699"/>
              </a:solidFill>
            </a:endParaRPr>
          </a:p>
          <a:p>
            <a:pPr marL="357188" indent="271463"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Humans: Extremes of  +/- ‘ve human behaviour towards dogs</a:t>
            </a:r>
            <a:r>
              <a:rPr lang="en-GB" sz="1600" dirty="0"/>
              <a:t> (ICAM 2015)</a:t>
            </a:r>
          </a:p>
          <a:p>
            <a:pPr>
              <a:buSzPct val="100000"/>
            </a:pPr>
            <a:r>
              <a:rPr lang="en-GB" dirty="0"/>
              <a:t>Standardized - human-response test</a:t>
            </a:r>
          </a:p>
          <a:p>
            <a:pPr marL="0" indent="0">
              <a:buSzPct val="100000"/>
              <a:buNone/>
            </a:pPr>
            <a:r>
              <a:rPr lang="en-GB" dirty="0"/>
              <a:t>    </a:t>
            </a:r>
            <a:r>
              <a:rPr lang="en-GB" dirty="0">
                <a:solidFill>
                  <a:srgbClr val="006699"/>
                </a:solidFill>
              </a:rPr>
              <a:t>Dogs:</a:t>
            </a:r>
          </a:p>
          <a:p>
            <a:pPr marL="357188" indent="185738"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Estimate flight distance</a:t>
            </a:r>
          </a:p>
          <a:p>
            <a:pPr marL="357188" indent="185738"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Latency to approach</a:t>
            </a:r>
          </a:p>
          <a:p>
            <a:pPr marL="357188" indent="185738">
              <a:buSzPct val="70000"/>
              <a:buFont typeface="Courier New" panose="02070309020205020404" pitchFamily="49" charset="0"/>
              <a:buChar char="o"/>
              <a:tabLst>
                <a:tab pos="1343025" algn="l"/>
              </a:tabLst>
            </a:pPr>
            <a:r>
              <a:rPr lang="en-GB" dirty="0">
                <a:solidFill>
                  <a:srgbClr val="006699"/>
                </a:solidFill>
              </a:rPr>
              <a:t>Friendly, retreat, aggressive response </a:t>
            </a:r>
          </a:p>
          <a:p>
            <a:pPr marL="357188" indent="0">
              <a:buSzPct val="70000"/>
              <a:buNone/>
              <a:tabLst>
                <a:tab pos="1343025" algn="l"/>
              </a:tabLst>
            </a:pPr>
            <a:r>
              <a:rPr lang="en-GB" dirty="0">
                <a:solidFill>
                  <a:srgbClr val="006699"/>
                </a:solidFill>
              </a:rPr>
              <a:t>   to humans</a:t>
            </a:r>
          </a:p>
          <a:p>
            <a:pPr marL="357188" indent="185738">
              <a:buSzPct val="70000"/>
              <a:buFont typeface="Courier New" panose="02070309020205020404" pitchFamily="49" charset="0"/>
              <a:buChar char="o"/>
            </a:pPr>
            <a:endParaRPr lang="en-GB" sz="1400" dirty="0"/>
          </a:p>
          <a:p>
            <a:pPr marL="357188" indent="0">
              <a:buSzPct val="70000"/>
              <a:buNone/>
            </a:pPr>
            <a:endParaRPr lang="en-GB" sz="1400" dirty="0"/>
          </a:p>
          <a:p>
            <a:pPr marL="271463" indent="-271463">
              <a:buSzPct val="7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Reflects quality &amp; quantity of human-dog interactions</a:t>
            </a:r>
          </a:p>
          <a:p>
            <a:pPr marL="357188" indent="0">
              <a:buSzPct val="7000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4049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Dog-human interaction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7321" y="2958968"/>
            <a:ext cx="2500311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+’ve</a:t>
            </a:r>
          </a:p>
          <a:p>
            <a:pPr algn="ctr"/>
            <a:r>
              <a:rPr lang="en-GB" sz="2000" dirty="0"/>
              <a:t>Feed, pet, call dog</a:t>
            </a:r>
          </a:p>
          <a:p>
            <a:pPr algn="ctr"/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647631" y="2963731"/>
            <a:ext cx="2393158" cy="101566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-’ve</a:t>
            </a:r>
          </a:p>
          <a:p>
            <a:pPr algn="ctr"/>
            <a:r>
              <a:rPr lang="en-GB" sz="2000" dirty="0"/>
              <a:t>Hit, kick, throw object, shout at dog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7321" y="2540095"/>
            <a:ext cx="4893468" cy="400110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Human behaviour (ICAM 2015)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7321" y="4002920"/>
            <a:ext cx="4893469" cy="400110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Relaxed dog &amp; human behaviour (ICAM 2015)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7321" y="4472026"/>
            <a:ext cx="48934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Human: within 1 dog body length</a:t>
            </a:r>
          </a:p>
          <a:p>
            <a:pPr algn="ctr"/>
            <a:r>
              <a:rPr lang="en-GB" sz="2000" dirty="0"/>
              <a:t>Dog: does not move</a:t>
            </a:r>
          </a:p>
          <a:p>
            <a:pPr algn="ctr"/>
            <a:r>
              <a:rPr lang="en-GB" sz="2000" dirty="0"/>
              <a:t>Dog: friendly approach</a:t>
            </a:r>
          </a:p>
          <a:p>
            <a:pPr algn="ctr"/>
            <a:r>
              <a:rPr lang="en-GB" sz="2000" dirty="0"/>
              <a:t>Human: does not avoid approach</a:t>
            </a:r>
          </a:p>
        </p:txBody>
      </p:sp>
    </p:spTree>
    <p:extLst>
      <p:ext uri="{BB962C8B-B14F-4D97-AF65-F5344CB8AC3E}">
        <p14:creationId xmlns:p14="http://schemas.microsoft.com/office/powerpoint/2010/main" val="407879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2964"/>
          </a:xfrm>
          <a:solidFill>
            <a:srgbClr val="00669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Activity budgets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11" descr="https://html1-f.scribdassets.com/5zhh522io3oklrp/images/3-fe8f9edf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9633" y="948543"/>
            <a:ext cx="4697580" cy="57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3" y="982728"/>
            <a:ext cx="9086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Daily follow, focal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‘Piggy back’ on recording population survey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Rest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Foraging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Exploration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Grooming (auto)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Active (other)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Social conspecific – play, reproduction, aggression, </a:t>
            </a:r>
          </a:p>
          <a:p>
            <a:pPr marL="285750">
              <a:buSzPct val="70000"/>
            </a:pPr>
            <a:r>
              <a:rPr lang="en-GB" sz="2400" dirty="0">
                <a:solidFill>
                  <a:srgbClr val="006699"/>
                </a:solidFill>
              </a:rPr>
              <a:t>    </a:t>
            </a:r>
            <a:r>
              <a:rPr lang="en-GB" sz="2400" dirty="0" err="1">
                <a:solidFill>
                  <a:srgbClr val="006699"/>
                </a:solidFill>
              </a:rPr>
              <a:t>allogroom</a:t>
            </a:r>
            <a:endParaRPr lang="en-GB" sz="2400" dirty="0">
              <a:solidFill>
                <a:srgbClr val="006699"/>
              </a:solidFill>
            </a:endParaRP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Human-directed – aggression, friendly, avoidance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Vigilance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Vocalization</a:t>
            </a:r>
          </a:p>
          <a:p>
            <a:pPr marL="285750" indent="257175">
              <a:buSzPct val="70000"/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6699"/>
                </a:solidFill>
              </a:rPr>
              <a:t>Out of sight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4" y="6133455"/>
            <a:ext cx="717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FF0000"/>
                </a:solidFill>
              </a:rPr>
              <a:t>Changes in relation to welfare, intervention?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29776" y="4057651"/>
            <a:ext cx="23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Free-ranging dogs India, </a:t>
            </a:r>
            <a:r>
              <a:rPr lang="en-GB" sz="1600" dirty="0" err="1"/>
              <a:t>Majumder</a:t>
            </a:r>
            <a:r>
              <a:rPr lang="en-GB" sz="1600" dirty="0"/>
              <a:t> </a:t>
            </a:r>
            <a:r>
              <a:rPr lang="en-GB" sz="1600" i="1" dirty="0"/>
              <a:t>et al </a:t>
            </a:r>
            <a:r>
              <a:rPr lang="en-GB" sz="1600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4204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1" y="894049"/>
            <a:ext cx="11501437" cy="58274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Capture, handling, restraint - vaccination, mobile clinic (intervention)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6699"/>
                </a:solidFill>
              </a:rPr>
              <a:t>Behavioural response (capture, handling, restraint, return)</a:t>
            </a:r>
          </a:p>
          <a:p>
            <a:pPr marL="1257300" indent="-1857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- Capture, handling</a:t>
            </a:r>
          </a:p>
          <a:p>
            <a:pPr marL="1800225" indent="171450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Latency to approach</a:t>
            </a:r>
          </a:p>
          <a:p>
            <a:pPr marL="1800225" indent="171450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Approach-avoidance, fearful, confident, aggressive</a:t>
            </a:r>
          </a:p>
          <a:p>
            <a:pPr marL="1800225" indent="171450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Subjective score ‘</a:t>
            </a:r>
            <a:r>
              <a:rPr lang="en-GB" dirty="0" err="1">
                <a:solidFill>
                  <a:srgbClr val="006699"/>
                </a:solidFill>
              </a:rPr>
              <a:t>handleability</a:t>
            </a:r>
            <a:r>
              <a:rPr lang="en-GB" dirty="0">
                <a:solidFill>
                  <a:srgbClr val="006699"/>
                </a:solidFill>
              </a:rPr>
              <a:t>’ (numerical rating scale</a:t>
            </a:r>
            <a:r>
              <a:rPr lang="en-GB" dirty="0"/>
              <a:t>) </a:t>
            </a:r>
          </a:p>
          <a:p>
            <a:pPr marL="1071563" indent="0">
              <a:lnSpc>
                <a:spcPct val="100000"/>
              </a:lnSpc>
              <a:spcBef>
                <a:spcPts val="0"/>
              </a:spcBef>
              <a:buSzPct val="70000"/>
              <a:buNone/>
            </a:pPr>
            <a:r>
              <a:rPr lang="en-GB" dirty="0"/>
              <a:t>- Restraint examination/vaccination</a:t>
            </a:r>
          </a:p>
          <a:p>
            <a:pPr marL="1971675" indent="-171450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Posture, facial expression, vocalization, etc.</a:t>
            </a:r>
          </a:p>
          <a:p>
            <a:pPr marL="1971675" indent="-171450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Accept/refuse food reward</a:t>
            </a:r>
          </a:p>
          <a:p>
            <a:pPr marL="1257300" indent="-18573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- Upon return</a:t>
            </a:r>
          </a:p>
          <a:p>
            <a:pPr marL="1971675" indent="-171450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Accept/refuse food reward</a:t>
            </a:r>
          </a:p>
          <a:p>
            <a:pPr marL="1971675" indent="-171450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6699"/>
                </a:solidFill>
              </a:rPr>
              <a:t>Approach-avoidance, escape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Reflects quality &amp; quantity of human-dog interactions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Coping style in response to stressor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4049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Response to challenge</a:t>
            </a:r>
          </a:p>
        </p:txBody>
      </p:sp>
    </p:spTree>
    <p:extLst>
      <p:ext uri="{BB962C8B-B14F-4D97-AF65-F5344CB8AC3E}">
        <p14:creationId xmlns:p14="http://schemas.microsoft.com/office/powerpoint/2010/main" val="368810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7288"/>
            <a:ext cx="10515600" cy="5564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6699"/>
                </a:solidFill>
              </a:rPr>
              <a:t>Good animal welfare</a:t>
            </a:r>
          </a:p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>
                <a:solidFill>
                  <a:srgbClr val="006699"/>
                </a:solidFill>
              </a:rPr>
              <a:t>‘</a:t>
            </a:r>
            <a:r>
              <a:rPr lang="en-GB" sz="3200" i="1" dirty="0">
                <a:solidFill>
                  <a:srgbClr val="006699"/>
                </a:solidFill>
              </a:rPr>
              <a:t>one </a:t>
            </a:r>
            <a:r>
              <a:rPr lang="en-GB" sz="3200" dirty="0">
                <a:solidFill>
                  <a:srgbClr val="006699"/>
                </a:solidFill>
              </a:rPr>
              <a:t>(animal) </a:t>
            </a:r>
            <a:r>
              <a:rPr lang="en-GB" sz="3200" i="1" dirty="0">
                <a:solidFill>
                  <a:srgbClr val="006699"/>
                </a:solidFill>
              </a:rPr>
              <a:t>which is alert and busy (shows a wide repertoire of behaviour), is able to rest in a relaxed manner, is confident (outward going and does not display fear towards trivial nonthreatening stimuli) and does not show abnormal behaviour</a:t>
            </a:r>
            <a:r>
              <a:rPr lang="en-GB" sz="3200" dirty="0">
                <a:solidFill>
                  <a:srgbClr val="006699"/>
                </a:solidFill>
              </a:rPr>
              <a:t>’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rgbClr val="006699"/>
                </a:solidFill>
              </a:rPr>
              <a:t>Poole 1997, p 116.</a:t>
            </a:r>
          </a:p>
          <a:p>
            <a:r>
              <a:rPr lang="en-GB" sz="3200" dirty="0">
                <a:solidFill>
                  <a:srgbClr val="006699"/>
                </a:solidFill>
              </a:rPr>
              <a:t>Absence of sickness &amp; injury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4049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Good welfare</a:t>
            </a:r>
          </a:p>
        </p:txBody>
      </p:sp>
    </p:spTree>
    <p:extLst>
      <p:ext uri="{BB962C8B-B14F-4D97-AF65-F5344CB8AC3E}">
        <p14:creationId xmlns:p14="http://schemas.microsoft.com/office/powerpoint/2010/main" val="106551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4513"/>
            <a:ext cx="12192000" cy="1001486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Recommendations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2672" y="1314462"/>
            <a:ext cx="4079055" cy="50418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50028"/>
            <a:ext cx="109727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Assess animal welfare impact of DPM interventions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Behaviour </a:t>
            </a:r>
          </a:p>
          <a:p>
            <a:pPr marL="1893888" indent="-457200">
              <a:buSzPct val="70000"/>
              <a:buFont typeface="Courier New" panose="02070309020205020404" pitchFamily="49" charset="0"/>
              <a:buChar char="o"/>
            </a:pPr>
            <a:r>
              <a:rPr lang="en-GB" sz="2800" dirty="0"/>
              <a:t>valid welfare indicator</a:t>
            </a:r>
          </a:p>
          <a:p>
            <a:pPr marL="1893888" indent="-457200">
              <a:buSzPct val="70000"/>
              <a:buFont typeface="Courier New" panose="02070309020205020404" pitchFamily="49" charset="0"/>
              <a:buChar char="o"/>
            </a:pPr>
            <a:r>
              <a:rPr lang="en-GB" sz="2800" dirty="0"/>
              <a:t>multidimensional assessment 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Advantages </a:t>
            </a:r>
          </a:p>
          <a:p>
            <a:pPr marL="1436688" indent="450850">
              <a:buFont typeface="Wingdings" panose="05000000000000000000" pitchFamily="2" charset="2"/>
              <a:buChar char="Ø"/>
            </a:pPr>
            <a:r>
              <a:rPr lang="en-GB" sz="2800" dirty="0"/>
              <a:t>accessible, practical, feasible, valid (kennel)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Disadvantages</a:t>
            </a:r>
          </a:p>
          <a:p>
            <a:pPr marL="1436688" indent="450850">
              <a:buFont typeface="Wingdings" panose="05000000000000000000" pitchFamily="2" charset="2"/>
              <a:buChar char="Ø"/>
            </a:pPr>
            <a:r>
              <a:rPr lang="en-GB" sz="2800" dirty="0"/>
              <a:t>validity not established for DPM monitoring</a:t>
            </a:r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Collaboration (academia + practitioners) </a:t>
            </a:r>
          </a:p>
          <a:p>
            <a:pPr marL="1436688" indent="4508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FF0000"/>
                </a:solidFill>
              </a:rPr>
              <a:t>pilot testing, validation, method development</a:t>
            </a:r>
          </a:p>
          <a:p>
            <a:pPr marL="1887538" indent="-45085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FF0000"/>
                </a:solidFill>
              </a:rPr>
              <a:t>establish behavioural indicators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41271" y="1374135"/>
            <a:ext cx="148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(Tasker 2005)</a:t>
            </a:r>
          </a:p>
        </p:txBody>
      </p:sp>
    </p:spTree>
    <p:extLst>
      <p:ext uri="{BB962C8B-B14F-4D97-AF65-F5344CB8AC3E}">
        <p14:creationId xmlns:p14="http://schemas.microsoft.com/office/powerpoint/2010/main" val="119629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6699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Impact of dog population management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31" y="1907100"/>
            <a:ext cx="11195894" cy="4449250"/>
          </a:xfrm>
        </p:spPr>
      </p:pic>
      <p:sp>
        <p:nvSpPr>
          <p:cNvPr id="7" name="TextBox 6"/>
          <p:cNvSpPr txBox="1"/>
          <p:nvPr/>
        </p:nvSpPr>
        <p:spPr>
          <a:xfrm>
            <a:off x="118801" y="5433020"/>
            <a:ext cx="117033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dirty="0"/>
              <a:t>Impacts - the changes we hope to make through interventions </a:t>
            </a:r>
            <a:r>
              <a:rPr lang="en-GB" dirty="0"/>
              <a:t>(ICAM 2015)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7096" y="1777379"/>
            <a:ext cx="6372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Are we making a difference?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82187" y="3500783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(Tasker 2012)</a:t>
            </a:r>
          </a:p>
        </p:txBody>
      </p:sp>
    </p:spTree>
    <p:extLst>
      <p:ext uri="{BB962C8B-B14F-4D97-AF65-F5344CB8AC3E}">
        <p14:creationId xmlns:p14="http://schemas.microsoft.com/office/powerpoint/2010/main" val="3894687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803" y="875894"/>
            <a:ext cx="2772002" cy="2894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1486"/>
          </a:xfrm>
          <a:solidFill>
            <a:srgbClr val="006699"/>
          </a:solidFill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283" y="1124738"/>
            <a:ext cx="7859859" cy="2419756"/>
          </a:xfrm>
        </p:spPr>
        <p:txBody>
          <a:bodyPr>
            <a:normAutofit fontScale="92500"/>
          </a:bodyPr>
          <a:lstStyle/>
          <a:p>
            <a:r>
              <a:rPr lang="en-GB" dirty="0"/>
              <a:t>Financial support - IFAW</a:t>
            </a:r>
          </a:p>
          <a:p>
            <a:r>
              <a:rPr lang="en-GB" dirty="0"/>
              <a:t>Conference organisers &amp; reviewers</a:t>
            </a:r>
          </a:p>
          <a:p>
            <a:r>
              <a:rPr lang="en-GB" dirty="0"/>
              <a:t>Collaborators – ICAM Coalition</a:t>
            </a:r>
          </a:p>
          <a:p>
            <a:r>
              <a:rPr lang="en-GB" dirty="0"/>
              <a:t>Prof Hannah M Buchanan-Smith, University of Stirling</a:t>
            </a:r>
          </a:p>
          <a:p>
            <a:r>
              <a:rPr lang="en-GB" dirty="0"/>
              <a:t>Images - </a:t>
            </a:r>
            <a:r>
              <a:rPr lang="en-GB" dirty="0" err="1"/>
              <a:t>Lex</a:t>
            </a:r>
            <a:r>
              <a:rPr lang="en-GB" dirty="0"/>
              <a:t> </a:t>
            </a:r>
            <a:r>
              <a:rPr lang="en-GB" dirty="0" err="1"/>
              <a:t>Hiby</a:t>
            </a:r>
            <a:r>
              <a:rPr lang="en-GB" dirty="0"/>
              <a:t>, Conservation Research Ltd.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27" y="1105745"/>
            <a:ext cx="2486407" cy="2679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63312"/>
            <a:ext cx="74295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703" y="3589848"/>
            <a:ext cx="4886325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188" y="3497999"/>
            <a:ext cx="3641025" cy="163149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pPr/>
              <a:t>20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00" y="4541295"/>
            <a:ext cx="4669277" cy="1490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88385" y="4359102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Tasker (2005)</a:t>
            </a:r>
          </a:p>
        </p:txBody>
      </p:sp>
    </p:spTree>
    <p:extLst>
      <p:ext uri="{BB962C8B-B14F-4D97-AF65-F5344CB8AC3E}">
        <p14:creationId xmlns:p14="http://schemas.microsoft.com/office/powerpoint/2010/main" val="165942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669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8 Common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559859"/>
            <a:ext cx="11071412" cy="4531659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solidFill>
                  <a:srgbClr val="006699"/>
                </a:solidFill>
              </a:rPr>
              <a:t>Improve dog welfare</a:t>
            </a:r>
          </a:p>
          <a:p>
            <a:pPr marL="514350" indent="-514350">
              <a:buAutoNum type="arabicPeriod"/>
            </a:pPr>
            <a:r>
              <a:rPr lang="en-GB" sz="3200" dirty="0"/>
              <a:t>Improve care provided to dogs</a:t>
            </a:r>
          </a:p>
          <a:p>
            <a:pPr marL="514350" indent="-514350">
              <a:buAutoNum type="arabicPeriod"/>
            </a:pPr>
            <a:r>
              <a:rPr lang="en-GB" sz="3200" dirty="0"/>
              <a:t>Reduce dog density/stabilise turnover</a:t>
            </a:r>
          </a:p>
          <a:p>
            <a:pPr marL="514350" indent="-514350">
              <a:buAutoNum type="arabicPeriod"/>
            </a:pPr>
            <a:r>
              <a:rPr lang="en-GB" sz="3200" dirty="0"/>
              <a:t>Reduce risks to public health</a:t>
            </a:r>
          </a:p>
          <a:p>
            <a:pPr marL="514350" indent="-514350">
              <a:buAutoNum type="arabicPeriod"/>
            </a:pPr>
            <a:r>
              <a:rPr lang="en-GB" sz="3200" dirty="0"/>
              <a:t>Improve public perception</a:t>
            </a:r>
          </a:p>
          <a:p>
            <a:pPr marL="514350" indent="-514350">
              <a:buAutoNum type="arabicPeriod"/>
            </a:pPr>
            <a:r>
              <a:rPr lang="en-GB" sz="3200" dirty="0"/>
              <a:t>Improve rehoming centre performance</a:t>
            </a:r>
          </a:p>
          <a:p>
            <a:pPr marL="514350" indent="-514350">
              <a:buAutoNum type="arabicPeriod"/>
            </a:pPr>
            <a:r>
              <a:rPr lang="en-GB" sz="3200" dirty="0"/>
              <a:t>Reduce negative impacts of dogs on wildlife</a:t>
            </a:r>
          </a:p>
          <a:p>
            <a:pPr marL="514350" indent="-514350">
              <a:buAutoNum type="arabicPeriod"/>
            </a:pPr>
            <a:r>
              <a:rPr lang="en-GB" sz="3200" dirty="0"/>
              <a:t>Reduce negative impacts of dogs on livestock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69803" y="6050573"/>
            <a:ext cx="139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(ICAM 2015)</a:t>
            </a:r>
          </a:p>
        </p:txBody>
      </p:sp>
      <p:sp>
        <p:nvSpPr>
          <p:cNvPr id="8" name="Oval 7"/>
          <p:cNvSpPr/>
          <p:nvPr/>
        </p:nvSpPr>
        <p:spPr>
          <a:xfrm>
            <a:off x="82816" y="1325563"/>
            <a:ext cx="4793984" cy="92891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1588997"/>
            <a:ext cx="3226960" cy="45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669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Dog welfare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6017" y="1325563"/>
            <a:ext cx="3465984" cy="553243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4892" y="5675313"/>
            <a:ext cx="11862216" cy="863599"/>
          </a:xfrm>
          <a:prstGeom prst="rect">
            <a:avLst/>
          </a:prstGeom>
          <a:solidFill>
            <a:schemeClr val="bg1"/>
          </a:solidFill>
          <a:ln w="50800">
            <a:solidFill>
              <a:srgbClr val="006699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000" dirty="0">
                <a:solidFill>
                  <a:srgbClr val="006699"/>
                </a:solidFill>
              </a:rPr>
              <a:t>The state of an animal as regards its attempts to cope with its environment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006699"/>
                </a:solidFill>
              </a:rPr>
              <a:t>(Broom 1986)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279" y="1387733"/>
            <a:ext cx="113595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State within the animal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3 approaches: </a:t>
            </a:r>
          </a:p>
          <a:p>
            <a:pPr marL="1054100" indent="-342900">
              <a:buFont typeface="Wingdings" panose="05000000000000000000" pitchFamily="2" charset="2"/>
              <a:buChar char="Ø"/>
            </a:pPr>
            <a:r>
              <a:rPr lang="en-GB" sz="2800" dirty="0"/>
              <a:t>natural living</a:t>
            </a:r>
          </a:p>
          <a:p>
            <a:pPr marL="1054100" indent="-342900">
              <a:buFont typeface="Wingdings" panose="05000000000000000000" pitchFamily="2" charset="2"/>
              <a:buChar char="Ø"/>
            </a:pPr>
            <a:r>
              <a:rPr lang="en-GB" sz="2800" dirty="0"/>
              <a:t>affective state</a:t>
            </a:r>
          </a:p>
          <a:p>
            <a:pPr marL="1054100" indent="-342900">
              <a:buFont typeface="Wingdings" panose="05000000000000000000" pitchFamily="2" charset="2"/>
              <a:buChar char="Ø"/>
            </a:pPr>
            <a:r>
              <a:rPr lang="en-GB" sz="2800" dirty="0"/>
              <a:t>biological functioning </a:t>
            </a:r>
          </a:p>
          <a:p>
            <a:pPr marL="711200"/>
            <a:r>
              <a:rPr lang="en-GB" sz="2000" dirty="0"/>
              <a:t>                                                      (Fraser 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Unified &gt; Integrated biological functioning &amp; affective state </a:t>
            </a:r>
          </a:p>
          <a:p>
            <a:r>
              <a:rPr lang="en-GB" sz="2000" dirty="0"/>
              <a:t>                                                                                                          (Hemsworth </a:t>
            </a:r>
            <a:r>
              <a:rPr lang="en-GB" sz="2000" i="1" dirty="0"/>
              <a:t>et al </a:t>
            </a:r>
            <a:r>
              <a:rPr lang="en-GB" sz="2000" dirty="0"/>
              <a:t>2015)</a:t>
            </a:r>
          </a:p>
          <a:p>
            <a:endParaRPr lang="en-GB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Physical health, biological functioning &amp; psychological well-being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45342" y="1387733"/>
            <a:ext cx="128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(Tasker 2005)</a:t>
            </a:r>
          </a:p>
        </p:txBody>
      </p:sp>
    </p:spTree>
    <p:extLst>
      <p:ext uri="{BB962C8B-B14F-4D97-AF65-F5344CB8AC3E}">
        <p14:creationId xmlns:p14="http://schemas.microsoft.com/office/powerpoint/2010/main" val="184114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669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Measures of welfare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473377" y="1361395"/>
            <a:ext cx="6137223" cy="3374064"/>
          </a:xfrm>
          <a:prstGeom prst="ellipse">
            <a:avLst/>
          </a:prstGeom>
          <a:noFill/>
          <a:ln w="635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481889" y="3969706"/>
            <a:ext cx="4063705" cy="2808264"/>
          </a:xfrm>
          <a:prstGeom prst="ellipse">
            <a:avLst/>
          </a:prstGeom>
          <a:noFill/>
          <a:ln w="63500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453696" y="3914798"/>
            <a:ext cx="4205515" cy="2863172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313" y="6285154"/>
            <a:ext cx="201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(Buchanan-Smith)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83952" y="2577122"/>
            <a:ext cx="1059543" cy="369332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Mind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3952" y="3878966"/>
            <a:ext cx="1059543" cy="369332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653260" y="1551333"/>
            <a:ext cx="563235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Behaviour &amp; emotions</a:t>
            </a:r>
          </a:p>
          <a:p>
            <a:pPr algn="ctr"/>
            <a:r>
              <a:rPr lang="en-GB" altLang="en-US" sz="2400" dirty="0">
                <a:solidFill>
                  <a:srgbClr val="6311A7"/>
                </a:solidFill>
                <a:latin typeface="+mn-lt"/>
              </a:rPr>
              <a:t> </a:t>
            </a:r>
            <a:r>
              <a:rPr lang="en-GB" altLang="en-US" sz="2400" dirty="0">
                <a:latin typeface="+mn-lt"/>
              </a:rPr>
              <a:t>repertoire &amp; activity budgets </a:t>
            </a:r>
          </a:p>
          <a:p>
            <a:pPr algn="ctr"/>
            <a:r>
              <a:rPr lang="en-GB" altLang="en-US" sz="2400" dirty="0">
                <a:latin typeface="+mn-lt"/>
              </a:rPr>
              <a:t>facial expressions, vocalizations, postures</a:t>
            </a:r>
          </a:p>
          <a:p>
            <a:pPr algn="ctr"/>
            <a:r>
              <a:rPr lang="en-GB" altLang="en-US" sz="2400" dirty="0">
                <a:latin typeface="+mn-lt"/>
              </a:rPr>
              <a:t>abnormal behaviour,</a:t>
            </a:r>
          </a:p>
          <a:p>
            <a:pPr algn="ctr"/>
            <a:r>
              <a:rPr lang="en-GB" altLang="en-US" sz="2400" dirty="0">
                <a:latin typeface="+mn-lt"/>
              </a:rPr>
              <a:t>challenge tests, subjective ratings</a:t>
            </a:r>
          </a:p>
          <a:p>
            <a:pPr algn="ctr"/>
            <a:r>
              <a:rPr lang="en-GB" altLang="en-US" sz="2400" dirty="0">
                <a:latin typeface="+mn-lt"/>
              </a:rPr>
              <a:t>anticipatory behaviour &amp; judgement tests,</a:t>
            </a:r>
          </a:p>
          <a:p>
            <a:pPr algn="ctr"/>
            <a:r>
              <a:rPr lang="en-GB" altLang="en-US" sz="2400" dirty="0">
                <a:latin typeface="+mn-lt"/>
              </a:rPr>
              <a:t>fractal analysis</a:t>
            </a:r>
          </a:p>
          <a:p>
            <a:pPr algn="ctr"/>
            <a:endParaRPr lang="en-GB" altLang="en-US" sz="2400" dirty="0">
              <a:solidFill>
                <a:srgbClr val="6B60F6"/>
              </a:solidFill>
              <a:latin typeface="+mn-lt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538382" y="4384476"/>
            <a:ext cx="406676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Physical</a:t>
            </a:r>
            <a:r>
              <a:rPr lang="en-GB" altLang="en-US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en-GB" altLang="en-US" sz="2000" dirty="0">
                <a:latin typeface="+mn-lt"/>
              </a:rPr>
              <a:t>Coat, skin &amp; body condition, body weight fluctuation, longevity, growth rate, susceptibility to disease, reproduction &amp; infant care, wound healing, post-mortem indicators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743897" y="4409312"/>
            <a:ext cx="38576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2400" dirty="0">
                <a:solidFill>
                  <a:srgbClr val="FF0000"/>
                </a:solidFill>
                <a:latin typeface="+mn-lt"/>
              </a:rPr>
              <a:t>Clinical </a:t>
            </a:r>
          </a:p>
          <a:p>
            <a:pPr algn="ctr"/>
            <a:r>
              <a:rPr lang="en-GB" altLang="en-US" sz="2000" dirty="0">
                <a:latin typeface="+mn-lt"/>
              </a:rPr>
              <a:t>heart rate, blood pressure, haematology, biochemistry, body temperature, cortisol, </a:t>
            </a:r>
          </a:p>
          <a:p>
            <a:pPr algn="ctr"/>
            <a:r>
              <a:rPr lang="en-GB" altLang="en-US" sz="2000" dirty="0">
                <a:latin typeface="+mn-lt"/>
              </a:rPr>
              <a:t>immunological functions, </a:t>
            </a:r>
          </a:p>
          <a:p>
            <a:pPr algn="ctr"/>
            <a:r>
              <a:rPr lang="en-GB" altLang="en-US" sz="2000" dirty="0">
                <a:latin typeface="+mn-lt"/>
              </a:rPr>
              <a:t>telomere length, </a:t>
            </a:r>
          </a:p>
          <a:p>
            <a:pPr algn="ctr"/>
            <a:r>
              <a:rPr lang="en-GB" altLang="en-US" sz="2000" dirty="0" err="1">
                <a:latin typeface="+mn-lt"/>
              </a:rPr>
              <a:t>allostatic</a:t>
            </a:r>
            <a:r>
              <a:rPr lang="en-GB" altLang="en-US" sz="2000" dirty="0">
                <a:latin typeface="+mn-lt"/>
              </a:rPr>
              <a:t> load</a:t>
            </a:r>
          </a:p>
          <a:p>
            <a:pPr eaLnBrk="1" hangingPunct="1"/>
            <a:endParaRPr lang="en-GB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68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669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Using behaviour to measure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448254"/>
            <a:ext cx="10515600" cy="3791403"/>
          </a:xfrm>
        </p:spPr>
        <p:txBody>
          <a:bodyPr>
            <a:noAutofit/>
          </a:bodyPr>
          <a:lstStyle/>
          <a:p>
            <a:r>
              <a:rPr lang="en-GB" sz="3200" dirty="0"/>
              <a:t>Accessible</a:t>
            </a:r>
          </a:p>
          <a:p>
            <a:r>
              <a:rPr lang="en-GB" sz="3200" dirty="0"/>
              <a:t>Practical</a:t>
            </a:r>
          </a:p>
          <a:p>
            <a:r>
              <a:rPr lang="en-GB" sz="3200" dirty="0"/>
              <a:t>Feasible</a:t>
            </a:r>
          </a:p>
          <a:p>
            <a:r>
              <a:rPr lang="en-GB" sz="3200" dirty="0"/>
              <a:t>Non-invasive</a:t>
            </a:r>
          </a:p>
          <a:p>
            <a:r>
              <a:rPr lang="en-GB" sz="3200" dirty="0"/>
              <a:t>Non-intrusive</a:t>
            </a:r>
          </a:p>
          <a:p>
            <a:r>
              <a:rPr lang="en-GB" sz="3200" dirty="0"/>
              <a:t>Low cost</a:t>
            </a:r>
          </a:p>
          <a:p>
            <a:r>
              <a:rPr lang="en-GB" sz="3200" dirty="0"/>
              <a:t>Ultimate phenotype </a:t>
            </a:r>
          </a:p>
          <a:p>
            <a:r>
              <a:rPr lang="en-GB" sz="3200" dirty="0"/>
              <a:t>Result of animal’s own decision-making process</a:t>
            </a:r>
          </a:p>
          <a:p>
            <a:r>
              <a:rPr lang="en-GB" sz="3200" dirty="0"/>
              <a:t>Expression of emotions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01444" y="6304688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(Dawkins 2004)</a:t>
            </a:r>
          </a:p>
        </p:txBody>
      </p:sp>
      <p:pic>
        <p:nvPicPr>
          <p:cNvPr id="6" name="Picture 3" descr="DSC0001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0474" y="1325563"/>
            <a:ext cx="6988870" cy="27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SC00019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8286" y="4158697"/>
            <a:ext cx="3741057" cy="262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0600" y="6304688"/>
            <a:ext cx="222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Photo: </a:t>
            </a:r>
            <a:r>
              <a:rPr lang="en-GB" sz="2400" dirty="0" err="1"/>
              <a:t>Lex</a:t>
            </a:r>
            <a:r>
              <a:rPr lang="en-GB" sz="2400" dirty="0"/>
              <a:t> </a:t>
            </a:r>
            <a:r>
              <a:rPr lang="en-GB" sz="2400" dirty="0" err="1"/>
              <a:t>Hiby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41206" y="3663587"/>
            <a:ext cx="222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Photo: </a:t>
            </a:r>
            <a:r>
              <a:rPr lang="en-GB" sz="2400" dirty="0" err="1">
                <a:solidFill>
                  <a:schemeClr val="bg1"/>
                </a:solidFill>
              </a:rPr>
              <a:t>Lex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Hiby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6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669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Measuring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32" y="1086455"/>
            <a:ext cx="3596821" cy="5635020"/>
          </a:xfrm>
        </p:spPr>
      </p:pic>
      <p:sp>
        <p:nvSpPr>
          <p:cNvPr id="9" name="TextBox 8"/>
          <p:cNvSpPr txBox="1"/>
          <p:nvPr/>
        </p:nvSpPr>
        <p:spPr>
          <a:xfrm>
            <a:off x="3897086" y="1582057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ultimate guide!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Quantifiable</a:t>
            </a:r>
            <a:r>
              <a:rPr lang="en-GB" sz="2800" dirty="0"/>
              <a:t> – monitor changes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Valid</a:t>
            </a:r>
            <a:r>
              <a:rPr lang="en-GB" sz="2800" dirty="0"/>
              <a:t> – reflect welfare, sensitive to detect changes    	       in welfare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Reliable</a:t>
            </a:r>
            <a:r>
              <a:rPr lang="en-GB" sz="2800" dirty="0"/>
              <a:t> – between observers &amp; over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Feasible</a:t>
            </a:r>
            <a:r>
              <a:rPr lang="en-GB" sz="2800" dirty="0"/>
              <a:t> – for measurement in the field</a:t>
            </a:r>
          </a:p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97085" y="6090983"/>
            <a:ext cx="764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Martin P  &amp; Bateson P 2007 Measuring Behaviour An Introductory Guide Cambridge University Press: Cambridge, UK</a:t>
            </a:r>
          </a:p>
        </p:txBody>
      </p:sp>
    </p:spTree>
    <p:extLst>
      <p:ext uri="{BB962C8B-B14F-4D97-AF65-F5344CB8AC3E}">
        <p14:creationId xmlns:p14="http://schemas.microsoft.com/office/powerpoint/2010/main" val="306075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4049"/>
          </a:xfrm>
          <a:solidFill>
            <a:srgbClr val="006699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Recording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 descr="IMG_031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9121" y="947804"/>
            <a:ext cx="9853758" cy="220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537" y="3721585"/>
            <a:ext cx="1463345" cy="2669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265" y="3696522"/>
            <a:ext cx="1536400" cy="2630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49" y="3834137"/>
            <a:ext cx="1701062" cy="2556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745" y="3803076"/>
            <a:ext cx="1732371" cy="2701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652" y="4069704"/>
            <a:ext cx="2819164" cy="23469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8736" y="1109925"/>
            <a:ext cx="211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Photo: </a:t>
            </a:r>
            <a:r>
              <a:rPr lang="en-GB" dirty="0" err="1">
                <a:solidFill>
                  <a:schemeClr val="bg1"/>
                </a:solidFill>
              </a:rPr>
              <a:t>Lex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Hiby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96" y="3281036"/>
            <a:ext cx="213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Check sheet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15" y="6377608"/>
            <a:ext cx="258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Hannah Buchanan-Smith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7654" y="3142991"/>
            <a:ext cx="224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Event recorder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2349" y="6401447"/>
            <a:ext cx="200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Noldus</a:t>
            </a:r>
            <a:r>
              <a:rPr lang="en-GB" dirty="0"/>
              <a:t> Observer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0427" y="3148104"/>
            <a:ext cx="333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Apps – phone, tablet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10600" y="3060840"/>
            <a:ext cx="361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Bespoke app?</a:t>
            </a:r>
          </a:p>
          <a:p>
            <a:pPr algn="ctr"/>
            <a:r>
              <a:rPr lang="en-GB" sz="2400" dirty="0"/>
              <a:t>Interface other parameters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3621" y="6413776"/>
            <a:ext cx="75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6822" y="6423099"/>
            <a:ext cx="229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Animal behaviour Pro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68792" y="6455549"/>
            <a:ext cx="2923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Conservation Research Ltd.</a:t>
            </a:r>
          </a:p>
        </p:txBody>
      </p:sp>
    </p:spTree>
    <p:extLst>
      <p:ext uri="{BB962C8B-B14F-4D97-AF65-F5344CB8AC3E}">
        <p14:creationId xmlns:p14="http://schemas.microsoft.com/office/powerpoint/2010/main" val="209501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84CA-C70B-4A44-8494-34898D79033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4770" y="896214"/>
            <a:ext cx="3007230" cy="17321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894049"/>
          </a:xfrm>
          <a:prstGeom prst="rect">
            <a:avLst/>
          </a:prstGeom>
          <a:solidFill>
            <a:srgbClr val="00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Behavioural indicators of welfare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8881" y="2258986"/>
            <a:ext cx="207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(Tasker 2005)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19446"/>
            <a:ext cx="90798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* Context, qualitative, quantitative differences. </a:t>
            </a:r>
            <a:r>
              <a:rPr lang="en-GB" sz="1600" dirty="0"/>
              <a:t>JWGR (2004); Tasker (2005); Taylor (2005); Barnard (2014)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4769" y="2610664"/>
            <a:ext cx="3046733" cy="23612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88385" y="4359102"/>
            <a:ext cx="207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(Tasker 2005)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50483"/>
              </p:ext>
            </p:extLst>
          </p:nvPr>
        </p:nvGraphicFramePr>
        <p:xfrm>
          <a:off x="-1" y="894049"/>
          <a:ext cx="9184768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5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Indicator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Welfare interpretation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GB" sz="2000" b="0" dirty="0"/>
                        <a:t>   Kennel/Laboratory</a:t>
                      </a:r>
                    </a:p>
                  </a:txBody>
                  <a:tcPr>
                    <a:solidFill>
                      <a:srgbClr val="00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</a:rPr>
                        <a:t>+ </a:t>
                      </a:r>
                      <a:r>
                        <a:rPr lang="en-GB" sz="2000" b="0" dirty="0" err="1">
                          <a:solidFill>
                            <a:schemeClr val="bg1"/>
                          </a:solidFill>
                        </a:rPr>
                        <a:t>ve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en-GB" sz="2000" b="0" dirty="0" err="1">
                          <a:solidFill>
                            <a:schemeClr val="bg1"/>
                          </a:solidFill>
                        </a:rPr>
                        <a:t>ve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Repertoire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Broad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Narrow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Activity budgets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    Exploration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/>
                        <a:t>   </a:t>
                      </a:r>
                      <a:r>
                        <a:rPr lang="en-GB" sz="1800" dirty="0"/>
                        <a:t>Inactivity,</a:t>
                      </a:r>
                      <a:r>
                        <a:rPr lang="en-GB" sz="1800" baseline="0" dirty="0"/>
                        <a:t>     s</a:t>
                      </a:r>
                      <a:r>
                        <a:rPr lang="en-GB" sz="1800" dirty="0"/>
                        <a:t>leep,    </a:t>
                      </a:r>
                      <a:r>
                        <a:rPr lang="en-GB" sz="1800" dirty="0" err="1"/>
                        <a:t>autogroom</a:t>
                      </a:r>
                      <a:r>
                        <a:rPr lang="en-GB" sz="1800" dirty="0"/>
                        <a:t>,</a:t>
                      </a:r>
                    </a:p>
                    <a:p>
                      <a:pPr algn="ctr"/>
                      <a:r>
                        <a:rPr lang="en-GB" sz="1800" dirty="0"/>
                        <a:t>  exploration,     hiding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Abnormal behaviour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Locomotory</a:t>
                      </a:r>
                      <a:r>
                        <a:rPr lang="en-GB" sz="1800" dirty="0"/>
                        <a:t>, self-directed, polydipsia,</a:t>
                      </a:r>
                      <a:r>
                        <a:rPr lang="en-GB" sz="1800" baseline="0" dirty="0"/>
                        <a:t> </a:t>
                      </a:r>
                    </a:p>
                    <a:p>
                      <a:pPr algn="ctr"/>
                      <a:r>
                        <a:rPr lang="en-GB" sz="1800" baseline="0" dirty="0"/>
                        <a:t>polyphagia, oral, excessive barking</a:t>
                      </a:r>
                      <a:endParaRPr lang="en-GB" sz="1800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Posture,</a:t>
                      </a:r>
                      <a:r>
                        <a:rPr lang="en-GB" sz="1800" baseline="0" dirty="0"/>
                        <a:t> facial</a:t>
                      </a:r>
                      <a:r>
                        <a:rPr lang="en-GB" sz="1800" dirty="0"/>
                        <a:t> expression, vocalization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Alert, confident, relaxed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Fearful, extreme submission,</a:t>
                      </a:r>
                      <a:r>
                        <a:rPr lang="en-GB" sz="1800" baseline="0" dirty="0"/>
                        <a:t> cower, defensive aggression, yelp, howl, whine</a:t>
                      </a:r>
                      <a:endParaRPr lang="en-GB" sz="18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Other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Play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Panting, lip &amp; nose licking, tongue flicking,</a:t>
                      </a:r>
                    </a:p>
                    <a:p>
                      <a:pPr algn="ctr"/>
                      <a:r>
                        <a:rPr lang="en-GB" sz="1800" dirty="0"/>
                        <a:t>paw lifting, yawning, sighing, body-shake, salivating, air sniffing, vigilance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Human-dog interaction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Affiliative</a:t>
                      </a:r>
                      <a:r>
                        <a:rPr lang="en-GB" sz="1800" dirty="0"/>
                        <a:t>, friendly, confident, relaxed, playful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Defensive, fearful aggression, </a:t>
                      </a:r>
                    </a:p>
                    <a:p>
                      <a:pPr algn="ctr"/>
                      <a:r>
                        <a:rPr lang="en-GB" sz="1800" dirty="0"/>
                        <a:t>extreme</a:t>
                      </a:r>
                      <a:r>
                        <a:rPr lang="en-GB" sz="1800" baseline="0" dirty="0"/>
                        <a:t> submission, approach-avoidance, escape</a:t>
                      </a:r>
                      <a:endParaRPr lang="en-GB" sz="1800" dirty="0"/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Dog-dog interaction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Stable hierarchy,</a:t>
                      </a:r>
                    </a:p>
                    <a:p>
                      <a:pPr algn="ctr"/>
                      <a:r>
                        <a:rPr lang="en-GB" sz="1800" dirty="0"/>
                        <a:t>   aggression,    play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Unstable, </a:t>
                      </a:r>
                    </a:p>
                    <a:p>
                      <a:pPr algn="ctr"/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  aggression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4768" y="4971951"/>
            <a:ext cx="3046734" cy="18917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48880" y="6454027"/>
            <a:ext cx="207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(Tasker 2005)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168292" y="2154580"/>
            <a:ext cx="190453" cy="18438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2098115" y="2154581"/>
            <a:ext cx="176367" cy="19948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94714" y="2959121"/>
            <a:ext cx="28481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p Arrow 21"/>
          <p:cNvSpPr/>
          <p:nvPr/>
        </p:nvSpPr>
        <p:spPr>
          <a:xfrm>
            <a:off x="3131360" y="6146165"/>
            <a:ext cx="176367" cy="19948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>
            <a:off x="1822384" y="6155607"/>
            <a:ext cx="176367" cy="1994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 Arrow 23"/>
          <p:cNvSpPr/>
          <p:nvPr/>
        </p:nvSpPr>
        <p:spPr>
          <a:xfrm>
            <a:off x="5008357" y="2139474"/>
            <a:ext cx="176367" cy="19948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 Arrow 24"/>
          <p:cNvSpPr/>
          <p:nvPr/>
        </p:nvSpPr>
        <p:spPr>
          <a:xfrm>
            <a:off x="6945630" y="2154580"/>
            <a:ext cx="176367" cy="19948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 Arrow 25"/>
          <p:cNvSpPr/>
          <p:nvPr/>
        </p:nvSpPr>
        <p:spPr>
          <a:xfrm>
            <a:off x="6945629" y="2428263"/>
            <a:ext cx="176367" cy="19948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5472506" y="2428263"/>
            <a:ext cx="190453" cy="18438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Up Arrow 27"/>
          <p:cNvSpPr/>
          <p:nvPr/>
        </p:nvSpPr>
        <p:spPr>
          <a:xfrm>
            <a:off x="6007816" y="6156863"/>
            <a:ext cx="176367" cy="199487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4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1379</Words>
  <Application>Microsoft Office PowerPoint</Application>
  <PresentationFormat>Widescreen</PresentationFormat>
  <Paragraphs>304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   Recommendations for using behavioural indicators to assess animal welfare impact of dog population management (DPM) interventions </vt:lpstr>
      <vt:lpstr>Impact of dog population management interventions</vt:lpstr>
      <vt:lpstr>8 Common impacts</vt:lpstr>
      <vt:lpstr>Dog welfare</vt:lpstr>
      <vt:lpstr>Measures of welfare</vt:lpstr>
      <vt:lpstr>Using behaviour to measure welfare</vt:lpstr>
      <vt:lpstr>Measuring behaviour</vt:lpstr>
      <vt:lpstr>Recording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budgets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Louisa Tasker</dc:creator>
  <cp:lastModifiedBy>Ellie Parravani</cp:lastModifiedBy>
  <cp:revision>179</cp:revision>
  <dcterms:created xsi:type="dcterms:W3CDTF">2015-02-12T12:05:06Z</dcterms:created>
  <dcterms:modified xsi:type="dcterms:W3CDTF">2017-07-28T15:27:05Z</dcterms:modified>
</cp:coreProperties>
</file>