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69" r:id="rId2"/>
    <p:sldMasterId id="2147483673" r:id="rId3"/>
  </p:sldMasterIdLst>
  <p:notesMasterIdLst>
    <p:notesMasterId r:id="rId30"/>
  </p:notesMasterIdLst>
  <p:handoutMasterIdLst>
    <p:handoutMasterId r:id="rId31"/>
  </p:handoutMasterIdLst>
  <p:sldIdLst>
    <p:sldId id="342" r:id="rId4"/>
    <p:sldId id="307" r:id="rId5"/>
    <p:sldId id="353" r:id="rId6"/>
    <p:sldId id="350" r:id="rId7"/>
    <p:sldId id="343" r:id="rId8"/>
    <p:sldId id="287" r:id="rId9"/>
    <p:sldId id="341" r:id="rId10"/>
    <p:sldId id="308" r:id="rId11"/>
    <p:sldId id="319" r:id="rId12"/>
    <p:sldId id="322" r:id="rId13"/>
    <p:sldId id="328" r:id="rId14"/>
    <p:sldId id="299" r:id="rId15"/>
    <p:sldId id="331" r:id="rId16"/>
    <p:sldId id="324" r:id="rId17"/>
    <p:sldId id="327" r:id="rId18"/>
    <p:sldId id="360" r:id="rId19"/>
    <p:sldId id="357" r:id="rId20"/>
    <p:sldId id="310" r:id="rId21"/>
    <p:sldId id="362" r:id="rId22"/>
    <p:sldId id="367" r:id="rId23"/>
    <p:sldId id="364" r:id="rId24"/>
    <p:sldId id="313" r:id="rId25"/>
    <p:sldId id="361" r:id="rId26"/>
    <p:sldId id="366" r:id="rId27"/>
    <p:sldId id="323" r:id="rId28"/>
    <p:sldId id="304" r:id="rId29"/>
  </p:sldIdLst>
  <p:sldSz cx="9144000" cy="5143500" type="screen16x9"/>
  <p:notesSz cx="6858000" cy="9144000"/>
  <p:custDataLst>
    <p:tags r:id="rId32"/>
  </p:custDataLst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053"/>
    <a:srgbClr val="FFFFFF"/>
    <a:srgbClr val="00529B"/>
    <a:srgbClr val="A4182A"/>
    <a:srgbClr val="CD1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6" autoAdjust="0"/>
    <p:restoredTop sz="99054" autoAdjust="0"/>
  </p:normalViewPr>
  <p:slideViewPr>
    <p:cSldViewPr>
      <p:cViewPr varScale="1">
        <p:scale>
          <a:sx n="95" d="100"/>
          <a:sy n="95" d="100"/>
        </p:scale>
        <p:origin x="570" y="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.barnard\Documents\Work\MSRCTE0510%20SQ\WP2\Work%20in%20progress\Agreement\Agreement%20field%20assessors\Agreement%20field%20assessor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.barnard\Documents\Work\MSRCTE0510%20SQ\WP2\Work%20in%20progress\Data%20SQ_WP2\Analisi\analisi%20query_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Accuracy compared to 'golden standard'</a:t>
            </a:r>
          </a:p>
        </c:rich>
      </c:tx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'Agreement results (2)'!$B$16</c:f>
              <c:strCache>
                <c:ptCount val="1"/>
                <c:pt idx="0">
                  <c:v>below chance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cat>
            <c:strRef>
              <c:f>'Agreement results (2)'!$A$17:$A$22</c:f>
              <c:strCache>
                <c:ptCount val="6"/>
                <c:pt idx="0">
                  <c:v>BCS</c:v>
                </c:pt>
                <c:pt idx="1">
                  <c:v>HAR</c:v>
                </c:pt>
                <c:pt idx="2">
                  <c:v>Panting</c:v>
                </c:pt>
                <c:pt idx="3">
                  <c:v>Shivering</c:v>
                </c:pt>
                <c:pt idx="4">
                  <c:v>Barking</c:v>
                </c:pt>
                <c:pt idx="5">
                  <c:v>Injuries</c:v>
                </c:pt>
              </c:strCache>
            </c:strRef>
          </c:cat>
          <c:val>
            <c:numRef>
              <c:f>'Agreement results (2)'!$B$17:$B$22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39-419D-B05C-64C64ABD7A5B}"/>
            </c:ext>
          </c:extLst>
        </c:ser>
        <c:ser>
          <c:idx val="1"/>
          <c:order val="1"/>
          <c:tx>
            <c:strRef>
              <c:f>'Agreement results (2)'!$C$16</c:f>
              <c:strCache>
                <c:ptCount val="1"/>
                <c:pt idx="0">
                  <c:v>low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strRef>
              <c:f>'Agreement results (2)'!$A$17:$A$22</c:f>
              <c:strCache>
                <c:ptCount val="6"/>
                <c:pt idx="0">
                  <c:v>BCS</c:v>
                </c:pt>
                <c:pt idx="1">
                  <c:v>HAR</c:v>
                </c:pt>
                <c:pt idx="2">
                  <c:v>Panting</c:v>
                </c:pt>
                <c:pt idx="3">
                  <c:v>Shivering</c:v>
                </c:pt>
                <c:pt idx="4">
                  <c:v>Barking</c:v>
                </c:pt>
                <c:pt idx="5">
                  <c:v>Injuries</c:v>
                </c:pt>
              </c:strCache>
            </c:strRef>
          </c:cat>
          <c:val>
            <c:numRef>
              <c:f>'Agreement results (2)'!$C$17:$C$22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39-419D-B05C-64C64ABD7A5B}"/>
            </c:ext>
          </c:extLst>
        </c:ser>
        <c:ser>
          <c:idx val="2"/>
          <c:order val="2"/>
          <c:tx>
            <c:strRef>
              <c:f>'Agreement results (2)'!$D$16</c:f>
              <c:strCache>
                <c:ptCount val="1"/>
                <c:pt idx="0">
                  <c:v>fair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'Agreement results (2)'!$A$17:$A$22</c:f>
              <c:strCache>
                <c:ptCount val="6"/>
                <c:pt idx="0">
                  <c:v>BCS</c:v>
                </c:pt>
                <c:pt idx="1">
                  <c:v>HAR</c:v>
                </c:pt>
                <c:pt idx="2">
                  <c:v>Panting</c:v>
                </c:pt>
                <c:pt idx="3">
                  <c:v>Shivering</c:v>
                </c:pt>
                <c:pt idx="4">
                  <c:v>Barking</c:v>
                </c:pt>
                <c:pt idx="5">
                  <c:v>Injuries</c:v>
                </c:pt>
              </c:strCache>
            </c:strRef>
          </c:cat>
          <c:val>
            <c:numRef>
              <c:f>'Agreement results (2)'!$D$17:$D$22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39-419D-B05C-64C64ABD7A5B}"/>
            </c:ext>
          </c:extLst>
        </c:ser>
        <c:ser>
          <c:idx val="3"/>
          <c:order val="3"/>
          <c:tx>
            <c:strRef>
              <c:f>'Agreement results (2)'!$E$16</c:f>
              <c:strCache>
                <c:ptCount val="1"/>
                <c:pt idx="0">
                  <c:v>moderate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strRef>
              <c:f>'Agreement results (2)'!$A$17:$A$22</c:f>
              <c:strCache>
                <c:ptCount val="6"/>
                <c:pt idx="0">
                  <c:v>BCS</c:v>
                </c:pt>
                <c:pt idx="1">
                  <c:v>HAR</c:v>
                </c:pt>
                <c:pt idx="2">
                  <c:v>Panting</c:v>
                </c:pt>
                <c:pt idx="3">
                  <c:v>Shivering</c:v>
                </c:pt>
                <c:pt idx="4">
                  <c:v>Barking</c:v>
                </c:pt>
                <c:pt idx="5">
                  <c:v>Injuries</c:v>
                </c:pt>
              </c:strCache>
            </c:strRef>
          </c:cat>
          <c:val>
            <c:numRef>
              <c:f>'Agreement results (2)'!$E$17:$E$22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039-419D-B05C-64C64ABD7A5B}"/>
            </c:ext>
          </c:extLst>
        </c:ser>
        <c:ser>
          <c:idx val="4"/>
          <c:order val="4"/>
          <c:tx>
            <c:strRef>
              <c:f>'Agreement results (2)'!$F$16</c:f>
              <c:strCache>
                <c:ptCount val="1"/>
                <c:pt idx="0">
                  <c:v>substantial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'Agreement results (2)'!$A$17:$A$22</c:f>
              <c:strCache>
                <c:ptCount val="6"/>
                <c:pt idx="0">
                  <c:v>BCS</c:v>
                </c:pt>
                <c:pt idx="1">
                  <c:v>HAR</c:v>
                </c:pt>
                <c:pt idx="2">
                  <c:v>Panting</c:v>
                </c:pt>
                <c:pt idx="3">
                  <c:v>Shivering</c:v>
                </c:pt>
                <c:pt idx="4">
                  <c:v>Barking</c:v>
                </c:pt>
                <c:pt idx="5">
                  <c:v>Injuries</c:v>
                </c:pt>
              </c:strCache>
            </c:strRef>
          </c:cat>
          <c:val>
            <c:numRef>
              <c:f>'Agreement results (2)'!$F$17:$F$22</c:f>
              <c:numCache>
                <c:formatCode>General</c:formatCode>
                <c:ptCount val="6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39-419D-B05C-64C64ABD7A5B}"/>
            </c:ext>
          </c:extLst>
        </c:ser>
        <c:ser>
          <c:idx val="5"/>
          <c:order val="5"/>
          <c:tx>
            <c:strRef>
              <c:f>'Agreement results (2)'!$G$16</c:f>
              <c:strCache>
                <c:ptCount val="1"/>
                <c:pt idx="0">
                  <c:v>almost perfect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strRef>
              <c:f>'Agreement results (2)'!$A$17:$A$22</c:f>
              <c:strCache>
                <c:ptCount val="6"/>
                <c:pt idx="0">
                  <c:v>BCS</c:v>
                </c:pt>
                <c:pt idx="1">
                  <c:v>HAR</c:v>
                </c:pt>
                <c:pt idx="2">
                  <c:v>Panting</c:v>
                </c:pt>
                <c:pt idx="3">
                  <c:v>Shivering</c:v>
                </c:pt>
                <c:pt idx="4">
                  <c:v>Barking</c:v>
                </c:pt>
                <c:pt idx="5">
                  <c:v>Injuries</c:v>
                </c:pt>
              </c:strCache>
            </c:strRef>
          </c:cat>
          <c:val>
            <c:numRef>
              <c:f>'Agreement results (2)'!$G$17:$G$22</c:f>
              <c:numCache>
                <c:formatCode>General</c:formatCode>
                <c:ptCount val="6"/>
                <c:pt idx="0">
                  <c:v>3</c:v>
                </c:pt>
                <c:pt idx="1">
                  <c:v>4</c:v>
                </c:pt>
                <c:pt idx="2">
                  <c:v>0</c:v>
                </c:pt>
                <c:pt idx="3">
                  <c:v>0</c:v>
                </c:pt>
                <c:pt idx="4">
                  <c:v>4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039-419D-B05C-64C64ABD7A5B}"/>
            </c:ext>
          </c:extLst>
        </c:ser>
        <c:ser>
          <c:idx val="6"/>
          <c:order val="6"/>
          <c:tx>
            <c:strRef>
              <c:f>'Agreement results (2)'!$H$16</c:f>
              <c:strCache>
                <c:ptCount val="1"/>
                <c:pt idx="0">
                  <c:v>perfect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'Agreement results (2)'!$A$17:$A$22</c:f>
              <c:strCache>
                <c:ptCount val="6"/>
                <c:pt idx="0">
                  <c:v>BCS</c:v>
                </c:pt>
                <c:pt idx="1">
                  <c:v>HAR</c:v>
                </c:pt>
                <c:pt idx="2">
                  <c:v>Panting</c:v>
                </c:pt>
                <c:pt idx="3">
                  <c:v>Shivering</c:v>
                </c:pt>
                <c:pt idx="4">
                  <c:v>Barking</c:v>
                </c:pt>
                <c:pt idx="5">
                  <c:v>Injuries</c:v>
                </c:pt>
              </c:strCache>
            </c:strRef>
          </c:cat>
          <c:val>
            <c:numRef>
              <c:f>'Agreement results (2)'!$H$17:$H$22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039-419D-B05C-64C64ABD7A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5128120"/>
        <c:axId val="2145133432"/>
      </c:barChart>
      <c:catAx>
        <c:axId val="21451281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Animal-based measures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2145133432"/>
        <c:crosses val="autoZero"/>
        <c:auto val="1"/>
        <c:lblAlgn val="ctr"/>
        <c:lblOffset val="100"/>
        <c:noMultiLvlLbl val="0"/>
      </c:catAx>
      <c:valAx>
        <c:axId val="2145133432"/>
        <c:scaling>
          <c:orientation val="minMax"/>
          <c:max val="6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Raters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451281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700">
          <a:latin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title>
      <c:tx>
        <c:rich>
          <a:bodyPr/>
          <a:lstStyle/>
          <a:p>
            <a:pPr>
              <a:defRPr sz="2000" b="0">
                <a:solidFill>
                  <a:srgbClr val="215968"/>
                </a:solidFill>
              </a:defRPr>
            </a:pPr>
            <a:r>
              <a:rPr lang="it-IT" sz="2000" b="0" dirty="0" err="1">
                <a:solidFill>
                  <a:srgbClr val="215968"/>
                </a:solidFill>
              </a:rPr>
              <a:t>Reaction</a:t>
            </a:r>
            <a:r>
              <a:rPr lang="it-IT" sz="2000" b="0" dirty="0">
                <a:solidFill>
                  <a:srgbClr val="215968"/>
                </a:solidFill>
              </a:rPr>
              <a:t> to human test</a:t>
            </a:r>
          </a:p>
        </c:rich>
      </c:tx>
      <c:layout>
        <c:manualLayout>
          <c:xMode val="edge"/>
          <c:yMode val="edge"/>
          <c:x val="0.39834844739473402"/>
          <c:y val="3.023431594860169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33848633504145"/>
          <c:y val="8.2320744389709904E-2"/>
          <c:w val="0.82977570512019305"/>
          <c:h val="0.7172357765624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'graph paper'!$C$25</c:f>
              <c:strCache>
                <c:ptCount val="1"/>
              </c:strCache>
            </c:strRef>
          </c:tx>
          <c:invertIfNegative val="0"/>
          <c:errBars>
            <c:errBarType val="plus"/>
            <c:errValType val="cust"/>
            <c:noEndCap val="0"/>
            <c:plus>
              <c:numRef>
                <c:f>'graph paper'!$E$26:$E$30</c:f>
                <c:numCache>
                  <c:formatCode>General</c:formatCode>
                  <c:ptCount val="5"/>
                  <c:pt idx="0">
                    <c:v>2.9123435111120912</c:v>
                  </c:pt>
                  <c:pt idx="1">
                    <c:v>2.3301897058879661</c:v>
                  </c:pt>
                  <c:pt idx="2">
                    <c:v>0.91640970320049997</c:v>
                  </c:pt>
                  <c:pt idx="3">
                    <c:v>0.55468802517997895</c:v>
                  </c:pt>
                  <c:pt idx="4">
                    <c:v>1.2521729846830221</c:v>
                  </c:pt>
                </c:numCache>
              </c:numRef>
            </c:plus>
            <c:minus>
              <c:numRef>
                <c:f>'graph paper'!$E$26:$E$30</c:f>
                <c:numCache>
                  <c:formatCode>General</c:formatCode>
                  <c:ptCount val="5"/>
                  <c:pt idx="0">
                    <c:v>2.9123435111120912</c:v>
                  </c:pt>
                  <c:pt idx="1">
                    <c:v>2.3301897058879661</c:v>
                  </c:pt>
                  <c:pt idx="2">
                    <c:v>0.91640970320049997</c:v>
                  </c:pt>
                  <c:pt idx="3">
                    <c:v>0.55468802517997895</c:v>
                  </c:pt>
                  <c:pt idx="4">
                    <c:v>1.2521729846830221</c:v>
                  </c:pt>
                </c:numCache>
              </c:numRef>
            </c:minus>
          </c:errBars>
          <c:cat>
            <c:strRef>
              <c:f>'graph paper'!$A$26:$A$29</c:f>
              <c:strCache>
                <c:ptCount val="4"/>
                <c:pt idx="0">
                  <c:v>sociable</c:v>
                </c:pt>
                <c:pt idx="1">
                  <c:v>only fear</c:v>
                </c:pt>
                <c:pt idx="2">
                  <c:v>defensive aggr</c:v>
                </c:pt>
                <c:pt idx="3">
                  <c:v>offensive aggr</c:v>
                </c:pt>
              </c:strCache>
            </c:strRef>
          </c:cat>
          <c:val>
            <c:numRef>
              <c:f>'graph paper'!$C$26:$C$29</c:f>
              <c:numCache>
                <c:formatCode>0.00</c:formatCode>
                <c:ptCount val="4"/>
                <c:pt idx="0">
                  <c:v>79.794172053114409</c:v>
                </c:pt>
                <c:pt idx="1">
                  <c:v>12.99804537386178</c:v>
                </c:pt>
                <c:pt idx="2">
                  <c:v>5.5880699227984403</c:v>
                </c:pt>
                <c:pt idx="3">
                  <c:v>1.215100185154629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AD-4BAE-B75E-E8BC85BF8D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1804920"/>
        <c:axId val="2121802568"/>
      </c:barChart>
      <c:catAx>
        <c:axId val="2121804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121802568"/>
        <c:crosses val="autoZero"/>
        <c:auto val="1"/>
        <c:lblAlgn val="ctr"/>
        <c:lblOffset val="100"/>
        <c:noMultiLvlLbl val="0"/>
      </c:catAx>
      <c:valAx>
        <c:axId val="212180256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en-US" sz="1400" b="0"/>
                  <a:t>Prevalence (%)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121804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5CED30-4A67-49FC-A57A-A4CE7904F54F}" type="doc">
      <dgm:prSet loTypeId="urn:microsoft.com/office/officeart/2005/8/layout/cycle4" loCatId="cycle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GB"/>
        </a:p>
      </dgm:t>
    </dgm:pt>
    <dgm:pt modelId="{C3DF8D68-F456-46AC-B477-6EF112828B17}">
      <dgm:prSet phldrT="[Testo]" custT="1"/>
      <dgm:spPr/>
      <dgm:t>
        <a:bodyPr/>
        <a:lstStyle/>
        <a:p>
          <a:r>
            <a:rPr lang="en-GB" sz="1050" b="1">
              <a:latin typeface="Arial"/>
              <a:cs typeface="Arial"/>
            </a:rPr>
            <a:t>Almost perfect</a:t>
          </a:r>
        </a:p>
        <a:p>
          <a:r>
            <a:rPr lang="en-GB" sz="800" b="1" dirty="0">
              <a:latin typeface="Arial"/>
              <a:cs typeface="Arial"/>
            </a:rPr>
            <a:t>(k = 0.81-0.99)</a:t>
          </a:r>
        </a:p>
      </dgm:t>
    </dgm:pt>
    <dgm:pt modelId="{4BB64746-EE2F-456A-8ABE-E16C2BC0FEF8}" type="parTrans" cxnId="{BDFCA81F-F9B1-41DF-8DB5-8CD0FAB17423}">
      <dgm:prSet/>
      <dgm:spPr/>
      <dgm:t>
        <a:bodyPr/>
        <a:lstStyle/>
        <a:p>
          <a:endParaRPr lang="en-GB" sz="1600">
            <a:latin typeface="Arial"/>
            <a:cs typeface="Arial"/>
          </a:endParaRPr>
        </a:p>
      </dgm:t>
    </dgm:pt>
    <dgm:pt modelId="{4C74E492-5D6E-449A-B697-408DD20DD380}" type="sibTrans" cxnId="{BDFCA81F-F9B1-41DF-8DB5-8CD0FAB17423}">
      <dgm:prSet/>
      <dgm:spPr/>
      <dgm:t>
        <a:bodyPr/>
        <a:lstStyle/>
        <a:p>
          <a:endParaRPr lang="en-GB" sz="1600">
            <a:latin typeface="Arial"/>
            <a:cs typeface="Arial"/>
          </a:endParaRPr>
        </a:p>
      </dgm:t>
    </dgm:pt>
    <dgm:pt modelId="{0D5BB236-768B-418F-9A2E-B54EC1B1A166}">
      <dgm:prSet phldrT="[Testo]" custT="1"/>
      <dgm:spPr/>
      <dgm:t>
        <a:bodyPr/>
        <a:lstStyle/>
        <a:p>
          <a:r>
            <a:rPr lang="en-GB" sz="1000" dirty="0">
              <a:latin typeface="Arial"/>
              <a:cs typeface="Arial"/>
            </a:rPr>
            <a:t>BCS</a:t>
          </a:r>
        </a:p>
      </dgm:t>
    </dgm:pt>
    <dgm:pt modelId="{F86F25BE-49D6-4018-AFA9-8D0133B8E4E5}" type="parTrans" cxnId="{FBED27A2-E925-40CD-9F42-715FB249DDB3}">
      <dgm:prSet/>
      <dgm:spPr/>
      <dgm:t>
        <a:bodyPr/>
        <a:lstStyle/>
        <a:p>
          <a:endParaRPr lang="en-GB" sz="1600">
            <a:latin typeface="Arial"/>
            <a:cs typeface="Arial"/>
          </a:endParaRPr>
        </a:p>
      </dgm:t>
    </dgm:pt>
    <dgm:pt modelId="{3681EB59-06D0-46A2-BFC5-18FE53C2361E}" type="sibTrans" cxnId="{FBED27A2-E925-40CD-9F42-715FB249DDB3}">
      <dgm:prSet/>
      <dgm:spPr/>
      <dgm:t>
        <a:bodyPr/>
        <a:lstStyle/>
        <a:p>
          <a:endParaRPr lang="en-GB" sz="1600">
            <a:latin typeface="Arial"/>
            <a:cs typeface="Arial"/>
          </a:endParaRPr>
        </a:p>
      </dgm:t>
    </dgm:pt>
    <dgm:pt modelId="{2B0DCD3C-D2DE-4421-8B60-B4D1DE48FF4C}">
      <dgm:prSet phldrT="[Testo]" custT="1"/>
      <dgm:spPr/>
      <dgm:t>
        <a:bodyPr/>
        <a:lstStyle/>
        <a:p>
          <a:r>
            <a:rPr lang="en-GB" sz="1050" b="1">
              <a:latin typeface="Arial"/>
              <a:cs typeface="Arial"/>
            </a:rPr>
            <a:t>Substantial</a:t>
          </a:r>
        </a:p>
        <a:p>
          <a:r>
            <a:rPr lang="en-GB" sz="800" b="1">
              <a:latin typeface="Arial"/>
              <a:cs typeface="Arial"/>
            </a:rPr>
            <a:t>(k = 0.61-0.80)</a:t>
          </a:r>
        </a:p>
      </dgm:t>
    </dgm:pt>
    <dgm:pt modelId="{514C4417-2F88-4FA8-A045-C182AC0B466A}" type="parTrans" cxnId="{62C80A70-30BC-4409-82A7-1BA29EEACB1F}">
      <dgm:prSet/>
      <dgm:spPr/>
      <dgm:t>
        <a:bodyPr/>
        <a:lstStyle/>
        <a:p>
          <a:endParaRPr lang="en-GB" sz="1600">
            <a:latin typeface="Arial"/>
            <a:cs typeface="Arial"/>
          </a:endParaRPr>
        </a:p>
      </dgm:t>
    </dgm:pt>
    <dgm:pt modelId="{37AD2BEC-8070-46CD-BFFF-A15CC18782B5}" type="sibTrans" cxnId="{62C80A70-30BC-4409-82A7-1BA29EEACB1F}">
      <dgm:prSet/>
      <dgm:spPr/>
      <dgm:t>
        <a:bodyPr/>
        <a:lstStyle/>
        <a:p>
          <a:endParaRPr lang="en-GB" sz="1600">
            <a:latin typeface="Arial"/>
            <a:cs typeface="Arial"/>
          </a:endParaRPr>
        </a:p>
      </dgm:t>
    </dgm:pt>
    <dgm:pt modelId="{33583F8E-5C7B-4B7D-92E4-644CAC322B60}">
      <dgm:prSet phldrT="[Testo]" custT="1"/>
      <dgm:spPr/>
      <dgm:t>
        <a:bodyPr/>
        <a:lstStyle/>
        <a:p>
          <a:r>
            <a:rPr lang="en-GB" sz="1050">
              <a:latin typeface="Arial"/>
              <a:cs typeface="Arial"/>
            </a:rPr>
            <a:t>Shivering</a:t>
          </a:r>
        </a:p>
      </dgm:t>
    </dgm:pt>
    <dgm:pt modelId="{B3D4236B-9844-43AF-BA3D-BCD2F23FFAD2}" type="parTrans" cxnId="{6F6A5F1A-D968-4E15-8E42-29E71899D15A}">
      <dgm:prSet/>
      <dgm:spPr/>
      <dgm:t>
        <a:bodyPr/>
        <a:lstStyle/>
        <a:p>
          <a:endParaRPr lang="en-GB" sz="1600">
            <a:latin typeface="Arial"/>
            <a:cs typeface="Arial"/>
          </a:endParaRPr>
        </a:p>
      </dgm:t>
    </dgm:pt>
    <dgm:pt modelId="{D0454015-C1E8-4A0B-91C0-C71183EFEE40}" type="sibTrans" cxnId="{6F6A5F1A-D968-4E15-8E42-29E71899D15A}">
      <dgm:prSet/>
      <dgm:spPr/>
      <dgm:t>
        <a:bodyPr/>
        <a:lstStyle/>
        <a:p>
          <a:endParaRPr lang="en-GB" sz="1600">
            <a:latin typeface="Arial"/>
            <a:cs typeface="Arial"/>
          </a:endParaRPr>
        </a:p>
      </dgm:t>
    </dgm:pt>
    <dgm:pt modelId="{22A1D757-8BDA-4728-9823-AB0718A0A055}">
      <dgm:prSet phldrT="[Testo]" custT="1"/>
      <dgm:spPr/>
      <dgm:t>
        <a:bodyPr/>
        <a:lstStyle/>
        <a:p>
          <a:r>
            <a:rPr lang="en-GB" sz="1050" b="1">
              <a:latin typeface="Arial"/>
              <a:cs typeface="Arial"/>
            </a:rPr>
            <a:t>Moderate</a:t>
          </a:r>
        </a:p>
        <a:p>
          <a:r>
            <a:rPr lang="en-GB" sz="800" b="1">
              <a:latin typeface="Arial"/>
              <a:cs typeface="Arial"/>
            </a:rPr>
            <a:t>(k = 0.41-0.60)</a:t>
          </a:r>
        </a:p>
      </dgm:t>
    </dgm:pt>
    <dgm:pt modelId="{7A4FF0CD-1818-4C2C-9FF6-8306E14BA67F}" type="parTrans" cxnId="{FCDD1C9C-824F-4C23-983D-F0A3E9BE78A2}">
      <dgm:prSet/>
      <dgm:spPr/>
      <dgm:t>
        <a:bodyPr/>
        <a:lstStyle/>
        <a:p>
          <a:endParaRPr lang="en-GB" sz="1600">
            <a:latin typeface="Arial"/>
            <a:cs typeface="Arial"/>
          </a:endParaRPr>
        </a:p>
      </dgm:t>
    </dgm:pt>
    <dgm:pt modelId="{47A0F3DA-3044-428E-8297-AFCA9C01751D}" type="sibTrans" cxnId="{FCDD1C9C-824F-4C23-983D-F0A3E9BE78A2}">
      <dgm:prSet/>
      <dgm:spPr/>
      <dgm:t>
        <a:bodyPr/>
        <a:lstStyle/>
        <a:p>
          <a:endParaRPr lang="en-GB" sz="1600">
            <a:latin typeface="Arial"/>
            <a:cs typeface="Arial"/>
          </a:endParaRPr>
        </a:p>
      </dgm:t>
    </dgm:pt>
    <dgm:pt modelId="{86EE30B7-CCC8-45E3-AEC7-7590BF800B1C}">
      <dgm:prSet phldrT="[Testo]" custT="1"/>
      <dgm:spPr/>
      <dgm:t>
        <a:bodyPr/>
        <a:lstStyle/>
        <a:p>
          <a:r>
            <a:rPr lang="en-GB" sz="1050">
              <a:latin typeface="Arial"/>
              <a:cs typeface="Arial"/>
            </a:rPr>
            <a:t>Panting</a:t>
          </a:r>
        </a:p>
      </dgm:t>
    </dgm:pt>
    <dgm:pt modelId="{2C91C858-A3D9-488F-9B17-3D420A72E21E}" type="parTrans" cxnId="{10291DB7-244B-4B77-AC9F-D4FF36C61B63}">
      <dgm:prSet/>
      <dgm:spPr/>
      <dgm:t>
        <a:bodyPr/>
        <a:lstStyle/>
        <a:p>
          <a:endParaRPr lang="en-GB" sz="1600">
            <a:latin typeface="Arial"/>
            <a:cs typeface="Arial"/>
          </a:endParaRPr>
        </a:p>
      </dgm:t>
    </dgm:pt>
    <dgm:pt modelId="{6BDAC9D3-F083-4CEE-865F-61D1336BE7B6}" type="sibTrans" cxnId="{10291DB7-244B-4B77-AC9F-D4FF36C61B63}">
      <dgm:prSet/>
      <dgm:spPr/>
      <dgm:t>
        <a:bodyPr/>
        <a:lstStyle/>
        <a:p>
          <a:endParaRPr lang="en-GB" sz="1600">
            <a:latin typeface="Arial"/>
            <a:cs typeface="Arial"/>
          </a:endParaRPr>
        </a:p>
      </dgm:t>
    </dgm:pt>
    <dgm:pt modelId="{CB4FF96A-2859-4850-9546-BA2636180F51}">
      <dgm:prSet phldrT="[Testo]" custT="1"/>
      <dgm:spPr/>
      <dgm:t>
        <a:bodyPr/>
        <a:lstStyle/>
        <a:p>
          <a:r>
            <a:rPr lang="en-GB" sz="1050" b="1">
              <a:latin typeface="Arial"/>
              <a:cs typeface="Arial"/>
            </a:rPr>
            <a:t>Fair</a:t>
          </a:r>
        </a:p>
        <a:p>
          <a:r>
            <a:rPr lang="en-GB" sz="800" b="1">
              <a:latin typeface="Arial"/>
              <a:cs typeface="Arial"/>
            </a:rPr>
            <a:t>(k = 0.21-0.40)</a:t>
          </a:r>
        </a:p>
      </dgm:t>
    </dgm:pt>
    <dgm:pt modelId="{D326EDEE-87A8-4328-87AD-672C6333A251}" type="parTrans" cxnId="{67EDB83B-5824-4B73-A0C8-49C7C5ABA8C9}">
      <dgm:prSet/>
      <dgm:spPr/>
      <dgm:t>
        <a:bodyPr/>
        <a:lstStyle/>
        <a:p>
          <a:endParaRPr lang="en-GB" sz="1600">
            <a:latin typeface="Arial"/>
            <a:cs typeface="Arial"/>
          </a:endParaRPr>
        </a:p>
      </dgm:t>
    </dgm:pt>
    <dgm:pt modelId="{298126C5-F3F1-49D5-879B-99AA9629D248}" type="sibTrans" cxnId="{67EDB83B-5824-4B73-A0C8-49C7C5ABA8C9}">
      <dgm:prSet/>
      <dgm:spPr/>
      <dgm:t>
        <a:bodyPr/>
        <a:lstStyle/>
        <a:p>
          <a:endParaRPr lang="en-GB" sz="1600">
            <a:latin typeface="Arial"/>
            <a:cs typeface="Arial"/>
          </a:endParaRPr>
        </a:p>
      </dgm:t>
    </dgm:pt>
    <dgm:pt modelId="{17F1DC6F-D8F2-471B-9710-1B1B3B6DAF63}">
      <dgm:prSet phldrT="[Testo]" custT="1"/>
      <dgm:spPr/>
      <dgm:t>
        <a:bodyPr/>
        <a:lstStyle/>
        <a:p>
          <a:r>
            <a:rPr lang="en-GB" sz="1100">
              <a:latin typeface="Arial"/>
              <a:cs typeface="Arial"/>
            </a:rPr>
            <a:t> -  </a:t>
          </a:r>
        </a:p>
      </dgm:t>
    </dgm:pt>
    <dgm:pt modelId="{9D9A6CF1-062F-4D69-B9BC-9BEA133D8FCB}" type="parTrans" cxnId="{3A6A317D-4CCE-4CCC-8F95-3123ACE048B4}">
      <dgm:prSet/>
      <dgm:spPr/>
      <dgm:t>
        <a:bodyPr/>
        <a:lstStyle/>
        <a:p>
          <a:endParaRPr lang="en-GB" sz="1600">
            <a:latin typeface="Arial"/>
            <a:cs typeface="Arial"/>
          </a:endParaRPr>
        </a:p>
      </dgm:t>
    </dgm:pt>
    <dgm:pt modelId="{A75D63BF-8559-4B7B-BBF7-A3283F18027D}" type="sibTrans" cxnId="{3A6A317D-4CCE-4CCC-8F95-3123ACE048B4}">
      <dgm:prSet/>
      <dgm:spPr/>
      <dgm:t>
        <a:bodyPr/>
        <a:lstStyle/>
        <a:p>
          <a:endParaRPr lang="en-GB" sz="1600">
            <a:latin typeface="Arial"/>
            <a:cs typeface="Arial"/>
          </a:endParaRPr>
        </a:p>
      </dgm:t>
    </dgm:pt>
    <dgm:pt modelId="{C251AE99-4360-43E7-9240-81A2AD00D03F}">
      <dgm:prSet phldrT="[Testo]" custT="1"/>
      <dgm:spPr/>
      <dgm:t>
        <a:bodyPr/>
        <a:lstStyle/>
        <a:p>
          <a:r>
            <a:rPr lang="en-GB" sz="1000" dirty="0">
              <a:latin typeface="Arial"/>
              <a:cs typeface="Arial"/>
            </a:rPr>
            <a:t>RTH</a:t>
          </a:r>
        </a:p>
      </dgm:t>
    </dgm:pt>
    <dgm:pt modelId="{49CC4318-77E4-4E5C-B76A-9DF787ECE46E}" type="parTrans" cxnId="{FF1E3814-6A54-4A29-BE23-AC95CC3765B0}">
      <dgm:prSet/>
      <dgm:spPr/>
      <dgm:t>
        <a:bodyPr/>
        <a:lstStyle/>
        <a:p>
          <a:endParaRPr lang="en-GB" sz="1600">
            <a:latin typeface="Arial"/>
            <a:cs typeface="Arial"/>
          </a:endParaRPr>
        </a:p>
      </dgm:t>
    </dgm:pt>
    <dgm:pt modelId="{BDB4FA70-C4ED-4380-A983-4049379271E7}" type="sibTrans" cxnId="{FF1E3814-6A54-4A29-BE23-AC95CC3765B0}">
      <dgm:prSet/>
      <dgm:spPr/>
      <dgm:t>
        <a:bodyPr/>
        <a:lstStyle/>
        <a:p>
          <a:endParaRPr lang="en-GB" sz="1600">
            <a:latin typeface="Arial"/>
            <a:cs typeface="Arial"/>
          </a:endParaRPr>
        </a:p>
      </dgm:t>
    </dgm:pt>
    <dgm:pt modelId="{D83AE1E4-2F1A-47B3-8461-0838EE336D9A}">
      <dgm:prSet phldrT="[Testo]" custT="1"/>
      <dgm:spPr/>
      <dgm:t>
        <a:bodyPr/>
        <a:lstStyle/>
        <a:p>
          <a:r>
            <a:rPr lang="en-GB" sz="1000">
              <a:latin typeface="Arial"/>
              <a:cs typeface="Arial"/>
            </a:rPr>
            <a:t>Barking</a:t>
          </a:r>
        </a:p>
      </dgm:t>
    </dgm:pt>
    <dgm:pt modelId="{83F3F128-80DD-4287-8C45-E794069E9B99}" type="parTrans" cxnId="{68087A37-6E55-4A64-B870-733FD3F071A5}">
      <dgm:prSet/>
      <dgm:spPr/>
      <dgm:t>
        <a:bodyPr/>
        <a:lstStyle/>
        <a:p>
          <a:endParaRPr lang="en-GB" sz="1600">
            <a:latin typeface="Arial"/>
            <a:cs typeface="Arial"/>
          </a:endParaRPr>
        </a:p>
      </dgm:t>
    </dgm:pt>
    <dgm:pt modelId="{97D75BCF-1F9C-416A-9FCF-697F653FD0A9}" type="sibTrans" cxnId="{68087A37-6E55-4A64-B870-733FD3F071A5}">
      <dgm:prSet/>
      <dgm:spPr/>
      <dgm:t>
        <a:bodyPr/>
        <a:lstStyle/>
        <a:p>
          <a:endParaRPr lang="en-GB" sz="1600">
            <a:latin typeface="Arial"/>
            <a:cs typeface="Arial"/>
          </a:endParaRPr>
        </a:p>
      </dgm:t>
    </dgm:pt>
    <dgm:pt modelId="{79A18796-57C3-4A82-8653-FC0F31CE5EAB}">
      <dgm:prSet phldrT="[Testo]" custT="1"/>
      <dgm:spPr/>
      <dgm:t>
        <a:bodyPr/>
        <a:lstStyle/>
        <a:p>
          <a:r>
            <a:rPr lang="en-GB" sz="1050" dirty="0">
              <a:latin typeface="Arial"/>
              <a:cs typeface="Arial"/>
            </a:rPr>
            <a:t>Skin condition</a:t>
          </a:r>
        </a:p>
      </dgm:t>
    </dgm:pt>
    <dgm:pt modelId="{C1089BCC-9C9D-4190-8D13-11F2C446B0E0}" type="parTrans" cxnId="{ADB08AED-CB75-45BC-B490-DD8208FC0ECA}">
      <dgm:prSet/>
      <dgm:spPr/>
      <dgm:t>
        <a:bodyPr/>
        <a:lstStyle/>
        <a:p>
          <a:endParaRPr lang="en-GB" sz="1600">
            <a:latin typeface="Arial"/>
            <a:cs typeface="Arial"/>
          </a:endParaRPr>
        </a:p>
      </dgm:t>
    </dgm:pt>
    <dgm:pt modelId="{9011E76C-91C9-4632-850F-83CE79D2C9A1}" type="sibTrans" cxnId="{ADB08AED-CB75-45BC-B490-DD8208FC0ECA}">
      <dgm:prSet/>
      <dgm:spPr/>
      <dgm:t>
        <a:bodyPr/>
        <a:lstStyle/>
        <a:p>
          <a:endParaRPr lang="en-GB" sz="1600">
            <a:latin typeface="Arial"/>
            <a:cs typeface="Arial"/>
          </a:endParaRPr>
        </a:p>
      </dgm:t>
    </dgm:pt>
    <dgm:pt modelId="{3700CF3B-851E-48FE-A13D-86B478E9587C}" type="pres">
      <dgm:prSet presAssocID="{0E5CED30-4A67-49FC-A57A-A4CE7904F54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6B0C8A70-1849-43A6-85D9-D59D9EF3FEC9}" type="pres">
      <dgm:prSet presAssocID="{0E5CED30-4A67-49FC-A57A-A4CE7904F54F}" presName="children" presStyleCnt="0"/>
      <dgm:spPr/>
    </dgm:pt>
    <dgm:pt modelId="{3563C5E5-ADE6-4D80-83CF-1357A96BB240}" type="pres">
      <dgm:prSet presAssocID="{0E5CED30-4A67-49FC-A57A-A4CE7904F54F}" presName="child1group" presStyleCnt="0"/>
      <dgm:spPr/>
    </dgm:pt>
    <dgm:pt modelId="{E63D089D-75F5-425D-A3AC-F58C9E79BD8B}" type="pres">
      <dgm:prSet presAssocID="{0E5CED30-4A67-49FC-A57A-A4CE7904F54F}" presName="child1" presStyleLbl="bgAcc1" presStyleIdx="0" presStyleCnt="4" custScaleX="92690" custScaleY="77213"/>
      <dgm:spPr/>
    </dgm:pt>
    <dgm:pt modelId="{B1E7C73F-B942-4DDC-8368-FAE29C14BCF8}" type="pres">
      <dgm:prSet presAssocID="{0E5CED30-4A67-49FC-A57A-A4CE7904F54F}" presName="child1Text" presStyleLbl="bgAcc1" presStyleIdx="0" presStyleCnt="4">
        <dgm:presLayoutVars>
          <dgm:bulletEnabled val="1"/>
        </dgm:presLayoutVars>
      </dgm:prSet>
      <dgm:spPr/>
    </dgm:pt>
    <dgm:pt modelId="{B6D4FA94-673D-427D-AB5A-841AFD427CA4}" type="pres">
      <dgm:prSet presAssocID="{0E5CED30-4A67-49FC-A57A-A4CE7904F54F}" presName="child2group" presStyleCnt="0"/>
      <dgm:spPr/>
    </dgm:pt>
    <dgm:pt modelId="{31C9703D-FF6C-4FBE-9ACE-D98A650FBA11}" type="pres">
      <dgm:prSet presAssocID="{0E5CED30-4A67-49FC-A57A-A4CE7904F54F}" presName="child2" presStyleLbl="bgAcc1" presStyleIdx="1" presStyleCnt="4" custScaleX="87067" custScaleY="77213"/>
      <dgm:spPr/>
    </dgm:pt>
    <dgm:pt modelId="{1BAC757F-F2BD-42FC-83B7-73EE91804064}" type="pres">
      <dgm:prSet presAssocID="{0E5CED30-4A67-49FC-A57A-A4CE7904F54F}" presName="child2Text" presStyleLbl="bgAcc1" presStyleIdx="1" presStyleCnt="4">
        <dgm:presLayoutVars>
          <dgm:bulletEnabled val="1"/>
        </dgm:presLayoutVars>
      </dgm:prSet>
      <dgm:spPr/>
    </dgm:pt>
    <dgm:pt modelId="{75702722-D7D4-463A-8B7F-B71D30F8D00B}" type="pres">
      <dgm:prSet presAssocID="{0E5CED30-4A67-49FC-A57A-A4CE7904F54F}" presName="child3group" presStyleCnt="0"/>
      <dgm:spPr/>
    </dgm:pt>
    <dgm:pt modelId="{ACCB2C68-8010-4399-A8CD-5B585994E1D7}" type="pres">
      <dgm:prSet presAssocID="{0E5CED30-4A67-49FC-A57A-A4CE7904F54F}" presName="child3" presStyleLbl="bgAcc1" presStyleIdx="2" presStyleCnt="4" custScaleX="80038" custScaleY="74696"/>
      <dgm:spPr/>
    </dgm:pt>
    <dgm:pt modelId="{B8B37E6F-A8EC-451A-A9BE-D35C647268A2}" type="pres">
      <dgm:prSet presAssocID="{0E5CED30-4A67-49FC-A57A-A4CE7904F54F}" presName="child3Text" presStyleLbl="bgAcc1" presStyleIdx="2" presStyleCnt="4">
        <dgm:presLayoutVars>
          <dgm:bulletEnabled val="1"/>
        </dgm:presLayoutVars>
      </dgm:prSet>
      <dgm:spPr/>
    </dgm:pt>
    <dgm:pt modelId="{87F1213E-8493-4CDC-8A08-C979C7AC8195}" type="pres">
      <dgm:prSet presAssocID="{0E5CED30-4A67-49FC-A57A-A4CE7904F54F}" presName="child4group" presStyleCnt="0"/>
      <dgm:spPr/>
    </dgm:pt>
    <dgm:pt modelId="{863D7BF6-006D-4A9E-847C-2F6093271926}" type="pres">
      <dgm:prSet presAssocID="{0E5CED30-4A67-49FC-A57A-A4CE7904F54F}" presName="child4" presStyleLbl="bgAcc1" presStyleIdx="3" presStyleCnt="4" custScaleX="70198" custScaleY="70356"/>
      <dgm:spPr/>
    </dgm:pt>
    <dgm:pt modelId="{47065C77-D367-499B-A6F3-8557DBDCAF77}" type="pres">
      <dgm:prSet presAssocID="{0E5CED30-4A67-49FC-A57A-A4CE7904F54F}" presName="child4Text" presStyleLbl="bgAcc1" presStyleIdx="3" presStyleCnt="4">
        <dgm:presLayoutVars>
          <dgm:bulletEnabled val="1"/>
        </dgm:presLayoutVars>
      </dgm:prSet>
      <dgm:spPr/>
    </dgm:pt>
    <dgm:pt modelId="{893830CE-09E3-4EC5-81DA-673662A3511E}" type="pres">
      <dgm:prSet presAssocID="{0E5CED30-4A67-49FC-A57A-A4CE7904F54F}" presName="childPlaceholder" presStyleCnt="0"/>
      <dgm:spPr/>
    </dgm:pt>
    <dgm:pt modelId="{5B8BA3C8-0BA1-4178-A524-F71814BFD622}" type="pres">
      <dgm:prSet presAssocID="{0E5CED30-4A67-49FC-A57A-A4CE7904F54F}" presName="circle" presStyleCnt="0"/>
      <dgm:spPr/>
    </dgm:pt>
    <dgm:pt modelId="{D34B172F-60A3-44D4-814E-2E695C10E6F2}" type="pres">
      <dgm:prSet presAssocID="{0E5CED30-4A67-49FC-A57A-A4CE7904F54F}" presName="quadrant1" presStyleLbl="node1" presStyleIdx="0" presStyleCnt="4" custScaleX="105478">
        <dgm:presLayoutVars>
          <dgm:chMax val="1"/>
          <dgm:bulletEnabled val="1"/>
        </dgm:presLayoutVars>
      </dgm:prSet>
      <dgm:spPr/>
    </dgm:pt>
    <dgm:pt modelId="{E150A002-02E3-45A0-8665-4A4AC5C394D5}" type="pres">
      <dgm:prSet presAssocID="{0E5CED30-4A67-49FC-A57A-A4CE7904F54F}" presName="quadrant2" presStyleLbl="node1" presStyleIdx="1" presStyleCnt="4" custScaleX="107082">
        <dgm:presLayoutVars>
          <dgm:chMax val="1"/>
          <dgm:bulletEnabled val="1"/>
        </dgm:presLayoutVars>
      </dgm:prSet>
      <dgm:spPr/>
    </dgm:pt>
    <dgm:pt modelId="{82DB5F75-FF17-4172-8B71-08E0036478EE}" type="pres">
      <dgm:prSet presAssocID="{0E5CED30-4A67-49FC-A57A-A4CE7904F54F}" presName="quadrant3" presStyleLbl="node1" presStyleIdx="2" presStyleCnt="4" custScaleX="108686">
        <dgm:presLayoutVars>
          <dgm:chMax val="1"/>
          <dgm:bulletEnabled val="1"/>
        </dgm:presLayoutVars>
      </dgm:prSet>
      <dgm:spPr/>
    </dgm:pt>
    <dgm:pt modelId="{36C859F9-829E-43AC-BC64-80C62938D36D}" type="pres">
      <dgm:prSet presAssocID="{0E5CED30-4A67-49FC-A57A-A4CE7904F54F}" presName="quadrant4" presStyleLbl="node1" presStyleIdx="3" presStyleCnt="4" custScaleX="105478">
        <dgm:presLayoutVars>
          <dgm:chMax val="1"/>
          <dgm:bulletEnabled val="1"/>
        </dgm:presLayoutVars>
      </dgm:prSet>
      <dgm:spPr/>
    </dgm:pt>
    <dgm:pt modelId="{D984263D-93FE-4E42-B9B3-8DA23B06A45C}" type="pres">
      <dgm:prSet presAssocID="{0E5CED30-4A67-49FC-A57A-A4CE7904F54F}" presName="quadrantPlaceholder" presStyleCnt="0"/>
      <dgm:spPr/>
    </dgm:pt>
    <dgm:pt modelId="{0FA8F708-351E-4BBF-814A-D7D15E823503}" type="pres">
      <dgm:prSet presAssocID="{0E5CED30-4A67-49FC-A57A-A4CE7904F54F}" presName="center1" presStyleLbl="fgShp" presStyleIdx="0" presStyleCnt="2"/>
      <dgm:spPr/>
    </dgm:pt>
    <dgm:pt modelId="{3429F9C7-F262-484B-B4B9-4D25DD84D7BF}" type="pres">
      <dgm:prSet presAssocID="{0E5CED30-4A67-49FC-A57A-A4CE7904F54F}" presName="center2" presStyleLbl="fgShp" presStyleIdx="1" presStyleCnt="2"/>
      <dgm:spPr/>
    </dgm:pt>
  </dgm:ptLst>
  <dgm:cxnLst>
    <dgm:cxn modelId="{46EDA8DB-3A55-7141-80C0-F081993FD8D3}" type="presOf" srcId="{33583F8E-5C7B-4B7D-92E4-644CAC322B60}" destId="{31C9703D-FF6C-4FBE-9ACE-D98A650FBA11}" srcOrd="0" destOrd="0" presId="urn:microsoft.com/office/officeart/2005/8/layout/cycle4"/>
    <dgm:cxn modelId="{FC5B55CB-82CA-364A-91B7-8D3212F5AACA}" type="presOf" srcId="{D83AE1E4-2F1A-47B3-8461-0838EE336D9A}" destId="{B1E7C73F-B942-4DDC-8368-FAE29C14BCF8}" srcOrd="1" destOrd="2" presId="urn:microsoft.com/office/officeart/2005/8/layout/cycle4"/>
    <dgm:cxn modelId="{6F6A5F1A-D968-4E15-8E42-29E71899D15A}" srcId="{2B0DCD3C-D2DE-4421-8B60-B4D1DE48FF4C}" destId="{33583F8E-5C7B-4B7D-92E4-644CAC322B60}" srcOrd="0" destOrd="0" parTransId="{B3D4236B-9844-43AF-BA3D-BCD2F23FFAD2}" sibTransId="{D0454015-C1E8-4A0B-91C0-C71183EFEE40}"/>
    <dgm:cxn modelId="{A0F12E5E-C989-ED4E-8707-21ED0F2388C3}" type="presOf" srcId="{C251AE99-4360-43E7-9240-81A2AD00D03F}" destId="{E63D089D-75F5-425D-A3AC-F58C9E79BD8B}" srcOrd="0" destOrd="1" presId="urn:microsoft.com/office/officeart/2005/8/layout/cycle4"/>
    <dgm:cxn modelId="{F33D9F33-2A15-7841-A68E-5EF1E888C474}" type="presOf" srcId="{0D5BB236-768B-418F-9A2E-B54EC1B1A166}" destId="{B1E7C73F-B942-4DDC-8368-FAE29C14BCF8}" srcOrd="1" destOrd="0" presId="urn:microsoft.com/office/officeart/2005/8/layout/cycle4"/>
    <dgm:cxn modelId="{62C80A70-30BC-4409-82A7-1BA29EEACB1F}" srcId="{0E5CED30-4A67-49FC-A57A-A4CE7904F54F}" destId="{2B0DCD3C-D2DE-4421-8B60-B4D1DE48FF4C}" srcOrd="1" destOrd="0" parTransId="{514C4417-2F88-4FA8-A045-C182AC0B466A}" sibTransId="{37AD2BEC-8070-46CD-BFFF-A15CC18782B5}"/>
    <dgm:cxn modelId="{A7CE0B60-3020-7347-AE77-997750F075A8}" type="presOf" srcId="{C3DF8D68-F456-46AC-B477-6EF112828B17}" destId="{D34B172F-60A3-44D4-814E-2E695C10E6F2}" srcOrd="0" destOrd="0" presId="urn:microsoft.com/office/officeart/2005/8/layout/cycle4"/>
    <dgm:cxn modelId="{36326BDE-2AC0-0643-B836-B9DD02C47A7A}" type="presOf" srcId="{0D5BB236-768B-418F-9A2E-B54EC1B1A166}" destId="{E63D089D-75F5-425D-A3AC-F58C9E79BD8B}" srcOrd="0" destOrd="0" presId="urn:microsoft.com/office/officeart/2005/8/layout/cycle4"/>
    <dgm:cxn modelId="{34E4F608-6E4E-064B-B385-6B4AE944B90A}" type="presOf" srcId="{17F1DC6F-D8F2-471B-9710-1B1B3B6DAF63}" destId="{863D7BF6-006D-4A9E-847C-2F6093271926}" srcOrd="0" destOrd="0" presId="urn:microsoft.com/office/officeart/2005/8/layout/cycle4"/>
    <dgm:cxn modelId="{BDFCA81F-F9B1-41DF-8DB5-8CD0FAB17423}" srcId="{0E5CED30-4A67-49FC-A57A-A4CE7904F54F}" destId="{C3DF8D68-F456-46AC-B477-6EF112828B17}" srcOrd="0" destOrd="0" parTransId="{4BB64746-EE2F-456A-8ABE-E16C2BC0FEF8}" sibTransId="{4C74E492-5D6E-449A-B697-408DD20DD380}"/>
    <dgm:cxn modelId="{A431A5E9-E827-2846-BDCD-3A09443A8694}" type="presOf" srcId="{C251AE99-4360-43E7-9240-81A2AD00D03F}" destId="{B1E7C73F-B942-4DDC-8368-FAE29C14BCF8}" srcOrd="1" destOrd="1" presId="urn:microsoft.com/office/officeart/2005/8/layout/cycle4"/>
    <dgm:cxn modelId="{A4C37173-C4D9-CF42-8A83-0E97B92A34AC}" type="presOf" srcId="{0E5CED30-4A67-49FC-A57A-A4CE7904F54F}" destId="{3700CF3B-851E-48FE-A13D-86B478E9587C}" srcOrd="0" destOrd="0" presId="urn:microsoft.com/office/officeart/2005/8/layout/cycle4"/>
    <dgm:cxn modelId="{3A6A317D-4CCE-4CCC-8F95-3123ACE048B4}" srcId="{CB4FF96A-2859-4850-9546-BA2636180F51}" destId="{17F1DC6F-D8F2-471B-9710-1B1B3B6DAF63}" srcOrd="0" destOrd="0" parTransId="{9D9A6CF1-062F-4D69-B9BC-9BEA133D8FCB}" sibTransId="{A75D63BF-8559-4B7B-BBF7-A3283F18027D}"/>
    <dgm:cxn modelId="{B134A954-B77A-C440-9D21-DF27CA9D5D98}" type="presOf" srcId="{CB4FF96A-2859-4850-9546-BA2636180F51}" destId="{36C859F9-829E-43AC-BC64-80C62938D36D}" srcOrd="0" destOrd="0" presId="urn:microsoft.com/office/officeart/2005/8/layout/cycle4"/>
    <dgm:cxn modelId="{FCDD1C9C-824F-4C23-983D-F0A3E9BE78A2}" srcId="{0E5CED30-4A67-49FC-A57A-A4CE7904F54F}" destId="{22A1D757-8BDA-4728-9823-AB0718A0A055}" srcOrd="2" destOrd="0" parTransId="{7A4FF0CD-1818-4C2C-9FF6-8306E14BA67F}" sibTransId="{47A0F3DA-3044-428E-8297-AFCA9C01751D}"/>
    <dgm:cxn modelId="{F04BF0C5-D581-9B4B-A192-5DD5FEEACD1E}" type="presOf" srcId="{86EE30B7-CCC8-45E3-AEC7-7590BF800B1C}" destId="{ACCB2C68-8010-4399-A8CD-5B585994E1D7}" srcOrd="0" destOrd="0" presId="urn:microsoft.com/office/officeart/2005/8/layout/cycle4"/>
    <dgm:cxn modelId="{B203FA1F-ED18-D640-AC73-4D246069070B}" type="presOf" srcId="{17F1DC6F-D8F2-471B-9710-1B1B3B6DAF63}" destId="{47065C77-D367-499B-A6F3-8557DBDCAF77}" srcOrd="1" destOrd="0" presId="urn:microsoft.com/office/officeart/2005/8/layout/cycle4"/>
    <dgm:cxn modelId="{A6559E6B-133A-B348-A33A-7CBA8EE07724}" type="presOf" srcId="{2B0DCD3C-D2DE-4421-8B60-B4D1DE48FF4C}" destId="{E150A002-02E3-45A0-8665-4A4AC5C394D5}" srcOrd="0" destOrd="0" presId="urn:microsoft.com/office/officeart/2005/8/layout/cycle4"/>
    <dgm:cxn modelId="{67EDB83B-5824-4B73-A0C8-49C7C5ABA8C9}" srcId="{0E5CED30-4A67-49FC-A57A-A4CE7904F54F}" destId="{CB4FF96A-2859-4850-9546-BA2636180F51}" srcOrd="3" destOrd="0" parTransId="{D326EDEE-87A8-4328-87AD-672C6333A251}" sibTransId="{298126C5-F3F1-49D5-879B-99AA9629D248}"/>
    <dgm:cxn modelId="{99DE25BD-1392-4944-8D30-5B5DED9A03D1}" type="presOf" srcId="{33583F8E-5C7B-4B7D-92E4-644CAC322B60}" destId="{1BAC757F-F2BD-42FC-83B7-73EE91804064}" srcOrd="1" destOrd="0" presId="urn:microsoft.com/office/officeart/2005/8/layout/cycle4"/>
    <dgm:cxn modelId="{08A9F9DA-5219-B749-A9C2-6DB31BE91E95}" type="presOf" srcId="{79A18796-57C3-4A82-8653-FC0F31CE5EAB}" destId="{B8B37E6F-A8EC-451A-A9BE-D35C647268A2}" srcOrd="1" destOrd="1" presId="urn:microsoft.com/office/officeart/2005/8/layout/cycle4"/>
    <dgm:cxn modelId="{2E9CF04F-BFF8-5347-9D80-E20B92EAA6BD}" type="presOf" srcId="{22A1D757-8BDA-4728-9823-AB0718A0A055}" destId="{82DB5F75-FF17-4172-8B71-08E0036478EE}" srcOrd="0" destOrd="0" presId="urn:microsoft.com/office/officeart/2005/8/layout/cycle4"/>
    <dgm:cxn modelId="{ADB08AED-CB75-45BC-B490-DD8208FC0ECA}" srcId="{22A1D757-8BDA-4728-9823-AB0718A0A055}" destId="{79A18796-57C3-4A82-8653-FC0F31CE5EAB}" srcOrd="1" destOrd="0" parTransId="{C1089BCC-9C9D-4190-8D13-11F2C446B0E0}" sibTransId="{9011E76C-91C9-4632-850F-83CE79D2C9A1}"/>
    <dgm:cxn modelId="{518D1777-6D19-8342-A3F2-DAB4EBF21265}" type="presOf" srcId="{86EE30B7-CCC8-45E3-AEC7-7590BF800B1C}" destId="{B8B37E6F-A8EC-451A-A9BE-D35C647268A2}" srcOrd="1" destOrd="0" presId="urn:microsoft.com/office/officeart/2005/8/layout/cycle4"/>
    <dgm:cxn modelId="{FF1E3814-6A54-4A29-BE23-AC95CC3765B0}" srcId="{C3DF8D68-F456-46AC-B477-6EF112828B17}" destId="{C251AE99-4360-43E7-9240-81A2AD00D03F}" srcOrd="1" destOrd="0" parTransId="{49CC4318-77E4-4E5C-B76A-9DF787ECE46E}" sibTransId="{BDB4FA70-C4ED-4380-A983-4049379271E7}"/>
    <dgm:cxn modelId="{1AF7194F-D7C4-A344-A57E-190AA23C35F4}" type="presOf" srcId="{79A18796-57C3-4A82-8653-FC0F31CE5EAB}" destId="{ACCB2C68-8010-4399-A8CD-5B585994E1D7}" srcOrd="0" destOrd="1" presId="urn:microsoft.com/office/officeart/2005/8/layout/cycle4"/>
    <dgm:cxn modelId="{10291DB7-244B-4B77-AC9F-D4FF36C61B63}" srcId="{22A1D757-8BDA-4728-9823-AB0718A0A055}" destId="{86EE30B7-CCC8-45E3-AEC7-7590BF800B1C}" srcOrd="0" destOrd="0" parTransId="{2C91C858-A3D9-488F-9B17-3D420A72E21E}" sibTransId="{6BDAC9D3-F083-4CEE-865F-61D1336BE7B6}"/>
    <dgm:cxn modelId="{68087A37-6E55-4A64-B870-733FD3F071A5}" srcId="{C3DF8D68-F456-46AC-B477-6EF112828B17}" destId="{D83AE1E4-2F1A-47B3-8461-0838EE336D9A}" srcOrd="2" destOrd="0" parTransId="{83F3F128-80DD-4287-8C45-E794069E9B99}" sibTransId="{97D75BCF-1F9C-416A-9FCF-697F653FD0A9}"/>
    <dgm:cxn modelId="{FBED27A2-E925-40CD-9F42-715FB249DDB3}" srcId="{C3DF8D68-F456-46AC-B477-6EF112828B17}" destId="{0D5BB236-768B-418F-9A2E-B54EC1B1A166}" srcOrd="0" destOrd="0" parTransId="{F86F25BE-49D6-4018-AFA9-8D0133B8E4E5}" sibTransId="{3681EB59-06D0-46A2-BFC5-18FE53C2361E}"/>
    <dgm:cxn modelId="{343E3081-7908-8644-99FD-F097ED3C136D}" type="presOf" srcId="{D83AE1E4-2F1A-47B3-8461-0838EE336D9A}" destId="{E63D089D-75F5-425D-A3AC-F58C9E79BD8B}" srcOrd="0" destOrd="2" presId="urn:microsoft.com/office/officeart/2005/8/layout/cycle4"/>
    <dgm:cxn modelId="{1575B944-6DB8-F949-8E79-3B068E450CE9}" type="presParOf" srcId="{3700CF3B-851E-48FE-A13D-86B478E9587C}" destId="{6B0C8A70-1849-43A6-85D9-D59D9EF3FEC9}" srcOrd="0" destOrd="0" presId="urn:microsoft.com/office/officeart/2005/8/layout/cycle4"/>
    <dgm:cxn modelId="{B7EB9CA7-CF9D-7843-9519-4F67D9D6CF64}" type="presParOf" srcId="{6B0C8A70-1849-43A6-85D9-D59D9EF3FEC9}" destId="{3563C5E5-ADE6-4D80-83CF-1357A96BB240}" srcOrd="0" destOrd="0" presId="urn:microsoft.com/office/officeart/2005/8/layout/cycle4"/>
    <dgm:cxn modelId="{1BCE3C36-2D4E-A54F-AF7F-8CFE5D885A41}" type="presParOf" srcId="{3563C5E5-ADE6-4D80-83CF-1357A96BB240}" destId="{E63D089D-75F5-425D-A3AC-F58C9E79BD8B}" srcOrd="0" destOrd="0" presId="urn:microsoft.com/office/officeart/2005/8/layout/cycle4"/>
    <dgm:cxn modelId="{73711053-A6F0-6044-9A84-9E60C90B39A8}" type="presParOf" srcId="{3563C5E5-ADE6-4D80-83CF-1357A96BB240}" destId="{B1E7C73F-B942-4DDC-8368-FAE29C14BCF8}" srcOrd="1" destOrd="0" presId="urn:microsoft.com/office/officeart/2005/8/layout/cycle4"/>
    <dgm:cxn modelId="{29050E85-E654-A947-B1CF-A7A2F6589B3E}" type="presParOf" srcId="{6B0C8A70-1849-43A6-85D9-D59D9EF3FEC9}" destId="{B6D4FA94-673D-427D-AB5A-841AFD427CA4}" srcOrd="1" destOrd="0" presId="urn:microsoft.com/office/officeart/2005/8/layout/cycle4"/>
    <dgm:cxn modelId="{8ECF82C4-6F4C-6146-AD9E-2D1A3C6CF036}" type="presParOf" srcId="{B6D4FA94-673D-427D-AB5A-841AFD427CA4}" destId="{31C9703D-FF6C-4FBE-9ACE-D98A650FBA11}" srcOrd="0" destOrd="0" presId="urn:microsoft.com/office/officeart/2005/8/layout/cycle4"/>
    <dgm:cxn modelId="{CCC9ADE3-AE45-7F44-8F25-F2970B2E7312}" type="presParOf" srcId="{B6D4FA94-673D-427D-AB5A-841AFD427CA4}" destId="{1BAC757F-F2BD-42FC-83B7-73EE91804064}" srcOrd="1" destOrd="0" presId="urn:microsoft.com/office/officeart/2005/8/layout/cycle4"/>
    <dgm:cxn modelId="{2D6CF677-CF1E-7447-98EB-EA4E8318F0DA}" type="presParOf" srcId="{6B0C8A70-1849-43A6-85D9-D59D9EF3FEC9}" destId="{75702722-D7D4-463A-8B7F-B71D30F8D00B}" srcOrd="2" destOrd="0" presId="urn:microsoft.com/office/officeart/2005/8/layout/cycle4"/>
    <dgm:cxn modelId="{240D1316-B60A-7844-BE0C-58D840D9CE57}" type="presParOf" srcId="{75702722-D7D4-463A-8B7F-B71D30F8D00B}" destId="{ACCB2C68-8010-4399-A8CD-5B585994E1D7}" srcOrd="0" destOrd="0" presId="urn:microsoft.com/office/officeart/2005/8/layout/cycle4"/>
    <dgm:cxn modelId="{1BE0AA0E-32F0-324A-B532-7306A56EEC64}" type="presParOf" srcId="{75702722-D7D4-463A-8B7F-B71D30F8D00B}" destId="{B8B37E6F-A8EC-451A-A9BE-D35C647268A2}" srcOrd="1" destOrd="0" presId="urn:microsoft.com/office/officeart/2005/8/layout/cycle4"/>
    <dgm:cxn modelId="{D32522E0-9760-F947-830B-A03C7E8438FF}" type="presParOf" srcId="{6B0C8A70-1849-43A6-85D9-D59D9EF3FEC9}" destId="{87F1213E-8493-4CDC-8A08-C979C7AC8195}" srcOrd="3" destOrd="0" presId="urn:microsoft.com/office/officeart/2005/8/layout/cycle4"/>
    <dgm:cxn modelId="{C9E46448-9E66-6C40-B39D-99508C464C9F}" type="presParOf" srcId="{87F1213E-8493-4CDC-8A08-C979C7AC8195}" destId="{863D7BF6-006D-4A9E-847C-2F6093271926}" srcOrd="0" destOrd="0" presId="urn:microsoft.com/office/officeart/2005/8/layout/cycle4"/>
    <dgm:cxn modelId="{708B3ECE-B599-A74A-9505-882B891E8807}" type="presParOf" srcId="{87F1213E-8493-4CDC-8A08-C979C7AC8195}" destId="{47065C77-D367-499B-A6F3-8557DBDCAF77}" srcOrd="1" destOrd="0" presId="urn:microsoft.com/office/officeart/2005/8/layout/cycle4"/>
    <dgm:cxn modelId="{384A1BF5-13C8-5C47-8BCF-9A2AF66A5FE1}" type="presParOf" srcId="{6B0C8A70-1849-43A6-85D9-D59D9EF3FEC9}" destId="{893830CE-09E3-4EC5-81DA-673662A3511E}" srcOrd="4" destOrd="0" presId="urn:microsoft.com/office/officeart/2005/8/layout/cycle4"/>
    <dgm:cxn modelId="{057B60CC-0851-E847-9B83-0E7802BAD89E}" type="presParOf" srcId="{3700CF3B-851E-48FE-A13D-86B478E9587C}" destId="{5B8BA3C8-0BA1-4178-A524-F71814BFD622}" srcOrd="1" destOrd="0" presId="urn:microsoft.com/office/officeart/2005/8/layout/cycle4"/>
    <dgm:cxn modelId="{705441EF-604E-0440-A365-D866763888B7}" type="presParOf" srcId="{5B8BA3C8-0BA1-4178-A524-F71814BFD622}" destId="{D34B172F-60A3-44D4-814E-2E695C10E6F2}" srcOrd="0" destOrd="0" presId="urn:microsoft.com/office/officeart/2005/8/layout/cycle4"/>
    <dgm:cxn modelId="{64A6B085-D3D4-1249-8224-E84EF7FA1C3B}" type="presParOf" srcId="{5B8BA3C8-0BA1-4178-A524-F71814BFD622}" destId="{E150A002-02E3-45A0-8665-4A4AC5C394D5}" srcOrd="1" destOrd="0" presId="urn:microsoft.com/office/officeart/2005/8/layout/cycle4"/>
    <dgm:cxn modelId="{3E90D3F9-A7BF-9243-AAF9-B339D98098B1}" type="presParOf" srcId="{5B8BA3C8-0BA1-4178-A524-F71814BFD622}" destId="{82DB5F75-FF17-4172-8B71-08E0036478EE}" srcOrd="2" destOrd="0" presId="urn:microsoft.com/office/officeart/2005/8/layout/cycle4"/>
    <dgm:cxn modelId="{06D78EF9-0A85-8D41-A1C8-AAC16F2EEF59}" type="presParOf" srcId="{5B8BA3C8-0BA1-4178-A524-F71814BFD622}" destId="{36C859F9-829E-43AC-BC64-80C62938D36D}" srcOrd="3" destOrd="0" presId="urn:microsoft.com/office/officeart/2005/8/layout/cycle4"/>
    <dgm:cxn modelId="{5D252349-BA2B-3B4F-825A-0497EE261BC6}" type="presParOf" srcId="{5B8BA3C8-0BA1-4178-A524-F71814BFD622}" destId="{D984263D-93FE-4E42-B9B3-8DA23B06A45C}" srcOrd="4" destOrd="0" presId="urn:microsoft.com/office/officeart/2005/8/layout/cycle4"/>
    <dgm:cxn modelId="{53156570-E3D3-9E45-8C0C-3E4BB4DB437A}" type="presParOf" srcId="{3700CF3B-851E-48FE-A13D-86B478E9587C}" destId="{0FA8F708-351E-4BBF-814A-D7D15E823503}" srcOrd="2" destOrd="0" presId="urn:microsoft.com/office/officeart/2005/8/layout/cycle4"/>
    <dgm:cxn modelId="{702D58E4-82AA-824E-8683-12B6FA7C8F3F}" type="presParOf" srcId="{3700CF3B-851E-48FE-A13D-86B478E9587C}" destId="{3429F9C7-F262-484B-B4B9-4D25DD84D7BF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CB2C68-8010-4399-A8CD-5B585994E1D7}">
      <dsp:nvSpPr>
        <dsp:cNvPr id="0" name=""/>
        <dsp:cNvSpPr/>
      </dsp:nvSpPr>
      <dsp:spPr>
        <a:xfrm>
          <a:off x="2404168" y="2106220"/>
          <a:ext cx="1111389" cy="6718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145938"/>
              <a:satOff val="-954"/>
              <a:lumOff val="163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50" kern="1200">
              <a:latin typeface="Arial"/>
              <a:cs typeface="Arial"/>
            </a:rPr>
            <a:t>Panting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50" kern="1200" dirty="0">
              <a:latin typeface="Arial"/>
              <a:cs typeface="Arial"/>
            </a:rPr>
            <a:t>Skin condition</a:t>
          </a:r>
        </a:p>
      </dsp:txBody>
      <dsp:txXfrm>
        <a:off x="2752344" y="2288948"/>
        <a:ext cx="748454" cy="474390"/>
      </dsp:txXfrm>
    </dsp:sp>
    <dsp:sp modelId="{863D7BF6-006D-4A9E-847C-2F6093271926}">
      <dsp:nvSpPr>
        <dsp:cNvPr id="0" name=""/>
        <dsp:cNvSpPr/>
      </dsp:nvSpPr>
      <dsp:spPr>
        <a:xfrm>
          <a:off x="206911" y="2125738"/>
          <a:ext cx="974753" cy="6328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218907"/>
              <a:satOff val="-1431"/>
              <a:lumOff val="245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>
              <a:latin typeface="Arial"/>
              <a:cs typeface="Arial"/>
            </a:rPr>
            <a:t> -  </a:t>
          </a:r>
        </a:p>
      </dsp:txBody>
      <dsp:txXfrm>
        <a:off x="220812" y="2297850"/>
        <a:ext cx="654525" cy="446828"/>
      </dsp:txXfrm>
    </dsp:sp>
    <dsp:sp modelId="{31C9703D-FF6C-4FBE-9ACE-D98A650FBA11}">
      <dsp:nvSpPr>
        <dsp:cNvPr id="0" name=""/>
        <dsp:cNvSpPr/>
      </dsp:nvSpPr>
      <dsp:spPr>
        <a:xfrm>
          <a:off x="2355366" y="183497"/>
          <a:ext cx="1208992" cy="6945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72969"/>
              <a:satOff val="-477"/>
              <a:lumOff val="81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50" kern="1200">
              <a:latin typeface="Arial"/>
              <a:cs typeface="Arial"/>
            </a:rPr>
            <a:t>Shivering</a:t>
          </a:r>
        </a:p>
      </dsp:txBody>
      <dsp:txXfrm>
        <a:off x="2733320" y="198753"/>
        <a:ext cx="815783" cy="490376"/>
      </dsp:txXfrm>
    </dsp:sp>
    <dsp:sp modelId="{E63D089D-75F5-425D-A3AC-F58C9E79BD8B}">
      <dsp:nvSpPr>
        <dsp:cNvPr id="0" name=""/>
        <dsp:cNvSpPr/>
      </dsp:nvSpPr>
      <dsp:spPr>
        <a:xfrm>
          <a:off x="50752" y="183497"/>
          <a:ext cx="1287072" cy="6945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>
              <a:latin typeface="Arial"/>
              <a:cs typeface="Arial"/>
            </a:rPr>
            <a:t>BCS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>
              <a:latin typeface="Arial"/>
              <a:cs typeface="Arial"/>
            </a:rPr>
            <a:t>RTH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>
              <a:latin typeface="Arial"/>
              <a:cs typeface="Arial"/>
            </a:rPr>
            <a:t>Barking</a:t>
          </a:r>
        </a:p>
      </dsp:txBody>
      <dsp:txXfrm>
        <a:off x="66008" y="198753"/>
        <a:ext cx="870438" cy="490376"/>
      </dsp:txXfrm>
    </dsp:sp>
    <dsp:sp modelId="{D34B172F-60A3-44D4-814E-2E695C10E6F2}">
      <dsp:nvSpPr>
        <dsp:cNvPr id="0" name=""/>
        <dsp:cNvSpPr/>
      </dsp:nvSpPr>
      <dsp:spPr>
        <a:xfrm>
          <a:off x="548516" y="241235"/>
          <a:ext cx="1283787" cy="1217113"/>
        </a:xfrm>
        <a:prstGeom prst="pieWedge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b="1" kern="1200">
              <a:latin typeface="Arial"/>
              <a:cs typeface="Arial"/>
            </a:rPr>
            <a:t>Almost perfect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b="1" kern="1200" dirty="0">
              <a:latin typeface="Arial"/>
              <a:cs typeface="Arial"/>
            </a:rPr>
            <a:t>(k = 0.81-0.99)</a:t>
          </a:r>
        </a:p>
      </dsp:txBody>
      <dsp:txXfrm>
        <a:off x="924529" y="597719"/>
        <a:ext cx="907774" cy="860629"/>
      </dsp:txXfrm>
    </dsp:sp>
    <dsp:sp modelId="{E150A002-02E3-45A0-8665-4A4AC5C394D5}">
      <dsp:nvSpPr>
        <dsp:cNvPr id="0" name=""/>
        <dsp:cNvSpPr/>
      </dsp:nvSpPr>
      <dsp:spPr>
        <a:xfrm rot="5400000">
          <a:off x="1855184" y="198137"/>
          <a:ext cx="1217113" cy="1303309"/>
        </a:xfrm>
        <a:prstGeom prst="pieWedge">
          <a:avLst/>
        </a:prstGeom>
        <a:solidFill>
          <a:schemeClr val="accent3">
            <a:shade val="80000"/>
            <a:hueOff val="72969"/>
            <a:satOff val="-477"/>
            <a:lumOff val="81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b="1" kern="1200">
              <a:latin typeface="Arial"/>
              <a:cs typeface="Arial"/>
            </a:rPr>
            <a:t>Substantial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b="1" kern="1200">
              <a:latin typeface="Arial"/>
              <a:cs typeface="Arial"/>
            </a:rPr>
            <a:t>(k = 0.61-0.80)</a:t>
          </a:r>
        </a:p>
      </dsp:txBody>
      <dsp:txXfrm rot="-5400000">
        <a:off x="1812086" y="597719"/>
        <a:ext cx="921579" cy="860629"/>
      </dsp:txXfrm>
    </dsp:sp>
    <dsp:sp modelId="{82DB5F75-FF17-4172-8B71-08E0036478EE}">
      <dsp:nvSpPr>
        <dsp:cNvPr id="0" name=""/>
        <dsp:cNvSpPr/>
      </dsp:nvSpPr>
      <dsp:spPr>
        <a:xfrm rot="10800000">
          <a:off x="1802325" y="1514566"/>
          <a:ext cx="1322832" cy="1217113"/>
        </a:xfrm>
        <a:prstGeom prst="pieWedge">
          <a:avLst/>
        </a:prstGeom>
        <a:solidFill>
          <a:schemeClr val="accent3">
            <a:shade val="80000"/>
            <a:hueOff val="145938"/>
            <a:satOff val="-954"/>
            <a:lumOff val="163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b="1" kern="1200">
              <a:latin typeface="Arial"/>
              <a:cs typeface="Arial"/>
            </a:rPr>
            <a:t>Moderate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b="1" kern="1200">
              <a:latin typeface="Arial"/>
              <a:cs typeface="Arial"/>
            </a:rPr>
            <a:t>(k = 0.41-0.60)</a:t>
          </a:r>
        </a:p>
      </dsp:txBody>
      <dsp:txXfrm rot="10800000">
        <a:off x="1802325" y="1514566"/>
        <a:ext cx="935383" cy="860629"/>
      </dsp:txXfrm>
    </dsp:sp>
    <dsp:sp modelId="{36C859F9-829E-43AC-BC64-80C62938D36D}">
      <dsp:nvSpPr>
        <dsp:cNvPr id="0" name=""/>
        <dsp:cNvSpPr/>
      </dsp:nvSpPr>
      <dsp:spPr>
        <a:xfrm rot="16200000">
          <a:off x="581853" y="1481230"/>
          <a:ext cx="1217113" cy="1283787"/>
        </a:xfrm>
        <a:prstGeom prst="pieWedge">
          <a:avLst/>
        </a:prstGeom>
        <a:solidFill>
          <a:schemeClr val="accent3">
            <a:shade val="80000"/>
            <a:hueOff val="218907"/>
            <a:satOff val="-1431"/>
            <a:lumOff val="245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b="1" kern="1200">
              <a:latin typeface="Arial"/>
              <a:cs typeface="Arial"/>
            </a:rPr>
            <a:t>Fair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b="1" kern="1200">
              <a:latin typeface="Arial"/>
              <a:cs typeface="Arial"/>
            </a:rPr>
            <a:t>(k = 0.21-0.40)</a:t>
          </a:r>
        </a:p>
      </dsp:txBody>
      <dsp:txXfrm rot="5400000">
        <a:off x="924530" y="1514567"/>
        <a:ext cx="907774" cy="860629"/>
      </dsp:txXfrm>
    </dsp:sp>
    <dsp:sp modelId="{0FA8F708-351E-4BBF-814A-D7D15E823503}">
      <dsp:nvSpPr>
        <dsp:cNvPr id="0" name=""/>
        <dsp:cNvSpPr/>
      </dsp:nvSpPr>
      <dsp:spPr>
        <a:xfrm>
          <a:off x="1616962" y="1233478"/>
          <a:ext cx="420227" cy="365415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29F9C7-F262-484B-B4B9-4D25DD84D7BF}">
      <dsp:nvSpPr>
        <dsp:cNvPr id="0" name=""/>
        <dsp:cNvSpPr/>
      </dsp:nvSpPr>
      <dsp:spPr>
        <a:xfrm rot="10800000">
          <a:off x="1616962" y="1374022"/>
          <a:ext cx="420227" cy="365415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3FFDA-1A48-4F94-BF7E-E925BD9B0D75}" type="datetimeFigureOut">
              <a:rPr lang="it-IT" smtClean="0"/>
              <a:pPr/>
              <a:t>28/07/2017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40B7C-206E-472A-826C-ADB147849C58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6277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944FF-1CF4-48F5-973D-EEF3ACE32F28}" type="datetimeFigureOut">
              <a:rPr lang="it-IT" smtClean="0"/>
              <a:pPr/>
              <a:t>28/07/2017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5A95A-B5BD-4DB4-ACE6-B76090A18987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3288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5A95A-B5BD-4DB4-ACE6-B76090A18987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8300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A1ACA-0A5D-4086-A35A-35552D77010D}" type="datetimeFigureOut">
              <a:rPr lang="it-IT"/>
              <a:pPr>
                <a:defRPr/>
              </a:pPr>
              <a:t>28/07/2017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A1E01-7803-49C7-89F6-5F0C7FA849A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9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9CDB-8AA8-A740-AE34-3F4C68E21689}" type="datetimeFigureOut">
              <a:rPr lang="it-IT" smtClean="0"/>
              <a:pPr/>
              <a:t>28/07/2017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ADA2-B7DC-534D-84C6-F9FC6C8F7F3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6966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9CDB-8AA8-A740-AE34-3F4C68E21689}" type="datetimeFigureOut">
              <a:rPr lang="it-IT" smtClean="0"/>
              <a:pPr/>
              <a:t>28/07/2017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ADA2-B7DC-534D-84C6-F9FC6C8F7F3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9983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9CDB-8AA8-A740-AE34-3F4C68E21689}" type="datetimeFigureOut">
              <a:rPr lang="it-IT" smtClean="0"/>
              <a:pPr/>
              <a:t>28/07/2017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ADA2-B7DC-534D-84C6-F9FC6C8F7F3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8625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9CDB-8AA8-A740-AE34-3F4C68E21689}" type="datetimeFigureOut">
              <a:rPr lang="it-IT" smtClean="0"/>
              <a:pPr/>
              <a:t>28/07/2017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ADA2-B7DC-534D-84C6-F9FC6C8F7F3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1274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9CDB-8AA8-A740-AE34-3F4C68E21689}" type="datetimeFigureOut">
              <a:rPr lang="it-IT" smtClean="0"/>
              <a:pPr/>
              <a:t>28/07/2017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ADA2-B7DC-534D-84C6-F9FC6C8F7F3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885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9CDB-8AA8-A740-AE34-3F4C68E21689}" type="datetimeFigureOut">
              <a:rPr lang="it-IT" smtClean="0"/>
              <a:pPr/>
              <a:t>28/07/2017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ADA2-B7DC-534D-84C6-F9FC6C8F7F3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9602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9CDB-8AA8-A740-AE34-3F4C68E21689}" type="datetimeFigureOut">
              <a:rPr lang="it-IT" smtClean="0"/>
              <a:pPr/>
              <a:t>28/07/2017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ADA2-B7DC-534D-84C6-F9FC6C8F7F3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990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9CDB-8AA8-A740-AE34-3F4C68E21689}" type="datetimeFigureOut">
              <a:rPr lang="it-IT" smtClean="0"/>
              <a:pPr/>
              <a:t>28/07/2017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ADA2-B7DC-534D-84C6-F9FC6C8F7F3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3447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9CDB-8AA8-A740-AE34-3F4C68E21689}" type="datetimeFigureOut">
              <a:rPr lang="it-IT" smtClean="0"/>
              <a:pPr/>
              <a:t>28/07/2017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ADA2-B7DC-534D-84C6-F9FC6C8F7F3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1113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862276"/>
            <a:ext cx="7772400" cy="1102519"/>
          </a:xfrm>
        </p:spPr>
        <p:txBody>
          <a:bodyPr/>
          <a:lstStyle>
            <a:lvl1pPr>
              <a:defRPr sz="400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42910" y="3964792"/>
            <a:ext cx="7858180" cy="5893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C357D-FCDF-43C2-9B20-289BDFAF9220}" type="datetimeFigureOut">
              <a:rPr lang="it-IT"/>
              <a:pPr>
                <a:defRPr/>
              </a:pPr>
              <a:t>28/07/2017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E5ABB-057A-4981-B888-2A1A49B2B1A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1C377-579C-498C-A1B0-0F265184E235}" type="datetimeFigureOut">
              <a:rPr lang="it-IT"/>
              <a:pPr>
                <a:defRPr/>
              </a:pPr>
              <a:t>28/07/2017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C195F-93CE-4218-BC74-318A9BB4282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29000"/>
            <a:ext cx="7772400" cy="857250"/>
          </a:xfrm>
        </p:spPr>
        <p:txBody>
          <a:bodyPr>
            <a:normAutofit/>
          </a:bodyPr>
          <a:lstStyle>
            <a:lvl1pPr algn="ctr">
              <a:defRPr sz="3400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86250"/>
            <a:ext cx="6400800" cy="3429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8989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9CDB-8AA8-A740-AE34-3F4C68E21689}" type="datetimeFigureOut">
              <a:rPr lang="it-IT" smtClean="0"/>
              <a:pPr/>
              <a:t>28/07/2017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ADA2-B7DC-534D-84C6-F9FC6C8F7F3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2812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9CDB-8AA8-A740-AE34-3F4C68E21689}" type="datetimeFigureOut">
              <a:rPr lang="it-IT" smtClean="0"/>
              <a:pPr/>
              <a:t>28/07/2017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ADA2-B7DC-534D-84C6-F9FC6C8F7F3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770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EA535-75C0-4FFF-8F1E-514A0B9B46E4}" type="datetime1">
              <a:rPr lang="it-IT"/>
              <a:pPr>
                <a:defRPr/>
              </a:pPr>
              <a:t>28/07/2017</a:t>
            </a:fld>
            <a:endParaRPr lang="it-IT" dirty="0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63A86-4D40-421A-9008-AB8261A0F511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6465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 dirty="0"/>
              <a:t>Fare clic per modificare</a:t>
            </a:r>
            <a:br>
              <a:rPr lang="it-IT" dirty="0"/>
            </a:br>
            <a:r>
              <a:rPr lang="it-IT" dirty="0"/>
              <a:t>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D4EB9-4E9C-4EC9-A88D-A4A88DA0B71E}" type="datetimeFigureOut">
              <a:rPr lang="it-IT"/>
              <a:pPr>
                <a:defRPr/>
              </a:pPr>
              <a:t>28/07/2017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D021D-1B04-4C29-B90C-F594543B253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8989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9CDB-8AA8-A740-AE34-3F4C68E21689}" type="datetimeFigureOut">
              <a:rPr lang="it-IT" smtClean="0"/>
              <a:pPr/>
              <a:t>28/07/2017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ADA2-B7DC-534D-84C6-F9FC6C8F7F3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0271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9CDB-8AA8-A740-AE34-3F4C68E21689}" type="datetimeFigureOut">
              <a:rPr lang="it-IT" smtClean="0"/>
              <a:pPr/>
              <a:t>28/07/2017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ADA2-B7DC-534D-84C6-F9FC6C8F7F3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676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in_bg_bianco_rosso_oie_cc.jp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" y="3"/>
            <a:ext cx="9131300" cy="5158711"/>
          </a:xfrm>
          <a:prstGeom prst="rect">
            <a:avLst/>
          </a:prstGeom>
        </p:spPr>
      </p:pic>
      <p:sp>
        <p:nvSpPr>
          <p:cNvPr id="2051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3543300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Click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add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7" y="4767264"/>
            <a:ext cx="175736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accent5"/>
                </a:solidFill>
                <a:latin typeface="+mn-lt"/>
              </a:defRPr>
            </a:lvl1pPr>
          </a:lstStyle>
          <a:p>
            <a:pPr>
              <a:defRPr/>
            </a:pPr>
            <a:fld id="{16E0A3C7-8E4A-4ACE-ADFC-E999D192669A}" type="datetimeFigureOut">
              <a:rPr lang="it-IT"/>
              <a:pPr>
                <a:defRPr/>
              </a:pPr>
              <a:t>28/07/2017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00232" y="4767264"/>
            <a:ext cx="514353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accent5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it-IT" dirty="0"/>
              <a:t>Istituto G. Caporale - Teramo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929438" y="4767264"/>
            <a:ext cx="175736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accent5"/>
                </a:solidFill>
                <a:latin typeface="+mn-lt"/>
              </a:defRPr>
            </a:lvl1pPr>
          </a:lstStyle>
          <a:p>
            <a:pPr>
              <a:defRPr/>
            </a:pPr>
            <a:fld id="{C0FF2ABB-D498-40D7-8DA6-9FAD4161F4A5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 baseline="0">
          <a:solidFill>
            <a:srgbClr val="A4182A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00539B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00539B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00539B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00539B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539B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539B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539B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539B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rima_slide.jp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1250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98999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37AC9CDB-8AA8-A740-AE34-3F4C68E21689}" type="datetimeFigureOut">
              <a:rPr lang="it-IT" smtClean="0"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28/07/2017</a:t>
            </a:fld>
            <a:endParaRPr lang="it-IT" dirty="0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98999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it-IT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1250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99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8FAADA2-B7DC-534D-84C6-F9FC6C8F7F30}" type="slidenum">
              <a:rPr lang="it-IT" smtClean="0"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it-IT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653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85" r:id="rId4"/>
  </p:sldLayoutIdLst>
  <p:txStyles>
    <p:titleStyle>
      <a:lvl1pPr algn="r" defTabSz="457200" rtl="0" eaLnBrk="1" latinLnBrk="0" hangingPunct="1">
        <a:spcBef>
          <a:spcPct val="0"/>
        </a:spcBef>
        <a:buNone/>
        <a:defRPr sz="3800" b="1" kern="1200">
          <a:solidFill>
            <a:srgbClr val="44566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445667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445667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445667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445667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445667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onda_slide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Click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 err="1"/>
              <a:t>Second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 err="1"/>
              <a:t>Third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0" y="481250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98999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37AC9CDB-8AA8-A740-AE34-3F4C68E21689}" type="datetimeFigureOut">
              <a:rPr lang="it-IT" smtClean="0"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28/07/2017</a:t>
            </a:fld>
            <a:endParaRPr lang="it-IT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0" y="481250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98999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it-IT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1250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99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8FAADA2-B7DC-534D-84C6-F9FC6C8F7F30}" type="slidenum">
              <a:rPr lang="it-IT" smtClean="0"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it-IT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0224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r" defTabSz="457200" rtl="0" eaLnBrk="1" latinLnBrk="0" hangingPunct="1">
        <a:spcBef>
          <a:spcPct val="0"/>
        </a:spcBef>
        <a:buNone/>
        <a:defRPr sz="3800" b="1" kern="1200">
          <a:solidFill>
            <a:srgbClr val="44566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445667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445667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445667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445667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445667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9.wmf"/><Relationship Id="rId7" Type="http://schemas.openxmlformats.org/officeDocument/2006/relationships/image" Target="../media/image20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12" Type="http://schemas.openxmlformats.org/officeDocument/2006/relationships/image" Target="../media/image20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8.jpeg"/><Relationship Id="rId11" Type="http://schemas.microsoft.com/office/2007/relationships/hdphoto" Target="../media/hdphoto2.wdp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7.png"/><Relationship Id="rId7" Type="http://schemas.openxmlformats.org/officeDocument/2006/relationships/image" Target="../media/image7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9.jpeg"/><Relationship Id="rId5" Type="http://schemas.microsoft.com/office/2007/relationships/hdphoto" Target="../media/hdphoto3.wdp"/><Relationship Id="rId4" Type="http://schemas.openxmlformats.org/officeDocument/2006/relationships/image" Target="../media/image68.jpeg"/><Relationship Id="rId9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5.jpeg"/><Relationship Id="rId4" Type="http://schemas.openxmlformats.org/officeDocument/2006/relationships/image" Target="../media/image74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1.xml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gif"/><Relationship Id="rId2" Type="http://schemas.openxmlformats.org/officeDocument/2006/relationships/hyperlink" Target="http://www.abspace.it/SchoolSpace/img/schededidattiche/CartineMute/EuropaStatiColori.gif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jpeg"/><Relationship Id="rId5" Type="http://schemas.openxmlformats.org/officeDocument/2006/relationships/image" Target="../media/image79.jpeg"/><Relationship Id="rId4" Type="http://schemas.openxmlformats.org/officeDocument/2006/relationships/image" Target="../media/image7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12" Type="http://schemas.openxmlformats.org/officeDocument/2006/relationships/image" Target="../media/image20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5.jpeg"/><Relationship Id="rId11" Type="http://schemas.openxmlformats.org/officeDocument/2006/relationships/image" Target="../media/image90.jpeg"/><Relationship Id="rId5" Type="http://schemas.openxmlformats.org/officeDocument/2006/relationships/image" Target="../media/image84.jpeg"/><Relationship Id="rId10" Type="http://schemas.openxmlformats.org/officeDocument/2006/relationships/image" Target="../media/image89.jpeg"/><Relationship Id="rId4" Type="http://schemas.openxmlformats.org/officeDocument/2006/relationships/image" Target="../media/image83.jpeg"/><Relationship Id="rId9" Type="http://schemas.openxmlformats.org/officeDocument/2006/relationships/image" Target="../media/image8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jpeg"/><Relationship Id="rId4" Type="http://schemas.openxmlformats.org/officeDocument/2006/relationships/image" Target="../media/image9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jpeg"/><Relationship Id="rId4" Type="http://schemas.microsoft.com/office/2007/relationships/hdphoto" Target="../media/hdphoto4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jpeg"/><Relationship Id="rId3" Type="http://schemas.openxmlformats.org/officeDocument/2006/relationships/hyperlink" Target="http://www.google.it/url?sa=i&amp;rct=j&amp;q=&amp;esrc=s&amp;frm=1&amp;source=images&amp;cd=&amp;cad=rja&amp;docid=EC9U2KyNqpVD7M&amp;tbnid=vJTbEsuW7XVAZM:&amp;ved=0CAUQjRw&amp;url=http://angarrack.info/node/559&amp;ei=uGjAUfwUxsezBq21gZAL&amp;bvm=bv.47883778,d.bGE&amp;psig=AFQjCNFtpMaOBYpgEXHDLK_JxflRRiFvrA&amp;ust=1371650559484309" TargetMode="External"/><Relationship Id="rId7" Type="http://schemas.openxmlformats.org/officeDocument/2006/relationships/hyperlink" Target="https://www.google.it/url?sa=i&amp;rct=j&amp;q=&amp;esrc=s&amp;frm=1&amp;source=images&amp;cd=&amp;cad=rja&amp;docid=HahVqka18oX9MM&amp;tbnid=-W45kxOXzsMcqM:&amp;ved=0CAUQjRw&amp;url=https://twitter.com/wbvn_official&amp;ei=7nJSUo-DM6en0wXctYH4Bw&amp;bvm=bv.53537100,d.bGE&amp;psig=AFQjCNGCTuMVObBh9ObLX7n7Lw3ztqiCcw&amp;ust=1381221480955303" TargetMode="Externa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3.jpeg"/><Relationship Id="rId5" Type="http://schemas.openxmlformats.org/officeDocument/2006/relationships/image" Target="../media/image102.png"/><Relationship Id="rId10" Type="http://schemas.openxmlformats.org/officeDocument/2006/relationships/image" Target="../media/image20.jpeg"/><Relationship Id="rId4" Type="http://schemas.openxmlformats.org/officeDocument/2006/relationships/image" Target="../media/image101.jpeg"/><Relationship Id="rId9" Type="http://schemas.openxmlformats.org/officeDocument/2006/relationships/image" Target="../media/image10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jpe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8"/>
          <p:cNvSpPr>
            <a:spLocks noGrp="1"/>
          </p:cNvSpPr>
          <p:nvPr>
            <p:ph type="title"/>
          </p:nvPr>
        </p:nvSpPr>
        <p:spPr>
          <a:xfrm>
            <a:off x="323528" y="3489855"/>
            <a:ext cx="8640960" cy="756121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GB" sz="2400" dirty="0">
                <a:latin typeface="Arial"/>
                <a:cs typeface="Arial"/>
              </a:rPr>
              <a:t>Towards a scientific-based assessment of dogs’ welfare in shelters</a:t>
            </a:r>
            <a:endParaRPr lang="en-GB" sz="2400" cap="small" dirty="0">
              <a:latin typeface="Arial"/>
              <a:ea typeface="Verdana" pitchFamily="34" charset="0"/>
              <a:cs typeface="Arial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246419" y="42326"/>
            <a:ext cx="1815377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Istanbul 3-5 March 2015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642" y="89933"/>
            <a:ext cx="1714054" cy="881715"/>
          </a:xfrm>
          <a:prstGeom prst="rect">
            <a:avLst/>
          </a:prstGeom>
        </p:spPr>
      </p:pic>
      <p:pic>
        <p:nvPicPr>
          <p:cNvPr id="1044" name="Picture 20" descr="F:\Work\Conferenze\DPM_Istanbul 2015\log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322660"/>
            <a:ext cx="1846370" cy="152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4461960"/>
            <a:ext cx="8658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>
                <a:solidFill>
                  <a:schemeClr val="accent2">
                    <a:lumMod val="75000"/>
                  </a:schemeClr>
                </a:solidFill>
              </a:rPr>
              <a:t>Shanis Barnard, Cecilia Pedernera, Nicola Ferri, AntonioVelarde, Paolo Dalla Villa</a:t>
            </a:r>
            <a:endParaRPr lang="en-GB" sz="1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Immagin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87477"/>
            <a:ext cx="1354014" cy="5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966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ttp://blogs.20minutos.es/animalesenadopcion/files/Zipi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2787775"/>
            <a:ext cx="2152790" cy="13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C:\Documents and Settings\cpedernera\Configuración local\Archivos temporales de Internet\Content.IE5\7DE2N1FK\MC900216702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304" y="3686641"/>
            <a:ext cx="1835696" cy="145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tge 11" descr="ojos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4074" y="1799979"/>
            <a:ext cx="2182422" cy="14198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20656" y="1364383"/>
            <a:ext cx="992492" cy="523220"/>
          </a:xfrm>
          <a:prstGeom prst="rect">
            <a:avLst/>
          </a:prstGeom>
          <a:ln w="38100" cmpd="sng">
            <a:solidFill>
              <a:srgbClr val="F7D05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>
            <a:defPPr>
              <a:defRPr lang="it-IT"/>
            </a:defPPr>
            <a:lvl1pPr algn="ctr">
              <a:defRPr sz="1400" b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Mortality</a:t>
            </a:r>
          </a:p>
          <a:p>
            <a:r>
              <a:rPr lang="en-US" dirty="0"/>
              <a:t>Morbidity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12360" y="3219822"/>
            <a:ext cx="1296144" cy="523220"/>
          </a:xfrm>
          <a:prstGeom prst="rect">
            <a:avLst/>
          </a:prstGeom>
          <a:ln w="38100" cmpd="sng">
            <a:solidFill>
              <a:srgbClr val="F7D05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it-IT"/>
            </a:defPPr>
            <a:lvl1pPr algn="ctr">
              <a:defRPr sz="1400" b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Surgeries/pain control</a:t>
            </a:r>
          </a:p>
        </p:txBody>
      </p:sp>
      <p:pic>
        <p:nvPicPr>
          <p:cNvPr id="10" name="Imatge 8" descr="SAM_0537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23928" y="1059582"/>
            <a:ext cx="2520280" cy="1556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932044" y="1131593"/>
            <a:ext cx="1461495" cy="307777"/>
          </a:xfrm>
          <a:prstGeom prst="rect">
            <a:avLst/>
          </a:prstGeom>
          <a:ln w="38100" cmpd="sng">
            <a:solidFill>
              <a:srgbClr val="F7D05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Social housing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15822" y="4083921"/>
            <a:ext cx="2121093" cy="307777"/>
          </a:xfrm>
          <a:prstGeom prst="rect">
            <a:avLst/>
          </a:prstGeom>
          <a:ln w="38100" cmpd="sng">
            <a:solidFill>
              <a:srgbClr val="C0504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>
            <a:defPPr>
              <a:defRPr lang="it-IT"/>
            </a:defPPr>
            <a:lvl1pPr algn="ctr">
              <a:defRPr sz="1400" b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Emotional state profile</a:t>
            </a:r>
          </a:p>
        </p:txBody>
      </p:sp>
      <p:pic>
        <p:nvPicPr>
          <p:cNvPr id="26" name="Picture 25" descr="P1240994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107504" y="2841784"/>
            <a:ext cx="2592288" cy="136583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402938" y="2931793"/>
            <a:ext cx="872918" cy="307777"/>
          </a:xfrm>
          <a:prstGeom prst="rect">
            <a:avLst/>
          </a:prstGeom>
          <a:ln w="38100" cmpd="sng">
            <a:solidFill>
              <a:srgbClr val="F7D05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>
            <a:defPPr>
              <a:defRPr lang="it-IT"/>
            </a:defPPr>
            <a:lvl1pPr algn="ctr">
              <a:defRPr sz="1400" b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Feeding</a:t>
            </a:r>
          </a:p>
        </p:txBody>
      </p:sp>
      <p:sp>
        <p:nvSpPr>
          <p:cNvPr id="5122" name="Títol 10"/>
          <p:cNvSpPr>
            <a:spLocks noGrp="1"/>
          </p:cNvSpPr>
          <p:nvPr>
            <p:ph type="title"/>
          </p:nvPr>
        </p:nvSpPr>
        <p:spPr>
          <a:xfrm>
            <a:off x="2339752" y="141480"/>
            <a:ext cx="5544616" cy="648072"/>
          </a:xfr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Aft>
                <a:spcPct val="0"/>
              </a:spcAft>
            </a:pPr>
            <a:br>
              <a:rPr lang="ca-ES" sz="2800" i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ca-ES" sz="2800" i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SHELTER unit </a:t>
            </a:r>
            <a:r>
              <a:rPr lang="ca-ES" sz="2800" i="1" dirty="0" err="1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measures</a:t>
            </a:r>
            <a:br>
              <a:rPr lang="ca-ES" sz="2800" i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</a:br>
            <a:endParaRPr lang="ca-ES" sz="2800" i="1" dirty="0">
              <a:solidFill>
                <a:schemeClr val="accent3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124" name="Contenidor de número de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9A52BC8-6F73-410F-B33B-A153CE3E9856}" type="slidenum">
              <a:rPr lang="es-ES_tradnl" smtClean="0">
                <a:ea typeface="ＭＳ Ｐゴシック" pitchFamily="34" charset="-128"/>
              </a:rPr>
              <a:pPr/>
              <a:t>10</a:t>
            </a:fld>
            <a:endParaRPr lang="es-ES_tradnl" dirty="0">
              <a:ea typeface="ＭＳ Ｐゴシック" pitchFamily="34" charset="-128"/>
            </a:endParaRPr>
          </a:p>
        </p:txBody>
      </p:sp>
      <p:pic>
        <p:nvPicPr>
          <p:cNvPr id="7" name="Picture 20" descr="F:\Work\Conferenze\DPM_Istanbul 2015\logo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4256" y="33468"/>
            <a:ext cx="1034255" cy="81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2"/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2610" b="7221"/>
          <a:stretch/>
        </p:blipFill>
        <p:spPr>
          <a:xfrm>
            <a:off x="144016" y="1005577"/>
            <a:ext cx="3563888" cy="17370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6067" y="1059582"/>
            <a:ext cx="2149835" cy="523220"/>
          </a:xfrm>
          <a:prstGeom prst="rect">
            <a:avLst/>
          </a:prstGeom>
          <a:ln w="38100" cmpd="sng">
            <a:solidFill>
              <a:srgbClr val="F7D05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>
            <a:defPPr>
              <a:defRPr lang="it-IT"/>
            </a:defPPr>
            <a:lvl1pPr algn="ctr">
              <a:defRPr b="1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 algn="r"/>
            <a:r>
              <a:rPr lang="en-US" sz="1400" dirty="0">
                <a:latin typeface="Arial"/>
                <a:cs typeface="Arial"/>
              </a:rPr>
              <a:t>Shelter population size</a:t>
            </a:r>
          </a:p>
          <a:p>
            <a:pPr algn="r"/>
            <a:r>
              <a:rPr lang="en-US" sz="1400" dirty="0">
                <a:latin typeface="Arial"/>
                <a:cs typeface="Arial"/>
              </a:rPr>
              <a:t>Exercise</a:t>
            </a:r>
          </a:p>
        </p:txBody>
      </p:sp>
      <p:grpSp>
        <p:nvGrpSpPr>
          <p:cNvPr id="19" name="Gruppo 15"/>
          <p:cNvGrpSpPr/>
          <p:nvPr/>
        </p:nvGrpSpPr>
        <p:grpSpPr>
          <a:xfrm>
            <a:off x="2843808" y="4600025"/>
            <a:ext cx="4248472" cy="108012"/>
            <a:chOff x="2771800" y="2708920"/>
            <a:chExt cx="5328592" cy="144016"/>
          </a:xfrm>
        </p:grpSpPr>
        <p:cxnSp>
          <p:nvCxnSpPr>
            <p:cNvPr id="20" name="Connettore 1 16"/>
            <p:cNvCxnSpPr/>
            <p:nvPr/>
          </p:nvCxnSpPr>
          <p:spPr>
            <a:xfrm>
              <a:off x="2771800" y="2780928"/>
              <a:ext cx="5328592" cy="0"/>
            </a:xfrm>
            <a:prstGeom prst="line">
              <a:avLst/>
            </a:prstGeom>
            <a:ln>
              <a:solidFill>
                <a:srgbClr val="898999"/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17"/>
            <p:cNvCxnSpPr/>
            <p:nvPr/>
          </p:nvCxnSpPr>
          <p:spPr>
            <a:xfrm>
              <a:off x="2771800" y="2708920"/>
              <a:ext cx="0" cy="144016"/>
            </a:xfrm>
            <a:prstGeom prst="line">
              <a:avLst/>
            </a:prstGeom>
            <a:ln>
              <a:solidFill>
                <a:srgbClr val="8989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1 18"/>
            <p:cNvCxnSpPr/>
            <p:nvPr/>
          </p:nvCxnSpPr>
          <p:spPr>
            <a:xfrm>
              <a:off x="8100392" y="2708920"/>
              <a:ext cx="0" cy="144016"/>
            </a:xfrm>
            <a:prstGeom prst="line">
              <a:avLst/>
            </a:prstGeom>
            <a:ln>
              <a:solidFill>
                <a:srgbClr val="8989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CasellaDiTesto 19"/>
          <p:cNvSpPr txBox="1"/>
          <p:nvPr/>
        </p:nvSpPr>
        <p:spPr>
          <a:xfrm>
            <a:off x="1092189" y="4461960"/>
            <a:ext cx="1538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376092"/>
                </a:solidFill>
              </a:rPr>
              <a:t>e.g. Playful</a:t>
            </a:r>
          </a:p>
        </p:txBody>
      </p:sp>
      <p:sp>
        <p:nvSpPr>
          <p:cNvPr id="24" name="CasellaDiTesto 20"/>
          <p:cNvSpPr txBox="1"/>
          <p:nvPr/>
        </p:nvSpPr>
        <p:spPr>
          <a:xfrm>
            <a:off x="3685858" y="4352786"/>
            <a:ext cx="382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  <a:latin typeface="Comic Sans MS" pitchFamily="66" charset="0"/>
              </a:rPr>
              <a:t>\</a:t>
            </a:r>
          </a:p>
        </p:txBody>
      </p:sp>
    </p:spTree>
    <p:extLst>
      <p:ext uri="{BB962C8B-B14F-4D97-AF65-F5344CB8AC3E}">
        <p14:creationId xmlns:p14="http://schemas.microsoft.com/office/powerpoint/2010/main" val="46121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  <p:bldP spid="11" grpId="0" animBg="1"/>
      <p:bldP spid="25" grpId="0" animBg="1"/>
      <p:bldP spid="18" grpId="0" animBg="1"/>
      <p:bldP spid="3" grpId="0" animBg="1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s.barnard\Pictures\Romania\P1240989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8024" y="1167597"/>
            <a:ext cx="2160240" cy="142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228189" y="987577"/>
            <a:ext cx="1302297" cy="307777"/>
          </a:xfrm>
          <a:prstGeom prst="rect">
            <a:avLst/>
          </a:prstGeom>
          <a:ln w="38100" cmpd="sng"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>
            <a:defPPr>
              <a:defRPr lang="it-IT"/>
            </a:defPPr>
            <a:lvl1pPr algn="r">
              <a:defRPr sz="1400" b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Barking level</a:t>
            </a:r>
          </a:p>
        </p:txBody>
      </p:sp>
      <p:pic>
        <p:nvPicPr>
          <p:cNvPr id="30" name="Imatge 10" descr="P125032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3705711"/>
            <a:ext cx="2304256" cy="129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483774" y="3798502"/>
            <a:ext cx="1262235" cy="307777"/>
          </a:xfrm>
          <a:prstGeom prst="rect">
            <a:avLst/>
          </a:prstGeom>
          <a:ln w="3810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>
            <a:defPPr>
              <a:defRPr lang="it-IT"/>
            </a:defPPr>
            <a:lvl1pPr algn="r">
              <a:defRPr sz="1400" b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Sharp edges</a:t>
            </a:r>
          </a:p>
        </p:txBody>
      </p:sp>
      <p:sp>
        <p:nvSpPr>
          <p:cNvPr id="5124" name="Contenidor de número de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9A52BC8-6F73-410F-B33B-A153CE3E9856}" type="slidenum">
              <a:rPr lang="es-ES_tradnl" smtClean="0">
                <a:ea typeface="ＭＳ Ｐゴシック" pitchFamily="34" charset="-128"/>
              </a:rPr>
              <a:pPr/>
              <a:t>11</a:t>
            </a:fld>
            <a:endParaRPr lang="es-ES_tradnl" dirty="0">
              <a:ea typeface="ＭＳ Ｐゴシック" pitchFamily="34" charset="-128"/>
            </a:endParaRPr>
          </a:p>
        </p:txBody>
      </p:sp>
      <p:pic>
        <p:nvPicPr>
          <p:cNvPr id="27" name="Immagin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032" y="2691979"/>
            <a:ext cx="2110294" cy="1895996"/>
          </a:xfrm>
          <a:prstGeom prst="rect">
            <a:avLst/>
          </a:prstGeom>
          <a:ln>
            <a:noFill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3923934" y="2787777"/>
            <a:ext cx="1941557" cy="307777"/>
          </a:xfrm>
          <a:prstGeom prst="rect">
            <a:avLst/>
          </a:prstGeom>
          <a:ln w="38100" cmpd="sng"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>
            <a:defPPr>
              <a:defRPr lang="it-IT"/>
            </a:defPPr>
            <a:lvl1pPr algn="r">
              <a:defRPr sz="1400" b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Abnormal </a:t>
            </a:r>
            <a:r>
              <a:rPr lang="en-US" dirty="0" err="1"/>
              <a:t>behaviour</a:t>
            </a:r>
            <a:endParaRPr lang="en-US" dirty="0"/>
          </a:p>
        </p:txBody>
      </p:sp>
      <p:pic>
        <p:nvPicPr>
          <p:cNvPr id="23" name="Picture 22" descr="P1250618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6296" y="1431401"/>
            <a:ext cx="1832002" cy="172779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698942" y="2718382"/>
            <a:ext cx="1305278" cy="307777"/>
          </a:xfrm>
          <a:prstGeom prst="rect">
            <a:avLst/>
          </a:prstGeom>
          <a:ln w="3810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>
            <a:defPPr>
              <a:defRPr lang="it-IT"/>
            </a:defPPr>
            <a:lvl1pPr algn="r">
              <a:defRPr sz="1400" b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Water supply</a:t>
            </a:r>
          </a:p>
        </p:txBody>
      </p:sp>
      <p:pic>
        <p:nvPicPr>
          <p:cNvPr id="19" name="Picture 6" descr="http://3.bp.blogspot.com/-uN8NVYOx52o/UHZjBlJTTFI/AAAAAAAAAyc/RuZrlAZPRZ4/s1600/PARVO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2476688"/>
            <a:ext cx="2232248" cy="110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51557" y="2556364"/>
            <a:ext cx="1031051" cy="307777"/>
          </a:xfrm>
          <a:prstGeom prst="rect">
            <a:avLst/>
          </a:prstGeom>
          <a:ln w="38100" cmpd="sng"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>
            <a:defPPr>
              <a:defRPr lang="it-IT"/>
            </a:defPPr>
            <a:lvl1pPr algn="r">
              <a:defRPr sz="1400" b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/>
              <a:t>Diarrohea</a:t>
            </a:r>
            <a:endParaRPr lang="en-US" dirty="0"/>
          </a:p>
        </p:txBody>
      </p:sp>
      <p:pic>
        <p:nvPicPr>
          <p:cNvPr id="8" name="Imatge 8" descr="SAM_0538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987576"/>
            <a:ext cx="2160240" cy="138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74078" y="1059585"/>
            <a:ext cx="1621658" cy="307777"/>
          </a:xfrm>
          <a:prstGeom prst="rect">
            <a:avLst/>
          </a:prstGeom>
          <a:ln w="3810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>
            <a:defPPr>
              <a:defRPr lang="it-IT"/>
            </a:defPPr>
            <a:lvl1pPr algn="r">
              <a:defRPr sz="1400" b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Space allowance</a:t>
            </a:r>
          </a:p>
        </p:txBody>
      </p:sp>
      <p:pic>
        <p:nvPicPr>
          <p:cNvPr id="3" name="Picture 2" descr="DSCN3426.JP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11" y="3219825"/>
            <a:ext cx="2037169" cy="156617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8002" y="4443753"/>
            <a:ext cx="1611314" cy="307777"/>
          </a:xfrm>
          <a:prstGeom prst="rect">
            <a:avLst/>
          </a:prstGeom>
          <a:ln w="38100" cmpd="sng"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>
            <a:defPPr>
              <a:defRPr lang="it-IT"/>
            </a:defPPr>
            <a:lvl1pPr algn="r">
              <a:defRPr sz="1400" b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Evidence of pain</a:t>
            </a:r>
          </a:p>
        </p:txBody>
      </p:sp>
      <p:pic>
        <p:nvPicPr>
          <p:cNvPr id="5" name="Picture 4" descr="P1250788.JPG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5782" y="789552"/>
            <a:ext cx="2060919" cy="14941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27784" y="843561"/>
            <a:ext cx="902724" cy="307777"/>
          </a:xfrm>
          <a:prstGeom prst="rect">
            <a:avLst/>
          </a:prstGeom>
          <a:ln w="3810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>
            <a:defPPr>
              <a:defRPr lang="it-IT"/>
            </a:defPPr>
            <a:lvl1pPr algn="r">
              <a:defRPr sz="1400" b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Bedding</a:t>
            </a:r>
          </a:p>
        </p:txBody>
      </p:sp>
      <p:pic>
        <p:nvPicPr>
          <p:cNvPr id="22" name="Immagine 14"/>
          <p:cNvPicPr>
            <a:picLocks noChangeAspect="1"/>
          </p:cNvPicPr>
          <p:nvPr/>
        </p:nvPicPr>
        <p:blipFill rotWithShape="1"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1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6682"/>
          <a:stretch/>
        </p:blipFill>
        <p:spPr>
          <a:xfrm>
            <a:off x="7092280" y="3545176"/>
            <a:ext cx="2016224" cy="1546856"/>
          </a:xfrm>
          <a:prstGeom prst="rect">
            <a:avLst/>
          </a:prstGeom>
          <a:ln>
            <a:noFill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169699" y="4712248"/>
            <a:ext cx="2498651" cy="307777"/>
          </a:xfrm>
          <a:prstGeom prst="rect">
            <a:avLst/>
          </a:prstGeom>
          <a:ln w="38100" cmpd="sng"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>
            <a:defPPr>
              <a:defRPr lang="it-IT"/>
            </a:defPPr>
            <a:lvl1pPr algn="r">
              <a:defRPr sz="1400" b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Panting/shivering/huddling</a:t>
            </a:r>
          </a:p>
        </p:txBody>
      </p:sp>
      <p:pic>
        <p:nvPicPr>
          <p:cNvPr id="7" name="Picture 20" descr="F:\Work\Conferenze\DPM_Istanbul 2015\logo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4256" y="33468"/>
            <a:ext cx="1034255" cy="81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ítol 10"/>
          <p:cNvSpPr txBox="1">
            <a:spLocks/>
          </p:cNvSpPr>
          <p:nvPr/>
        </p:nvSpPr>
        <p:spPr>
          <a:xfrm>
            <a:off x="2267744" y="51470"/>
            <a:ext cx="554461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800" b="1" kern="1200">
                <a:solidFill>
                  <a:srgbClr val="445667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br>
              <a:rPr lang="ca-ES" sz="2800" i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ca-ES" sz="2800" i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PEN unit </a:t>
            </a:r>
            <a:r>
              <a:rPr lang="ca-ES" sz="2800" i="1" dirty="0" err="1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measures</a:t>
            </a:r>
            <a:br>
              <a:rPr lang="ca-ES" sz="2800" i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</a:br>
            <a:endParaRPr lang="ca-ES" sz="2800" i="1" dirty="0">
              <a:solidFill>
                <a:schemeClr val="accent3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122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14" grpId="0" animBg="1"/>
      <p:bldP spid="20" grpId="0" animBg="1"/>
      <p:bldP spid="16" grpId="0" animBg="1"/>
      <p:bldP spid="10" grpId="0" animBg="1"/>
      <p:bldP spid="17" grpId="0" animBg="1"/>
      <p:bldP spid="12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0" descr="F:\Work\Conferenze\DPM_Istanbul 2015\logo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4256" y="33468"/>
            <a:ext cx="1034255" cy="81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45417" y="123481"/>
            <a:ext cx="2974857" cy="42820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GB" sz="2800" b="0" dirty="0">
                <a:solidFill>
                  <a:schemeClr val="accent3">
                    <a:lumMod val="75000"/>
                  </a:schemeClr>
                </a:solidFill>
                <a:latin typeface="Arial"/>
                <a:ea typeface="Verdana" pitchFamily="34" charset="0"/>
                <a:cs typeface="Arial"/>
              </a:rPr>
              <a:t>Bedding</a:t>
            </a:r>
          </a:p>
        </p:txBody>
      </p:sp>
      <p:pic>
        <p:nvPicPr>
          <p:cNvPr id="7" name="Imatge 8" descr="DSCN3000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2499742"/>
            <a:ext cx="1813900" cy="108012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6256" y="2499742"/>
            <a:ext cx="1962926" cy="108012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3688" y="268282"/>
            <a:ext cx="1998550" cy="1277357"/>
          </a:xfrm>
          <a:prstGeom prst="rect">
            <a:avLst/>
          </a:prstGeom>
          <a:ln>
            <a:noFill/>
          </a:ln>
          <a:effectLst/>
        </p:spPr>
      </p:pic>
      <p:sp>
        <p:nvSpPr>
          <p:cNvPr id="19" name="Rettangolo 18"/>
          <p:cNvSpPr/>
          <p:nvPr/>
        </p:nvSpPr>
        <p:spPr>
          <a:xfrm>
            <a:off x="3923928" y="624047"/>
            <a:ext cx="453650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1200"/>
              </a:spcAft>
            </a:pPr>
            <a:r>
              <a:rPr lang="en-GB" sz="1600" u="sng" dirty="0">
                <a:solidFill>
                  <a:srgbClr val="445667"/>
                </a:solidFill>
                <a:latin typeface="Arial"/>
                <a:ea typeface="Verdana" pitchFamily="34" charset="0"/>
                <a:cs typeface="Arial"/>
              </a:rPr>
              <a:t>Type of bedding </a:t>
            </a:r>
            <a:r>
              <a:rPr lang="en-GB" sz="1600" dirty="0">
                <a:solidFill>
                  <a:srgbClr val="445667"/>
                </a:solidFill>
                <a:latin typeface="Arial"/>
                <a:ea typeface="Verdana" pitchFamily="34" charset="0"/>
                <a:cs typeface="Arial"/>
              </a:rPr>
              <a:t>(shelter, basket, other)</a:t>
            </a:r>
          </a:p>
          <a:p>
            <a:pPr defTabSz="457200" fontAlgn="auto">
              <a:spcBef>
                <a:spcPts val="0"/>
              </a:spcBef>
              <a:spcAft>
                <a:spcPts val="1200"/>
              </a:spcAft>
            </a:pPr>
            <a:r>
              <a:rPr lang="en-GB" sz="1600" u="sng" dirty="0">
                <a:solidFill>
                  <a:srgbClr val="445667"/>
                </a:solidFill>
                <a:latin typeface="Arial"/>
                <a:ea typeface="Verdana" pitchFamily="34" charset="0"/>
                <a:cs typeface="Arial"/>
              </a:rPr>
              <a:t>Adequacy</a:t>
            </a:r>
          </a:p>
          <a:p>
            <a:pPr marL="457200" indent="-457200" defTabSz="457200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GB" sz="1600" dirty="0">
                <a:solidFill>
                  <a:srgbClr val="445667"/>
                </a:solidFill>
                <a:latin typeface="Arial"/>
                <a:ea typeface="Verdana" pitchFamily="34" charset="0"/>
                <a:cs typeface="Arial"/>
              </a:rPr>
              <a:t>Presence of at least a bed per dog</a:t>
            </a:r>
          </a:p>
          <a:p>
            <a:pPr marL="457200" indent="-457200" defTabSz="457200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GB" sz="1600" dirty="0">
                <a:solidFill>
                  <a:srgbClr val="445667"/>
                </a:solidFill>
                <a:latin typeface="Arial"/>
                <a:ea typeface="Verdana" pitchFamily="34" charset="0"/>
                <a:cs typeface="Arial"/>
              </a:rPr>
              <a:t>No harmful edges or ingestible parts</a:t>
            </a:r>
          </a:p>
          <a:p>
            <a:pPr marL="457200" indent="-457200" defTabSz="457200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GB" sz="1600" dirty="0">
                <a:solidFill>
                  <a:srgbClr val="445667"/>
                </a:solidFill>
                <a:latin typeface="Arial"/>
                <a:ea typeface="Verdana" pitchFamily="34" charset="0"/>
                <a:cs typeface="Arial"/>
              </a:rPr>
              <a:t>bedding material dry and free from faeces</a:t>
            </a:r>
            <a:endParaRPr lang="ca-ES" sz="1600" dirty="0">
              <a:solidFill>
                <a:srgbClr val="445667"/>
              </a:solidFill>
              <a:latin typeface="Arial"/>
              <a:ea typeface="Verdana" pitchFamily="34" charset="0"/>
              <a:cs typeface="Arial"/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07510" y="3079648"/>
            <a:ext cx="3600399" cy="4282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800" b="1" kern="1200">
                <a:solidFill>
                  <a:srgbClr val="44566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0" dirty="0">
                <a:solidFill>
                  <a:srgbClr val="77933C"/>
                </a:solidFill>
                <a:latin typeface="Arial"/>
                <a:ea typeface="Verdana" pitchFamily="34" charset="0"/>
                <a:cs typeface="Arial"/>
              </a:rPr>
              <a:t>Sharp edges</a:t>
            </a:r>
          </a:p>
        </p:txBody>
      </p:sp>
      <p:pic>
        <p:nvPicPr>
          <p:cNvPr id="14" name="Imatge 10" descr="P1250320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8" y="3579862"/>
            <a:ext cx="1586675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579862"/>
            <a:ext cx="1656184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1738" y="1707655"/>
            <a:ext cx="2044619" cy="1152128"/>
          </a:xfrm>
          <a:prstGeom prst="rect">
            <a:avLst/>
          </a:prstGeom>
          <a:ln>
            <a:noFill/>
          </a:ln>
          <a:effectLst/>
        </p:spPr>
      </p:pic>
      <p:sp>
        <p:nvSpPr>
          <p:cNvPr id="16" name="Rettangolo 15"/>
          <p:cNvSpPr/>
          <p:nvPr/>
        </p:nvSpPr>
        <p:spPr>
          <a:xfrm>
            <a:off x="3707905" y="4083918"/>
            <a:ext cx="303052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1200"/>
              </a:spcAft>
            </a:pPr>
            <a:r>
              <a:rPr lang="en-GB" sz="1600" u="sng" dirty="0">
                <a:solidFill>
                  <a:srgbClr val="445667"/>
                </a:solidFill>
                <a:latin typeface="Arial"/>
                <a:ea typeface="Verdana" pitchFamily="34" charset="0"/>
                <a:cs typeface="Arial"/>
              </a:rPr>
              <a:t>Presence of sharp or harmful edges</a:t>
            </a:r>
            <a:r>
              <a:rPr lang="en-GB" sz="1600" dirty="0">
                <a:solidFill>
                  <a:srgbClr val="445667"/>
                </a:solidFill>
                <a:latin typeface="Arial"/>
                <a:ea typeface="Verdana" pitchFamily="34" charset="0"/>
                <a:cs typeface="Arial"/>
              </a:rPr>
              <a:t> (Y/N)</a:t>
            </a:r>
          </a:p>
        </p:txBody>
      </p:sp>
    </p:spTree>
    <p:extLst>
      <p:ext uri="{BB962C8B-B14F-4D97-AF65-F5344CB8AC3E}">
        <p14:creationId xmlns:p14="http://schemas.microsoft.com/office/powerpoint/2010/main" val="222282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P1250118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6" y="1077134"/>
            <a:ext cx="1722345" cy="207068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9512" y="2768032"/>
            <a:ext cx="1182548" cy="307777"/>
          </a:xfrm>
          <a:prstGeom prst="rect">
            <a:avLst/>
          </a:prstGeom>
          <a:ln w="38100" cmpd="sng">
            <a:solidFill>
              <a:srgbClr val="C0504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>
            <a:defPPr>
              <a:defRPr lang="it-IT"/>
            </a:defPPr>
            <a:lvl1pPr algn="ctr">
              <a:defRPr sz="1400" b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Cleanliness</a:t>
            </a:r>
          </a:p>
        </p:txBody>
      </p:sp>
      <p:sp>
        <p:nvSpPr>
          <p:cNvPr id="5124" name="Contenidor de número de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9A52BC8-6F73-410F-B33B-A153CE3E9856}" type="slidenum">
              <a:rPr lang="es-ES_tradnl" smtClean="0">
                <a:ea typeface="ＭＳ Ｐゴシック" pitchFamily="34" charset="-128"/>
              </a:rPr>
              <a:pPr/>
              <a:t>13</a:t>
            </a:fld>
            <a:endParaRPr lang="es-ES_tradnl" dirty="0">
              <a:ea typeface="ＭＳ Ｐゴシック" pitchFamily="34" charset="-128"/>
            </a:endParaRPr>
          </a:p>
        </p:txBody>
      </p:sp>
      <p:pic>
        <p:nvPicPr>
          <p:cNvPr id="58" name="Immagine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1640" y="3219825"/>
            <a:ext cx="2412824" cy="1430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3203854" y="3363841"/>
            <a:ext cx="1421433" cy="307777"/>
          </a:xfrm>
          <a:prstGeom prst="rect">
            <a:avLst/>
          </a:prstGeom>
          <a:ln w="38100" cmpd="sng">
            <a:solidFill>
              <a:srgbClr val="C0504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>
            <a:defPPr>
              <a:defRPr lang="it-IT"/>
            </a:defPPr>
            <a:lvl1pPr algn="ctr">
              <a:defRPr sz="1400" b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Skin condition</a:t>
            </a:r>
          </a:p>
        </p:txBody>
      </p:sp>
      <p:pic>
        <p:nvPicPr>
          <p:cNvPr id="57" name="Imatge 6" descr="coagulación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419622"/>
            <a:ext cx="151216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508104" y="2787777"/>
            <a:ext cx="1022210" cy="307777"/>
          </a:xfrm>
          <a:prstGeom prst="rect">
            <a:avLst/>
          </a:prstGeom>
          <a:ln w="38100" cmpd="sng">
            <a:solidFill>
              <a:srgbClr val="C0504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>
            <a:defPPr>
              <a:defRPr lang="it-IT"/>
            </a:defPPr>
            <a:lvl1pPr algn="ctr">
              <a:defRPr sz="1400" b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Coughing</a:t>
            </a:r>
          </a:p>
        </p:txBody>
      </p:sp>
      <p:sp>
        <p:nvSpPr>
          <p:cNvPr id="8" name="Títol 10"/>
          <p:cNvSpPr txBox="1">
            <a:spLocks/>
          </p:cNvSpPr>
          <p:nvPr/>
        </p:nvSpPr>
        <p:spPr>
          <a:xfrm>
            <a:off x="2267744" y="123478"/>
            <a:ext cx="554461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800" b="1" kern="1200">
                <a:solidFill>
                  <a:srgbClr val="445667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br>
              <a:rPr lang="ca-ES" sz="2800" i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ca-ES" sz="2800" i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ANIMAL unit </a:t>
            </a:r>
            <a:r>
              <a:rPr lang="ca-ES" sz="2800" i="1" dirty="0" err="1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measures</a:t>
            </a:r>
            <a:br>
              <a:rPr lang="ca-ES" sz="2800" i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</a:br>
            <a:endParaRPr lang="ca-ES" sz="2800" i="1" dirty="0">
              <a:solidFill>
                <a:schemeClr val="accent3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31" name="Picture 30" descr="DSCN3408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0278" y="1059582"/>
            <a:ext cx="1974687" cy="199534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228188" y="1131593"/>
            <a:ext cx="1800581" cy="307777"/>
          </a:xfrm>
          <a:prstGeom prst="rect">
            <a:avLst/>
          </a:prstGeom>
          <a:ln w="38100" cmpd="sng">
            <a:solidFill>
              <a:srgbClr val="C0504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>
            <a:defPPr>
              <a:defRPr lang="it-IT"/>
            </a:defPPr>
            <a:lvl1pPr algn="ctr">
              <a:defRPr sz="1400" b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Reaction to human</a:t>
            </a:r>
          </a:p>
        </p:txBody>
      </p:sp>
      <p:pic>
        <p:nvPicPr>
          <p:cNvPr id="53" name="Picture 52" descr="26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1726" y="1131591"/>
            <a:ext cx="2092199" cy="180454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131840" y="1203599"/>
            <a:ext cx="1491126" cy="307777"/>
          </a:xfrm>
          <a:prstGeom prst="rect">
            <a:avLst/>
          </a:prstGeom>
          <a:ln w="38100" cmpd="sng">
            <a:solidFill>
              <a:srgbClr val="C0504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>
            <a:defPPr>
              <a:defRPr lang="it-IT"/>
            </a:defPPr>
            <a:lvl1pPr algn="ctr">
              <a:defRPr sz="1400" b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Body condition</a:t>
            </a:r>
          </a:p>
        </p:txBody>
      </p:sp>
      <p:pic>
        <p:nvPicPr>
          <p:cNvPr id="6" name="Picture 5" descr="693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104" y="3291833"/>
            <a:ext cx="1835964" cy="145909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60232" y="4371953"/>
            <a:ext cx="1062886" cy="307777"/>
          </a:xfrm>
          <a:prstGeom prst="rect">
            <a:avLst/>
          </a:prstGeom>
          <a:ln w="38100" cmpd="sng">
            <a:solidFill>
              <a:srgbClr val="C0504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>
            <a:defPPr>
              <a:defRPr lang="it-IT"/>
            </a:defPPr>
            <a:lvl1pPr algn="ctr">
              <a:defRPr sz="1400" b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Lameness</a:t>
            </a:r>
          </a:p>
        </p:txBody>
      </p:sp>
      <p:pic>
        <p:nvPicPr>
          <p:cNvPr id="7" name="Picture 20" descr="F:\Work\Conferenze\DPM_Istanbul 2015\logo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4256" y="33468"/>
            <a:ext cx="1034255" cy="81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4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9" grpId="0" animBg="1"/>
      <p:bldP spid="24" grpId="0" animBg="1"/>
      <p:bldP spid="16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45431" y="33468"/>
            <a:ext cx="5205264" cy="85725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0" dirty="0">
                <a:solidFill>
                  <a:schemeClr val="accent3">
                    <a:lumMod val="75000"/>
                  </a:schemeClr>
                </a:solidFill>
                <a:latin typeface="Arial"/>
                <a:ea typeface="Verdana" pitchFamily="34" charset="0"/>
                <a:cs typeface="Arial"/>
              </a:rPr>
              <a:t>Reaction to human</a:t>
            </a:r>
          </a:p>
        </p:txBody>
      </p:sp>
      <p:sp>
        <p:nvSpPr>
          <p:cNvPr id="5" name="Rettangolo 4"/>
          <p:cNvSpPr/>
          <p:nvPr/>
        </p:nvSpPr>
        <p:spPr>
          <a:xfrm>
            <a:off x="179512" y="1005579"/>
            <a:ext cx="88131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445667"/>
                </a:solidFill>
                <a:latin typeface="Arial"/>
                <a:ea typeface="Verdana" pitchFamily="34" charset="0"/>
                <a:cs typeface="Arial"/>
              </a:rPr>
              <a:t>Fear and aggression are among the most common behavioural problems that impair interaction between dogs and human beings, thereby representing a failure in communication between the two species. </a:t>
            </a:r>
            <a:endParaRPr lang="en-GB" sz="1600" i="1" dirty="0">
              <a:solidFill>
                <a:srgbClr val="445667"/>
              </a:solidFill>
              <a:latin typeface="Arial"/>
              <a:ea typeface="Verdana" pitchFamily="34" charset="0"/>
              <a:cs typeface="Arial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2355727"/>
            <a:ext cx="2376264" cy="238694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024" y="2358472"/>
            <a:ext cx="2448272" cy="2373518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555781" y="1923678"/>
            <a:ext cx="3240361" cy="338554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Verdana" pitchFamily="34" charset="0"/>
                <a:cs typeface="Arial"/>
              </a:rPr>
              <a:t>Short test situation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691680" y="2449220"/>
            <a:ext cx="2736304" cy="3385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GB" sz="1600" b="1" dirty="0">
                <a:latin typeface="Arial"/>
                <a:ea typeface="Verdana" pitchFamily="34" charset="0"/>
                <a:cs typeface="Arial"/>
              </a:rPr>
              <a:t>A. Stand still, ignore dog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868144" y="2427734"/>
            <a:ext cx="3096344" cy="3385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GB" sz="1600" b="1" dirty="0">
                <a:latin typeface="Arial"/>
                <a:ea typeface="Verdana" pitchFamily="34" charset="0"/>
                <a:cs typeface="Arial"/>
              </a:rPr>
              <a:t>B. Crouch, talk gently to dog</a:t>
            </a:r>
          </a:p>
        </p:txBody>
      </p:sp>
      <p:pic>
        <p:nvPicPr>
          <p:cNvPr id="13" name="Picture 20" descr="F:\Work\Conferenze\DPM_Istanbul 2015\logo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4256" y="33468"/>
            <a:ext cx="1034255" cy="81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49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242" y="897564"/>
            <a:ext cx="5853910" cy="4212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907710" y="327017"/>
            <a:ext cx="4970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Dog response score to the short test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6156" t="29923" r="11002" b="36811"/>
          <a:stretch/>
        </p:blipFill>
        <p:spPr>
          <a:xfrm>
            <a:off x="6660236" y="2139703"/>
            <a:ext cx="1728191" cy="828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0232" y="1059585"/>
            <a:ext cx="1669451" cy="958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http://ts4.mm.bing.net/th?id=H.4600434870059795&amp;pid=1.7&amp;w=185&amp;h=137&amp;c=7&amp;rs=1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60232" y="3147816"/>
            <a:ext cx="1741458" cy="862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60238" y="4155929"/>
            <a:ext cx="1741459" cy="907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20" descr="F:\Work\Conferenze\DPM_Istanbul 2015\logo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4256" y="33468"/>
            <a:ext cx="1034255" cy="81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4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6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8190" y="3435848"/>
            <a:ext cx="1804167" cy="1556115"/>
          </a:xfrm>
          <a:prstGeom prst="rect">
            <a:avLst/>
          </a:prstGeom>
        </p:spPr>
      </p:pic>
      <p:pic>
        <p:nvPicPr>
          <p:cNvPr id="7" name="Picture 6" descr="P1250766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0272" y="2283720"/>
            <a:ext cx="2088232" cy="1399648"/>
          </a:xfrm>
          <a:prstGeom prst="rect">
            <a:avLst/>
          </a:prstGeom>
        </p:spPr>
      </p:pic>
      <p:pic>
        <p:nvPicPr>
          <p:cNvPr id="5" name="Picture 4" descr="Screen Shot 2015-02-22 at 18.31.03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1059582"/>
            <a:ext cx="5525806" cy="3614248"/>
          </a:xfrm>
          <a:prstGeom prst="rect">
            <a:avLst/>
          </a:prstGeom>
        </p:spPr>
      </p:pic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3635896" y="51470"/>
            <a:ext cx="5205264" cy="85725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0" dirty="0">
                <a:solidFill>
                  <a:schemeClr val="accent3">
                    <a:lumMod val="75000"/>
                  </a:schemeClr>
                </a:solidFill>
                <a:latin typeface="Arial"/>
                <a:ea typeface="Verdana" pitchFamily="34" charset="0"/>
                <a:cs typeface="Arial"/>
              </a:rPr>
              <a:t>Body Condition</a:t>
            </a:r>
          </a:p>
        </p:txBody>
      </p:sp>
      <p:pic>
        <p:nvPicPr>
          <p:cNvPr id="8" name="Picture 7" descr="P1250772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4168" y="1059582"/>
            <a:ext cx="2160240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99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843814" y="103587"/>
            <a:ext cx="6112297" cy="5214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it-IT"/>
            </a:defPPr>
            <a:lvl1pPr algn="r" defTabSz="457200" eaLnBrk="1" latinLnBrk="0" hangingPunct="1">
              <a:buNone/>
              <a:defRPr sz="2800" b="1" i="1">
                <a:solidFill>
                  <a:schemeClr val="accent3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dirty="0">
                <a:sym typeface="Arial" charset="0"/>
              </a:rPr>
              <a:t>Accuracy and reliability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8" y="4083918"/>
            <a:ext cx="1869047" cy="93452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Rectangle 1"/>
          <p:cNvSpPr/>
          <p:nvPr/>
        </p:nvSpPr>
        <p:spPr>
          <a:xfrm>
            <a:off x="5004048" y="1122878"/>
            <a:ext cx="403244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>
                <a:solidFill>
                  <a:schemeClr val="tx2"/>
                </a:solidFill>
                <a:latin typeface="Arial"/>
                <a:cs typeface="Arial"/>
              </a:rPr>
              <a:t>Assessment of measures' reliability (i.e. agreement between different observers)</a:t>
            </a:r>
          </a:p>
        </p:txBody>
      </p:sp>
      <p:graphicFrame>
        <p:nvGraphicFramePr>
          <p:cNvPr id="12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7802649"/>
              </p:ext>
            </p:extLst>
          </p:nvPr>
        </p:nvGraphicFramePr>
        <p:xfrm>
          <a:off x="107504" y="1707655"/>
          <a:ext cx="4824536" cy="2286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Diagramma 4"/>
          <p:cNvGraphicFramePr/>
          <p:nvPr>
            <p:extLst>
              <p:ext uri="{D42A27DB-BD31-4B8C-83A1-F6EECF244321}">
                <p14:modId xmlns:p14="http://schemas.microsoft.com/office/powerpoint/2010/main" val="1011343797"/>
              </p:ext>
            </p:extLst>
          </p:nvPr>
        </p:nvGraphicFramePr>
        <p:xfrm>
          <a:off x="5292080" y="1779662"/>
          <a:ext cx="3654152" cy="2972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ctangle 2"/>
          <p:cNvSpPr/>
          <p:nvPr/>
        </p:nvSpPr>
        <p:spPr>
          <a:xfrm>
            <a:off x="179512" y="1131590"/>
            <a:ext cx="439248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>
                <a:solidFill>
                  <a:schemeClr val="tx2"/>
                </a:solidFill>
                <a:latin typeface="Arial"/>
                <a:cs typeface="Arial"/>
              </a:rPr>
              <a:t>Assessment of the observers accuracy (compared to a golden standard)</a:t>
            </a:r>
          </a:p>
        </p:txBody>
      </p:sp>
    </p:spTree>
    <p:extLst>
      <p:ext uri="{BB962C8B-B14F-4D97-AF65-F5344CB8AC3E}">
        <p14:creationId xmlns:p14="http://schemas.microsoft.com/office/powerpoint/2010/main" val="92421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3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51105" y="51472"/>
            <a:ext cx="5161261" cy="971282"/>
          </a:xfr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sz="2000" i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Application of the protocol</a:t>
            </a:r>
          </a:p>
        </p:txBody>
      </p:sp>
      <p:pic>
        <p:nvPicPr>
          <p:cNvPr id="53250" name="Picture 2" descr="http://www.abspace.it/SchoolSpace/img/schededidattiche/CartineMute/EuropaStatiColori.gif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75" t="60681" r="23043" b="1067"/>
          <a:stretch/>
        </p:blipFill>
        <p:spPr bwMode="auto">
          <a:xfrm>
            <a:off x="-36512" y="2354242"/>
            <a:ext cx="8056558" cy="28097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uppo 21"/>
          <p:cNvGrpSpPr/>
          <p:nvPr/>
        </p:nvGrpSpPr>
        <p:grpSpPr>
          <a:xfrm>
            <a:off x="6228184" y="3003798"/>
            <a:ext cx="523586" cy="333096"/>
            <a:chOff x="5560582" y="3585096"/>
            <a:chExt cx="523586" cy="444128"/>
          </a:xfrm>
        </p:grpSpPr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0582" y="3585096"/>
              <a:ext cx="523586" cy="444128"/>
            </a:xfrm>
            <a:prstGeom prst="rect">
              <a:avLst/>
            </a:prstGeom>
          </p:spPr>
        </p:pic>
        <p:sp>
          <p:nvSpPr>
            <p:cNvPr id="21" name="CasellaDiTesto 20"/>
            <p:cNvSpPr txBox="1"/>
            <p:nvPr/>
          </p:nvSpPr>
          <p:spPr>
            <a:xfrm>
              <a:off x="5652120" y="3656057"/>
              <a:ext cx="24502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chemeClr val="bg1"/>
                  </a:solidFill>
                  <a:latin typeface="Bodoni MT Black" pitchFamily="18" charset="0"/>
                  <a:cs typeface="Aharoni" pitchFamily="2" charset="-79"/>
                </a:rPr>
                <a:t>3</a:t>
              </a:r>
            </a:p>
          </p:txBody>
        </p:sp>
      </p:grpSp>
      <p:grpSp>
        <p:nvGrpSpPr>
          <p:cNvPr id="24" name="Gruppo 23"/>
          <p:cNvGrpSpPr/>
          <p:nvPr/>
        </p:nvGrpSpPr>
        <p:grpSpPr>
          <a:xfrm>
            <a:off x="5292080" y="3148532"/>
            <a:ext cx="523586" cy="333096"/>
            <a:chOff x="5560582" y="3585096"/>
            <a:chExt cx="523586" cy="444128"/>
          </a:xfrm>
        </p:grpSpPr>
        <p:pic>
          <p:nvPicPr>
            <p:cNvPr id="25" name="Immagine 2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0582" y="3585096"/>
              <a:ext cx="523586" cy="444128"/>
            </a:xfrm>
            <a:prstGeom prst="rect">
              <a:avLst/>
            </a:prstGeom>
          </p:spPr>
        </p:pic>
        <p:sp>
          <p:nvSpPr>
            <p:cNvPr id="26" name="CasellaDiTesto 25"/>
            <p:cNvSpPr txBox="1"/>
            <p:nvPr/>
          </p:nvSpPr>
          <p:spPr>
            <a:xfrm>
              <a:off x="5652120" y="3656057"/>
              <a:ext cx="24502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chemeClr val="bg1"/>
                  </a:solidFill>
                  <a:latin typeface="Bodoni MT Black" pitchFamily="18" charset="0"/>
                  <a:cs typeface="Aharoni" pitchFamily="2" charset="-79"/>
                </a:rPr>
                <a:t>1</a:t>
              </a:r>
            </a:p>
          </p:txBody>
        </p:sp>
      </p:grpSp>
      <p:grpSp>
        <p:nvGrpSpPr>
          <p:cNvPr id="36" name="Gruppo 35"/>
          <p:cNvGrpSpPr/>
          <p:nvPr/>
        </p:nvGrpSpPr>
        <p:grpSpPr>
          <a:xfrm>
            <a:off x="3991767" y="3464595"/>
            <a:ext cx="523586" cy="349158"/>
            <a:chOff x="5560582" y="3585096"/>
            <a:chExt cx="523586" cy="465545"/>
          </a:xfrm>
        </p:grpSpPr>
        <p:pic>
          <p:nvPicPr>
            <p:cNvPr id="37" name="Immagine 3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0582" y="3585096"/>
              <a:ext cx="523586" cy="444128"/>
            </a:xfrm>
            <a:prstGeom prst="rect">
              <a:avLst/>
            </a:prstGeom>
          </p:spPr>
        </p:pic>
        <p:sp>
          <p:nvSpPr>
            <p:cNvPr id="38" name="CasellaDiTesto 37"/>
            <p:cNvSpPr txBox="1"/>
            <p:nvPr/>
          </p:nvSpPr>
          <p:spPr>
            <a:xfrm>
              <a:off x="5606351" y="3701827"/>
              <a:ext cx="462456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chemeClr val="bg1"/>
                  </a:solidFill>
                  <a:latin typeface="Bodoni MT Black" pitchFamily="18" charset="0"/>
                  <a:cs typeface="Aharoni" pitchFamily="2" charset="-79"/>
                </a:rPr>
                <a:t>12</a:t>
              </a:r>
            </a:p>
          </p:txBody>
        </p:sp>
      </p:grpSp>
      <p:grpSp>
        <p:nvGrpSpPr>
          <p:cNvPr id="23" name="Gruppo 22"/>
          <p:cNvGrpSpPr/>
          <p:nvPr/>
        </p:nvGrpSpPr>
        <p:grpSpPr>
          <a:xfrm>
            <a:off x="5105054" y="3523802"/>
            <a:ext cx="523586" cy="333096"/>
            <a:chOff x="5560582" y="3585096"/>
            <a:chExt cx="523586" cy="444128"/>
          </a:xfrm>
        </p:grpSpPr>
        <p:pic>
          <p:nvPicPr>
            <p:cNvPr id="39" name="Immagine 3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0582" y="3585096"/>
              <a:ext cx="523586" cy="444128"/>
            </a:xfrm>
            <a:prstGeom prst="rect">
              <a:avLst/>
            </a:prstGeom>
          </p:spPr>
        </p:pic>
        <p:sp>
          <p:nvSpPr>
            <p:cNvPr id="40" name="CasellaDiTesto 39"/>
            <p:cNvSpPr txBox="1"/>
            <p:nvPr/>
          </p:nvSpPr>
          <p:spPr>
            <a:xfrm>
              <a:off x="5652120" y="3656057"/>
              <a:ext cx="24502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chemeClr val="bg1"/>
                  </a:solidFill>
                  <a:latin typeface="Bodoni MT Black" pitchFamily="18" charset="0"/>
                  <a:cs typeface="Aharoni" pitchFamily="2" charset="-79"/>
                </a:rPr>
                <a:t>1</a:t>
              </a:r>
            </a:p>
          </p:txBody>
        </p:sp>
      </p:grpSp>
      <p:sp>
        <p:nvSpPr>
          <p:cNvPr id="3" name="CasellaDiTesto 2"/>
          <p:cNvSpPr txBox="1"/>
          <p:nvPr/>
        </p:nvSpPr>
        <p:spPr>
          <a:xfrm>
            <a:off x="179512" y="1131590"/>
            <a:ext cx="721691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GB" dirty="0">
                <a:solidFill>
                  <a:srgbClr val="445667"/>
                </a:solidFill>
                <a:latin typeface="Arial"/>
                <a:cs typeface="Arial"/>
              </a:rPr>
              <a:t>Assessment of 29 shelters in 6 European countries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GB" dirty="0">
                <a:solidFill>
                  <a:srgbClr val="445667"/>
                </a:solidFill>
                <a:latin typeface="Arial"/>
                <a:cs typeface="Arial"/>
              </a:rPr>
              <a:t>Total animals assessed: 1308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GB" dirty="0">
                <a:solidFill>
                  <a:srgbClr val="445667"/>
                </a:solidFill>
                <a:latin typeface="Arial"/>
                <a:cs typeface="Arial"/>
              </a:rPr>
              <a:t>Mean shelter population size 159 ± 89.27 dogs (mean ± SD)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GB" dirty="0">
                <a:solidFill>
                  <a:srgbClr val="445667"/>
                </a:solidFill>
                <a:latin typeface="Arial"/>
                <a:cs typeface="Arial"/>
              </a:rPr>
              <a:t>Location:</a:t>
            </a:r>
          </a:p>
        </p:txBody>
      </p:sp>
      <p:pic>
        <p:nvPicPr>
          <p:cNvPr id="18" name="Picture 5" descr="https://encrypted-tbn0.gstatic.com/images?q=tbn:ANd9GcS2ucsEHPldQWrGFSm2ckt6HpyDjttgYiQ5_M6lFHoS9QtWpg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1087304"/>
            <a:ext cx="1440160" cy="9940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pSp>
        <p:nvGrpSpPr>
          <p:cNvPr id="19" name="Gruppo 18"/>
          <p:cNvGrpSpPr/>
          <p:nvPr/>
        </p:nvGrpSpPr>
        <p:grpSpPr>
          <a:xfrm>
            <a:off x="4644008" y="2886726"/>
            <a:ext cx="523586" cy="333096"/>
            <a:chOff x="5560582" y="3585096"/>
            <a:chExt cx="523586" cy="444128"/>
          </a:xfrm>
        </p:grpSpPr>
        <p:pic>
          <p:nvPicPr>
            <p:cNvPr id="20" name="Immagine 1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0582" y="3585096"/>
              <a:ext cx="523586" cy="444128"/>
            </a:xfrm>
            <a:prstGeom prst="rect">
              <a:avLst/>
            </a:prstGeom>
          </p:spPr>
        </p:pic>
        <p:sp>
          <p:nvSpPr>
            <p:cNvPr id="27" name="CasellaDiTesto 26"/>
            <p:cNvSpPr txBox="1"/>
            <p:nvPr/>
          </p:nvSpPr>
          <p:spPr>
            <a:xfrm>
              <a:off x="5652120" y="3656057"/>
              <a:ext cx="24502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chemeClr val="bg1"/>
                  </a:solidFill>
                  <a:latin typeface="Bodoni MT Black" pitchFamily="18" charset="0"/>
                  <a:cs typeface="Aharoni" pitchFamily="2" charset="-79"/>
                </a:rPr>
                <a:t>3</a:t>
              </a:r>
            </a:p>
          </p:txBody>
        </p:sp>
      </p:grpSp>
      <p:grpSp>
        <p:nvGrpSpPr>
          <p:cNvPr id="28" name="Gruppo 27"/>
          <p:cNvGrpSpPr/>
          <p:nvPr/>
        </p:nvGrpSpPr>
        <p:grpSpPr>
          <a:xfrm>
            <a:off x="1547664" y="3385596"/>
            <a:ext cx="523586" cy="349158"/>
            <a:chOff x="5560582" y="3585096"/>
            <a:chExt cx="523586" cy="465545"/>
          </a:xfrm>
        </p:grpSpPr>
        <p:pic>
          <p:nvPicPr>
            <p:cNvPr id="29" name="Immagine 2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0582" y="3585096"/>
              <a:ext cx="523586" cy="444128"/>
            </a:xfrm>
            <a:prstGeom prst="rect">
              <a:avLst/>
            </a:prstGeom>
          </p:spPr>
        </p:pic>
        <p:sp>
          <p:nvSpPr>
            <p:cNvPr id="30" name="CasellaDiTesto 29"/>
            <p:cNvSpPr txBox="1"/>
            <p:nvPr/>
          </p:nvSpPr>
          <p:spPr>
            <a:xfrm>
              <a:off x="5606351" y="3701827"/>
              <a:ext cx="462456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chemeClr val="bg1"/>
                  </a:solidFill>
                  <a:latin typeface="Bodoni MT Black" pitchFamily="18" charset="0"/>
                  <a:cs typeface="Aharoni" pitchFamily="2" charset="-79"/>
                </a:rPr>
                <a:t>10</a:t>
              </a:r>
            </a:p>
          </p:txBody>
        </p:sp>
      </p:grpSp>
      <p:pic>
        <p:nvPicPr>
          <p:cNvPr id="31" name="Picture 20" descr="F:\Work\Conferenze\DPM_Istanbul 2015\logo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4256" y="33468"/>
            <a:ext cx="1034255" cy="81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97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9"/>
          <a:stretch/>
        </p:blipFill>
        <p:spPr>
          <a:xfrm>
            <a:off x="0" y="1019508"/>
            <a:ext cx="9180512" cy="4189918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379711"/>
          </a:xfrm>
          <a:solidFill>
            <a:schemeClr val="bg2">
              <a:alpha val="37000"/>
            </a:schemeClr>
          </a:solidFill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</a:pPr>
            <a:r>
              <a:rPr lang="en-GB" sz="2400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Feasibility 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(i.e. the extent to which the protocol is practical to carry out under field conditions) </a:t>
            </a:r>
            <a:endParaRPr lang="en-GB" sz="2400" dirty="0">
              <a:solidFill>
                <a:schemeClr val="accent2">
                  <a:lumMod val="50000"/>
                </a:schemeClr>
              </a:solidFill>
              <a:latin typeface="Arial"/>
              <a:cs typeface="Arial"/>
            </a:endParaRPr>
          </a:p>
          <a:p>
            <a:pPr algn="just">
              <a:lnSpc>
                <a:spcPct val="110000"/>
              </a:lnSpc>
            </a:pPr>
            <a:r>
              <a:rPr lang="en-GB" sz="2400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Validity of measures 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(i.e. measures scored twice by same assessor, from outside and in contact)</a:t>
            </a:r>
          </a:p>
          <a:p>
            <a:pPr algn="just">
              <a:lnSpc>
                <a:spcPct val="110000"/>
              </a:lnSpc>
            </a:pPr>
            <a:r>
              <a:rPr lang="en-GB" sz="2400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Protocol reproducibility 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(i.e. same shelters evaluated twice at time interval) 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9712" y="123478"/>
            <a:ext cx="6048672" cy="857250"/>
          </a:xfr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sz="2800" i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Assess the quality of the protocol</a:t>
            </a:r>
          </a:p>
        </p:txBody>
      </p:sp>
      <p:pic>
        <p:nvPicPr>
          <p:cNvPr id="7" name="Picture 20" descr="F:\Work\Conferenze\DPM_Istanbul 2015\log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4256" y="33468"/>
            <a:ext cx="1034255" cy="81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96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0" descr="F:\Work\Conferenze\DPM_Istanbul 2015\logo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3192" y="33468"/>
            <a:ext cx="935312" cy="73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olo 3"/>
          <p:cNvSpPr txBox="1">
            <a:spLocks noGrp="1"/>
          </p:cNvSpPr>
          <p:nvPr>
            <p:ph type="title"/>
          </p:nvPr>
        </p:nvSpPr>
        <p:spPr>
          <a:xfrm>
            <a:off x="1979712" y="123478"/>
            <a:ext cx="4896544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sz="2800" i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Why shelter dog welfare is at risk? 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217901"/>
              </p:ext>
            </p:extLst>
          </p:nvPr>
        </p:nvGraphicFramePr>
        <p:xfrm>
          <a:off x="323528" y="1437626"/>
          <a:ext cx="6336704" cy="2976303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1786">
                <a:tc>
                  <a:txBody>
                    <a:bodyPr/>
                    <a:lstStyle/>
                    <a:p>
                      <a:r>
                        <a:rPr lang="en-GB" sz="1500" dirty="0">
                          <a:latin typeface="Arial"/>
                          <a:cs typeface="Arial"/>
                        </a:rPr>
                        <a:t>HAZARDS</a:t>
                      </a:r>
                      <a:endParaRPr lang="en-GB" sz="1500" dirty="0">
                        <a:latin typeface="Arial"/>
                        <a:ea typeface="Verdana" pitchFamily="34" charset="0"/>
                        <a:cs typeface="Arial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latin typeface="Arial"/>
                          <a:cs typeface="Arial"/>
                        </a:rPr>
                        <a:t>ADVERSE EFFECTS</a:t>
                      </a:r>
                      <a:endParaRPr lang="en-GB" sz="1500" dirty="0">
                        <a:latin typeface="Arial"/>
                        <a:ea typeface="Verdana" pitchFamily="34" charset="0"/>
                        <a:cs typeface="Arial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808">
                <a:tc>
                  <a:txBody>
                    <a:bodyPr/>
                    <a:lstStyle/>
                    <a:p>
                      <a:r>
                        <a:rPr lang="en-GB" sz="1500" dirty="0">
                          <a:latin typeface="Arial"/>
                          <a:cs typeface="Arial"/>
                        </a:rPr>
                        <a:t>Overpopulation</a:t>
                      </a:r>
                      <a:endParaRPr lang="en-GB" sz="1500" dirty="0">
                        <a:latin typeface="Arial"/>
                        <a:ea typeface="Verdana" pitchFamily="34" charset="0"/>
                        <a:cs typeface="Arial"/>
                      </a:endParaRPr>
                    </a:p>
                  </a:txBody>
                  <a:tcPr marT="34290" marB="34290" anchor="ctr"/>
                </a:tc>
                <a:tc rowSpan="5">
                  <a:txBody>
                    <a:bodyPr/>
                    <a:lstStyle/>
                    <a:p>
                      <a:pPr algn="l"/>
                      <a:r>
                        <a:rPr lang="en-GB" sz="1500" dirty="0">
                          <a:latin typeface="Arial"/>
                          <a:cs typeface="Arial"/>
                        </a:rPr>
                        <a:t>Direct</a:t>
                      </a:r>
                      <a:r>
                        <a:rPr lang="en-GB" sz="1500" baseline="0" dirty="0">
                          <a:latin typeface="Arial"/>
                          <a:cs typeface="Arial"/>
                        </a:rPr>
                        <a:t> consequences 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GB" sz="1500" baseline="0" dirty="0">
                          <a:latin typeface="Arial"/>
                          <a:cs typeface="Arial"/>
                        </a:rPr>
                        <a:t>on the animal health and welfare (health and welfare impairments)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GB" sz="1500" baseline="0" dirty="0">
                          <a:latin typeface="Arial"/>
                          <a:cs typeface="Arial"/>
                        </a:rPr>
                        <a:t>on public health (zoonosis transmission, bite events)</a:t>
                      </a:r>
                      <a:endParaRPr lang="en-GB" sz="1500" dirty="0">
                        <a:latin typeface="Arial"/>
                        <a:ea typeface="Verdana" pitchFamily="34" charset="0"/>
                        <a:cs typeface="Arial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>
                          <a:latin typeface="Arial"/>
                          <a:cs typeface="Arial"/>
                        </a:rPr>
                        <a:t>Inadequate housing conditions</a:t>
                      </a:r>
                      <a:endParaRPr lang="en-GB" sz="1500" dirty="0">
                        <a:latin typeface="Arial"/>
                        <a:ea typeface="Verdana" pitchFamily="34" charset="0"/>
                        <a:cs typeface="Arial"/>
                      </a:endParaRPr>
                    </a:p>
                  </a:txBody>
                  <a:tcPr marT="34290" marB="34290" anchor="ctr"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808">
                <a:tc>
                  <a:txBody>
                    <a:bodyPr/>
                    <a:lstStyle/>
                    <a:p>
                      <a:r>
                        <a:rPr lang="en-GB" sz="1500" dirty="0">
                          <a:latin typeface="Arial"/>
                          <a:cs typeface="Arial"/>
                        </a:rPr>
                        <a:t>Social deprivation</a:t>
                      </a:r>
                      <a:endParaRPr lang="en-GB" sz="1500" dirty="0">
                        <a:latin typeface="Arial"/>
                        <a:ea typeface="Verdana" pitchFamily="34" charset="0"/>
                        <a:cs typeface="Arial"/>
                      </a:endParaRPr>
                    </a:p>
                  </a:txBody>
                  <a:tcPr marT="34290" marB="34290" anchor="ctr"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8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>
                          <a:latin typeface="Arial"/>
                          <a:cs typeface="Arial"/>
                        </a:rPr>
                        <a:t>Poor health surveillance</a:t>
                      </a:r>
                      <a:endParaRPr lang="en-GB" sz="1500" dirty="0">
                        <a:latin typeface="Arial"/>
                        <a:ea typeface="Verdana" pitchFamily="34" charset="0"/>
                        <a:cs typeface="Arial"/>
                      </a:endParaRPr>
                    </a:p>
                  </a:txBody>
                  <a:tcPr marT="34290" marB="34290" anchor="ctr"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93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>
                          <a:latin typeface="Arial"/>
                          <a:cs typeface="Arial"/>
                        </a:rPr>
                        <a:t>Absence of minimum requirement for shelters</a:t>
                      </a:r>
                      <a:endParaRPr lang="en-GB" sz="1500" dirty="0">
                        <a:latin typeface="Arial"/>
                        <a:ea typeface="Verdana" pitchFamily="34" charset="0"/>
                        <a:cs typeface="Arial"/>
                      </a:endParaRPr>
                    </a:p>
                  </a:txBody>
                  <a:tcPr marT="34290" marB="34290" anchor="ctr"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0272" y="1786633"/>
            <a:ext cx="2016224" cy="110915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0272" y="4018233"/>
            <a:ext cx="2015648" cy="1031616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0273" y="2949792"/>
            <a:ext cx="2016225" cy="100891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0277" y="681543"/>
            <a:ext cx="1985295" cy="106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46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7499176" cy="857250"/>
          </a:xfr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sz="2800" i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Descriptive statistics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987574"/>
            <a:ext cx="8229600" cy="792087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/>
              <a:t>30.4% (n = 237) inadequate amount of space in residence pens</a:t>
            </a:r>
          </a:p>
          <a:p>
            <a:r>
              <a:rPr lang="en-GB" sz="2400" dirty="0"/>
              <a:t>31% (n = 242) inadequate bedding. </a:t>
            </a:r>
          </a:p>
        </p:txBody>
      </p:sp>
      <p:pic>
        <p:nvPicPr>
          <p:cNvPr id="4" name="Picture 20" descr="F:\Work\Conferenze\DPM_Istanbul 2015\logo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4256" y="33468"/>
            <a:ext cx="1034255" cy="81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Grafico 5"/>
          <p:cNvGraphicFramePr/>
          <p:nvPr>
            <p:extLst>
              <p:ext uri="{D42A27DB-BD31-4B8C-83A1-F6EECF244321}">
                <p14:modId xmlns:p14="http://schemas.microsoft.com/office/powerpoint/2010/main" val="3832687669"/>
              </p:ext>
            </p:extLst>
          </p:nvPr>
        </p:nvGraphicFramePr>
        <p:xfrm>
          <a:off x="1187624" y="2139702"/>
          <a:ext cx="6408712" cy="2520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660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egnaposto contenuto 14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930" y="1295486"/>
            <a:ext cx="7551470" cy="2788433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5432" y="148326"/>
            <a:ext cx="5266928" cy="857250"/>
          </a:xfr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sz="2000" i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Variation in shelter level prevalence of assessed animal-based measures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3648" y="4149250"/>
            <a:ext cx="720080" cy="47472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5736" y="4149250"/>
            <a:ext cx="647709" cy="47472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5819" y="4149250"/>
            <a:ext cx="670575" cy="47472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5896" y="4149250"/>
            <a:ext cx="648072" cy="474728"/>
          </a:xfrm>
          <a:prstGeom prst="rect">
            <a:avLst/>
          </a:prstGeom>
        </p:spPr>
      </p:pic>
      <p:pic>
        <p:nvPicPr>
          <p:cNvPr id="9" name="Imatge 6" descr="DSCN2984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55976" y="4149249"/>
            <a:ext cx="578346" cy="47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131" y="4149249"/>
            <a:ext cx="577937" cy="47395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4048" y="4145889"/>
            <a:ext cx="687284" cy="47809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0888" y="4134562"/>
            <a:ext cx="617379" cy="489416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7271" y="4151826"/>
            <a:ext cx="648072" cy="473064"/>
          </a:xfrm>
          <a:prstGeom prst="rect">
            <a:avLst/>
          </a:prstGeom>
        </p:spPr>
      </p:pic>
      <p:pic>
        <p:nvPicPr>
          <p:cNvPr id="14" name="Picture 20" descr="F:\Work\Conferenze\DPM_Istanbul 2015\logo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4256" y="33468"/>
            <a:ext cx="1034255" cy="81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663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"/>
          <p:cNvSpPr txBox="1">
            <a:spLocks/>
          </p:cNvSpPr>
          <p:nvPr/>
        </p:nvSpPr>
        <p:spPr>
          <a:xfrm>
            <a:off x="1475656" y="87474"/>
            <a:ext cx="6419056" cy="4860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it-IT"/>
            </a:defPPr>
            <a:lvl1pPr algn="r" defTabSz="457200" eaLnBrk="1" latinLnBrk="0" hangingPunct="1">
              <a:buNone/>
              <a:defRPr sz="2800" b="1" i="1">
                <a:solidFill>
                  <a:schemeClr val="accent3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2400" dirty="0"/>
              <a:t>Risk factors predictors of poor welfare?</a:t>
            </a:r>
          </a:p>
        </p:txBody>
      </p:sp>
      <p:pic>
        <p:nvPicPr>
          <p:cNvPr id="12" name="Picture 20" descr="F:\Work\Conferenze\DPM_Istanbul 2015\logo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4256" y="33468"/>
            <a:ext cx="1034255" cy="81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olo 1"/>
          <p:cNvSpPr>
            <a:spLocks noGrp="1"/>
          </p:cNvSpPr>
          <p:nvPr>
            <p:ph type="title"/>
          </p:nvPr>
        </p:nvSpPr>
        <p:spPr>
          <a:xfrm>
            <a:off x="2905472" y="555526"/>
            <a:ext cx="4906888" cy="389198"/>
          </a:xfr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sz="2400" b="0" dirty="0">
                <a:solidFill>
                  <a:schemeClr val="accent3">
                    <a:lumMod val="75000"/>
                  </a:schemeClr>
                </a:solidFill>
                <a:latin typeface="Arial"/>
                <a:ea typeface="Verdana" pitchFamily="34" charset="0"/>
                <a:cs typeface="Arial"/>
              </a:rPr>
              <a:t>Cleanliness of the animal</a:t>
            </a:r>
          </a:p>
        </p:txBody>
      </p:sp>
      <p:graphicFrame>
        <p:nvGraphicFramePr>
          <p:cNvPr id="15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7994501"/>
              </p:ext>
            </p:extLst>
          </p:nvPr>
        </p:nvGraphicFramePr>
        <p:xfrm>
          <a:off x="457200" y="1200152"/>
          <a:ext cx="8229600" cy="317415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42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64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r>
                        <a:rPr lang="en-GB" sz="1400" dirty="0"/>
                        <a:t>Dependent variable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Independent variable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Regression coefficient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P-value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465">
                <a:tc rowSpan="3">
                  <a:txBody>
                    <a:bodyPr/>
                    <a:lstStyle/>
                    <a:p>
                      <a:r>
                        <a:rPr lang="en-GB" sz="1400" dirty="0"/>
                        <a:t>Cleanliness</a:t>
                      </a:r>
                      <a:endParaRPr lang="en-GB" sz="14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Space allowance:</a:t>
                      </a:r>
                      <a:r>
                        <a:rPr lang="en-GB" sz="1400" baseline="0" dirty="0"/>
                        <a:t> </a:t>
                      </a:r>
                    </a:p>
                    <a:p>
                      <a:r>
                        <a:rPr lang="en-GB" sz="1400" baseline="0" dirty="0"/>
                        <a:t>adequate</a:t>
                      </a:r>
                      <a:endParaRPr lang="en-GB" sz="1400" dirty="0"/>
                    </a:p>
                    <a:p>
                      <a:r>
                        <a:rPr lang="en-GB" sz="1400" dirty="0"/>
                        <a:t>Inadequate</a:t>
                      </a:r>
                      <a:endParaRPr lang="en-GB" sz="1400" i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  <a:p>
                      <a:r>
                        <a:rPr lang="en-GB" sz="1400" dirty="0"/>
                        <a:t>Baseline</a:t>
                      </a:r>
                    </a:p>
                    <a:p>
                      <a:r>
                        <a:rPr lang="en-GB" sz="1400" dirty="0"/>
                        <a:t>0,85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  <a:p>
                      <a:endParaRPr lang="en-GB" sz="1400" dirty="0"/>
                    </a:p>
                    <a:p>
                      <a:r>
                        <a:rPr lang="en-GB" sz="1400" dirty="0"/>
                        <a:t>0,0003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9465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Bedding: </a:t>
                      </a:r>
                    </a:p>
                    <a:p>
                      <a:r>
                        <a:rPr lang="en-GB" sz="1400" dirty="0"/>
                        <a:t>adequate</a:t>
                      </a:r>
                    </a:p>
                    <a:p>
                      <a:r>
                        <a:rPr lang="en-GB" sz="1400" dirty="0"/>
                        <a:t>inadequate</a:t>
                      </a:r>
                      <a:endParaRPr lang="en-GB" sz="1400" i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  <a:p>
                      <a:r>
                        <a:rPr lang="en-GB" sz="1400" dirty="0"/>
                        <a:t>Baseline</a:t>
                      </a:r>
                    </a:p>
                    <a:p>
                      <a:r>
                        <a:rPr lang="en-GB" sz="1400" dirty="0"/>
                        <a:t>0,61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  <a:p>
                      <a:endParaRPr lang="en-GB" sz="1400" dirty="0"/>
                    </a:p>
                    <a:p>
                      <a:r>
                        <a:rPr lang="en-GB" sz="1400" dirty="0"/>
                        <a:t>0,01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2303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Bedding type:</a:t>
                      </a:r>
                    </a:p>
                    <a:p>
                      <a:r>
                        <a:rPr lang="en-GB" sz="1400" dirty="0"/>
                        <a:t>none/dais</a:t>
                      </a:r>
                    </a:p>
                    <a:p>
                      <a:r>
                        <a:rPr lang="en-GB" sz="1400" dirty="0"/>
                        <a:t>close shelter</a:t>
                      </a:r>
                    </a:p>
                    <a:p>
                      <a:r>
                        <a:rPr lang="en-GB" sz="1400" dirty="0"/>
                        <a:t>plastic basket</a:t>
                      </a:r>
                      <a:endParaRPr lang="en-GB" sz="1400" i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  <a:p>
                      <a:r>
                        <a:rPr lang="en-GB" sz="1400" dirty="0"/>
                        <a:t>Baseline</a:t>
                      </a:r>
                    </a:p>
                    <a:p>
                      <a:r>
                        <a:rPr lang="en-GB" sz="1400" dirty="0"/>
                        <a:t>0,38</a:t>
                      </a:r>
                    </a:p>
                    <a:p>
                      <a:r>
                        <a:rPr lang="en-GB" sz="1400" dirty="0"/>
                        <a:t>-1,58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  <a:p>
                      <a:endParaRPr lang="en-GB" sz="1400" dirty="0"/>
                    </a:p>
                    <a:p>
                      <a:r>
                        <a:rPr lang="en-GB" sz="1400" dirty="0"/>
                        <a:t>ns</a:t>
                      </a:r>
                    </a:p>
                    <a:p>
                      <a:r>
                        <a:rPr lang="en-GB" sz="1400" dirty="0"/>
                        <a:t>ns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6" name="Immagin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443" y="1995686"/>
            <a:ext cx="1514431" cy="1008114"/>
          </a:xfrm>
          <a:prstGeom prst="rect">
            <a:avLst/>
          </a:prstGeom>
        </p:spPr>
      </p:pic>
      <p:pic>
        <p:nvPicPr>
          <p:cNvPr id="17" name="Immagin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443" y="3075807"/>
            <a:ext cx="1549307" cy="106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5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7760727"/>
              </p:ext>
            </p:extLst>
          </p:nvPr>
        </p:nvGraphicFramePr>
        <p:xfrm>
          <a:off x="457200" y="1113587"/>
          <a:ext cx="8229600" cy="3676353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242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64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r>
                        <a:rPr lang="en-GB" sz="1400" dirty="0"/>
                        <a:t>Dependent variable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Independent variable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Regression coefficient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P-value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7811">
                <a:tc rowSpan="3">
                  <a:txBody>
                    <a:bodyPr/>
                    <a:lstStyle/>
                    <a:p>
                      <a:r>
                        <a:rPr lang="en-GB" sz="1400" dirty="0"/>
                        <a:t>Wounds</a:t>
                      </a:r>
                    </a:p>
                    <a:p>
                      <a:endParaRPr lang="en-GB" sz="1400" dirty="0"/>
                    </a:p>
                    <a:p>
                      <a:endParaRPr lang="en-GB" sz="1400" dirty="0"/>
                    </a:p>
                    <a:p>
                      <a:endParaRPr lang="en-GB" sz="1400" dirty="0"/>
                    </a:p>
                    <a:p>
                      <a:endParaRPr lang="en-GB" sz="1400" dirty="0"/>
                    </a:p>
                    <a:p>
                      <a:r>
                        <a:rPr lang="en-GB" sz="1400" dirty="0"/>
                        <a:t>Swelling</a:t>
                      </a:r>
                    </a:p>
                    <a:p>
                      <a:endParaRPr lang="en-GB" sz="1400" dirty="0"/>
                    </a:p>
                    <a:p>
                      <a:endParaRPr lang="en-GB" sz="1400" dirty="0"/>
                    </a:p>
                    <a:p>
                      <a:endParaRPr lang="en-GB" sz="1400" dirty="0"/>
                    </a:p>
                    <a:p>
                      <a:endParaRPr lang="en-GB" sz="1400" dirty="0"/>
                    </a:p>
                    <a:p>
                      <a:r>
                        <a:rPr lang="en-GB" sz="1400" dirty="0"/>
                        <a:t>Hair loss areas</a:t>
                      </a:r>
                      <a:endParaRPr lang="en-GB" sz="14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Space allowance:</a:t>
                      </a:r>
                      <a:r>
                        <a:rPr lang="en-GB" sz="1400" baseline="0" dirty="0"/>
                        <a:t> </a:t>
                      </a:r>
                    </a:p>
                    <a:p>
                      <a:r>
                        <a:rPr lang="en-GB" sz="1400" baseline="0" dirty="0"/>
                        <a:t>adequate</a:t>
                      </a:r>
                      <a:endParaRPr lang="en-GB" sz="1400" dirty="0"/>
                    </a:p>
                    <a:p>
                      <a:r>
                        <a:rPr lang="en-GB" sz="1400" dirty="0"/>
                        <a:t>Inadequate</a:t>
                      </a:r>
                      <a:endParaRPr lang="en-GB" sz="1400" i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  <a:p>
                      <a:r>
                        <a:rPr lang="en-GB" sz="1400" dirty="0"/>
                        <a:t>Baseline</a:t>
                      </a:r>
                    </a:p>
                    <a:p>
                      <a:r>
                        <a:rPr lang="en-GB" sz="1400" dirty="0"/>
                        <a:t>0,64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  <a:p>
                      <a:endParaRPr lang="en-GB" sz="1400" dirty="0"/>
                    </a:p>
                    <a:p>
                      <a:r>
                        <a:rPr lang="en-GB" sz="1400" dirty="0"/>
                        <a:t>0,003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7811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Bedding: </a:t>
                      </a:r>
                    </a:p>
                    <a:p>
                      <a:r>
                        <a:rPr lang="en-GB" sz="1400" dirty="0"/>
                        <a:t>adequate</a:t>
                      </a:r>
                    </a:p>
                    <a:p>
                      <a:r>
                        <a:rPr lang="en-GB" sz="1400" dirty="0"/>
                        <a:t>inadequate</a:t>
                      </a:r>
                      <a:endParaRPr lang="en-GB" sz="1400" i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  <a:p>
                      <a:r>
                        <a:rPr lang="en-GB" sz="1400" dirty="0"/>
                        <a:t>Baseline</a:t>
                      </a:r>
                    </a:p>
                    <a:p>
                      <a:r>
                        <a:rPr lang="en-GB" sz="1400" dirty="0"/>
                        <a:t>0,67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  <a:p>
                      <a:endParaRPr lang="en-GB" sz="1400" dirty="0"/>
                    </a:p>
                    <a:p>
                      <a:r>
                        <a:rPr lang="en-GB" sz="1400" dirty="0"/>
                        <a:t>0,002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7811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Sharp/harmful edges: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absence</a:t>
                      </a:r>
                    </a:p>
                    <a:p>
                      <a:r>
                        <a:rPr lang="en-GB" sz="1400" dirty="0"/>
                        <a:t>presence</a:t>
                      </a:r>
                      <a:endParaRPr lang="en-GB" sz="1400" i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  <a:p>
                      <a:r>
                        <a:rPr lang="en-GB" sz="1400" dirty="0"/>
                        <a:t>Baseline</a:t>
                      </a:r>
                    </a:p>
                    <a:p>
                      <a:r>
                        <a:rPr lang="en-GB" sz="1400" dirty="0"/>
                        <a:t>1,11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  <a:p>
                      <a:endParaRPr lang="en-GB" sz="1400" dirty="0"/>
                    </a:p>
                    <a:p>
                      <a:r>
                        <a:rPr lang="en-GB" sz="1400" dirty="0"/>
                        <a:t>0,002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6" y="2931790"/>
            <a:ext cx="1362935" cy="72578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7645" y="3985888"/>
            <a:ext cx="1258131" cy="746102"/>
          </a:xfrm>
          <a:prstGeom prst="rect">
            <a:avLst/>
          </a:prstGeom>
        </p:spPr>
      </p:pic>
      <p:pic>
        <p:nvPicPr>
          <p:cNvPr id="10" name="Imatge 6" descr="DSCN2984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1606" y="1855909"/>
            <a:ext cx="1364503" cy="7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2155909" y="573528"/>
            <a:ext cx="5493296" cy="351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eaLnBrk="1" latinLnBrk="0" hangingPunct="1">
              <a:buNone/>
              <a:defRPr sz="2800" b="0">
                <a:solidFill>
                  <a:schemeClr val="accent3">
                    <a:lumMod val="75000"/>
                  </a:schemeClr>
                </a:solidFill>
                <a:latin typeface="Arial"/>
                <a:ea typeface="Verdana" pitchFamily="34" charset="0"/>
                <a:cs typeface="Arial"/>
              </a:defRPr>
            </a:lvl1pPr>
          </a:lstStyle>
          <a:p>
            <a:r>
              <a:rPr lang="en-GB" sz="2400" dirty="0"/>
              <a:t>Skin condition</a:t>
            </a: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475656" y="87474"/>
            <a:ext cx="6419056" cy="4860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it-IT"/>
            </a:defPPr>
            <a:lvl1pPr algn="r" defTabSz="457200" eaLnBrk="1" latinLnBrk="0" hangingPunct="1">
              <a:buNone/>
              <a:defRPr sz="2800" b="1" i="1">
                <a:solidFill>
                  <a:schemeClr val="accent3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2400" dirty="0"/>
              <a:t>Risk factors predictors of poor welfare?</a:t>
            </a:r>
          </a:p>
        </p:txBody>
      </p:sp>
      <p:pic>
        <p:nvPicPr>
          <p:cNvPr id="12" name="Picture 20" descr="F:\Work\Conferenze\DPM_Istanbul 2015\logo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4256" y="33468"/>
            <a:ext cx="1034255" cy="81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8200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9208" y="555526"/>
            <a:ext cx="7139136" cy="416024"/>
          </a:xfr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sz="2400" b="0" dirty="0">
                <a:solidFill>
                  <a:schemeClr val="accent3">
                    <a:lumMod val="75000"/>
                  </a:schemeClr>
                </a:solidFill>
                <a:latin typeface="Arial"/>
                <a:ea typeface="Verdana" pitchFamily="34" charset="0"/>
                <a:cs typeface="Arial"/>
              </a:rPr>
              <a:t>Body condition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575101"/>
              </p:ext>
            </p:extLst>
          </p:nvPr>
        </p:nvGraphicFramePr>
        <p:xfrm>
          <a:off x="755576" y="1200150"/>
          <a:ext cx="7931224" cy="30457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61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0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9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04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4555">
                <a:tc>
                  <a:txBody>
                    <a:bodyPr/>
                    <a:lstStyle/>
                    <a:p>
                      <a:r>
                        <a:rPr lang="en-GB" sz="1400" dirty="0"/>
                        <a:t>Dependent variable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Independent variable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Regression coefficient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P-value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465">
                <a:tc rowSpan="3">
                  <a:txBody>
                    <a:bodyPr/>
                    <a:lstStyle/>
                    <a:p>
                      <a:r>
                        <a:rPr lang="en-GB" sz="1400" dirty="0"/>
                        <a:t>Too</a:t>
                      </a:r>
                      <a:r>
                        <a:rPr lang="en-GB" sz="1400" baseline="0" dirty="0"/>
                        <a:t> heavy</a:t>
                      </a:r>
                      <a:endParaRPr lang="en-GB" sz="14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Space allowance:</a:t>
                      </a:r>
                      <a:r>
                        <a:rPr lang="en-GB" sz="1400" baseline="0" dirty="0"/>
                        <a:t> </a:t>
                      </a:r>
                    </a:p>
                    <a:p>
                      <a:r>
                        <a:rPr lang="en-GB" sz="1400" baseline="0" dirty="0"/>
                        <a:t>adequate</a:t>
                      </a:r>
                      <a:endParaRPr lang="en-GB" sz="1400" dirty="0"/>
                    </a:p>
                    <a:p>
                      <a:r>
                        <a:rPr lang="en-GB" sz="1400" dirty="0"/>
                        <a:t>inadequate</a:t>
                      </a:r>
                      <a:endParaRPr lang="en-GB" sz="1400" i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  <a:p>
                      <a:r>
                        <a:rPr lang="en-GB" sz="1400" dirty="0"/>
                        <a:t>Baseline</a:t>
                      </a:r>
                    </a:p>
                    <a:p>
                      <a:r>
                        <a:rPr lang="en-GB" sz="1400" dirty="0"/>
                        <a:t>-1,09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  <a:p>
                      <a:endParaRPr lang="en-GB" sz="1400" dirty="0"/>
                    </a:p>
                    <a:p>
                      <a:r>
                        <a:rPr lang="en-GB" sz="1400" dirty="0"/>
                        <a:t>0,059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9465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Pen</a:t>
                      </a:r>
                      <a:r>
                        <a:rPr lang="en-GB" sz="1400" baseline="0" dirty="0"/>
                        <a:t> with run area:</a:t>
                      </a:r>
                      <a:endParaRPr lang="en-GB" sz="1400" dirty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absence</a:t>
                      </a:r>
                    </a:p>
                    <a:p>
                      <a:r>
                        <a:rPr lang="en-GB" sz="1400" dirty="0"/>
                        <a:t>presence</a:t>
                      </a:r>
                      <a:endParaRPr lang="en-GB" sz="1400" i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  <a:p>
                      <a:r>
                        <a:rPr lang="en-GB" sz="1400" dirty="0"/>
                        <a:t>Baseline</a:t>
                      </a:r>
                    </a:p>
                    <a:p>
                      <a:r>
                        <a:rPr lang="en-GB" sz="1400" dirty="0"/>
                        <a:t>-0,66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  <a:p>
                      <a:endParaRPr lang="en-GB" sz="1400" dirty="0"/>
                    </a:p>
                    <a:p>
                      <a:r>
                        <a:rPr lang="en-GB" sz="1400" dirty="0"/>
                        <a:t>ns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2303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Feeding regimen:</a:t>
                      </a:r>
                    </a:p>
                    <a:p>
                      <a:r>
                        <a:rPr lang="en-GB" sz="1400" dirty="0"/>
                        <a:t>at libitum</a:t>
                      </a:r>
                    </a:p>
                    <a:p>
                      <a:r>
                        <a:rPr lang="en-GB" sz="1400" dirty="0"/>
                        <a:t>once/day</a:t>
                      </a:r>
                    </a:p>
                    <a:p>
                      <a:r>
                        <a:rPr lang="en-GB" sz="1400" dirty="0"/>
                        <a:t>twice/day</a:t>
                      </a:r>
                      <a:endParaRPr lang="en-GB" sz="1400" i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  <a:p>
                      <a:r>
                        <a:rPr lang="en-GB" sz="1400" dirty="0"/>
                        <a:t>Baseline</a:t>
                      </a:r>
                    </a:p>
                    <a:p>
                      <a:r>
                        <a:rPr lang="en-GB" sz="1400" dirty="0"/>
                        <a:t>0,38</a:t>
                      </a:r>
                    </a:p>
                    <a:p>
                      <a:r>
                        <a:rPr lang="en-GB" sz="1400" dirty="0"/>
                        <a:t>-1,58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  <a:p>
                      <a:endParaRPr lang="en-GB" sz="1400" dirty="0"/>
                    </a:p>
                    <a:p>
                      <a:r>
                        <a:rPr lang="en-GB" sz="1400" dirty="0"/>
                        <a:t>ns</a:t>
                      </a:r>
                    </a:p>
                    <a:p>
                      <a:r>
                        <a:rPr lang="en-GB" sz="1400" dirty="0"/>
                        <a:t>ns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963" y="1923679"/>
            <a:ext cx="1583812" cy="98607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964" y="3057804"/>
            <a:ext cx="1583812" cy="1056995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1475656" y="87474"/>
            <a:ext cx="6419056" cy="4860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it-IT"/>
            </a:defPPr>
            <a:lvl1pPr algn="r" defTabSz="457200" eaLnBrk="1" latinLnBrk="0" hangingPunct="1">
              <a:buNone/>
              <a:defRPr sz="2800" b="1" i="1">
                <a:solidFill>
                  <a:schemeClr val="accent3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2400" dirty="0"/>
              <a:t>Risk factors predictors of poor welfare?</a:t>
            </a:r>
          </a:p>
        </p:txBody>
      </p:sp>
      <p:pic>
        <p:nvPicPr>
          <p:cNvPr id="8" name="Picture 20" descr="F:\Work\Conferenze\DPM_Istanbul 2015\logo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4256" y="33468"/>
            <a:ext cx="1034255" cy="81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970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4"/>
          <p:cNvSpPr txBox="1">
            <a:spLocks/>
          </p:cNvSpPr>
          <p:nvPr/>
        </p:nvSpPr>
        <p:spPr>
          <a:xfrm>
            <a:off x="107504" y="699544"/>
            <a:ext cx="5688632" cy="3096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44566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44566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4566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4566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44566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GB" sz="1600" dirty="0">
              <a:latin typeface="Arial"/>
              <a:cs typeface="Arial"/>
            </a:endParaRPr>
          </a:p>
          <a:p>
            <a:pPr algn="just"/>
            <a:r>
              <a:rPr lang="en-GB" sz="1600" dirty="0">
                <a:latin typeface="Arial"/>
                <a:cs typeface="Arial"/>
              </a:rPr>
              <a:t>A systematic data collection would help creating a large dataset essential to move towards reliable quantitative risk assessment of shelter dogs’ welfare </a:t>
            </a:r>
          </a:p>
          <a:p>
            <a:pPr algn="just"/>
            <a:endParaRPr lang="en-GB" sz="1600" dirty="0">
              <a:latin typeface="Arial"/>
              <a:cs typeface="Arial"/>
            </a:endParaRPr>
          </a:p>
          <a:p>
            <a:pPr algn="just"/>
            <a:r>
              <a:rPr lang="en-GB" sz="1600" dirty="0">
                <a:latin typeface="Arial"/>
                <a:cs typeface="Arial"/>
              </a:rPr>
              <a:t>Today the protocol is a useful tool to collect relevant dog welfare measures and have an overview of the shelter condition and criticalities</a:t>
            </a:r>
            <a:endParaRPr lang="en-GB" sz="1200" dirty="0">
              <a:latin typeface="Arial"/>
              <a:cs typeface="Arial"/>
            </a:endParaRPr>
          </a:p>
          <a:p>
            <a:pPr algn="just"/>
            <a:endParaRPr lang="en-GB" sz="1600" dirty="0">
              <a:latin typeface="Arial"/>
              <a:cs typeface="Arial"/>
            </a:endParaRPr>
          </a:p>
          <a:p>
            <a:pPr algn="just"/>
            <a:r>
              <a:rPr lang="en-GB" sz="1600" dirty="0">
                <a:latin typeface="Arial"/>
                <a:cs typeface="Arial"/>
              </a:rPr>
              <a:t>New follow-up project: Shelter Quality team is working to develop a scoring system to classify shelters on the basis of the welfare of the animals they host.</a:t>
            </a:r>
          </a:p>
          <a:p>
            <a:pPr algn="just"/>
            <a:endParaRPr lang="en-GB" sz="1600" dirty="0">
              <a:latin typeface="Arial"/>
              <a:cs typeface="Arial"/>
            </a:endParaRPr>
          </a:p>
        </p:txBody>
      </p:sp>
      <p:sp>
        <p:nvSpPr>
          <p:cNvPr id="5" name="Rettangolo arrotondato 4"/>
          <p:cNvSpPr/>
          <p:nvPr/>
        </p:nvSpPr>
        <p:spPr>
          <a:xfrm rot="662292">
            <a:off x="3059832" y="4083918"/>
            <a:ext cx="864096" cy="8640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Immagin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31843" y="4155928"/>
            <a:ext cx="792089" cy="720080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71800" y="17100"/>
            <a:ext cx="5112568" cy="857250"/>
          </a:xfr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sz="2400" i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Application and future steps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846" r="16245" b="17181"/>
          <a:stretch/>
        </p:blipFill>
        <p:spPr>
          <a:xfrm>
            <a:off x="5868144" y="1005576"/>
            <a:ext cx="3300042" cy="4158462"/>
          </a:xfrm>
          <a:prstGeom prst="rect">
            <a:avLst/>
          </a:prstGeom>
        </p:spPr>
      </p:pic>
      <p:pic>
        <p:nvPicPr>
          <p:cNvPr id="6" name="Picture 20" descr="F:\Work\Conferenze\DPM_Istanbul 2015\logo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4256" y="33468"/>
            <a:ext cx="1034255" cy="81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 rot="362725">
            <a:off x="4080340" y="4515968"/>
            <a:ext cx="7892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The APP</a:t>
            </a:r>
          </a:p>
        </p:txBody>
      </p:sp>
    </p:spTree>
    <p:extLst>
      <p:ext uri="{BB962C8B-B14F-4D97-AF65-F5344CB8AC3E}">
        <p14:creationId xmlns:p14="http://schemas.microsoft.com/office/powerpoint/2010/main" val="171936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Grp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255601">
            <a:off x="2928143" y="1065592"/>
            <a:ext cx="3092410" cy="1841462"/>
          </a:xfrm>
          <a:effectLst>
            <a:outerShdw blurRad="127000" dist="76199" dir="2700000" algn="ctr" rotWithShape="0">
              <a:srgbClr val="00000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995943" y="195487"/>
            <a:ext cx="3888431" cy="484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r" defTabSz="457200" eaLnBrk="1" latinLnBrk="0" hangingPunct="1">
              <a:buNone/>
              <a:defRPr sz="3600" b="0">
                <a:solidFill>
                  <a:schemeClr val="accent5"/>
                </a:solidFill>
                <a:latin typeface="Matura MT Script Capitals" pitchFamily="66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77933C"/>
                </a:solidFill>
              </a:rPr>
              <a:t>Special thanks to…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672310" y="4840005"/>
            <a:ext cx="336418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rgbClr val="445667"/>
                </a:solidFill>
                <a:latin typeface="Arial"/>
                <a:cs typeface="Arial"/>
              </a:rPr>
              <a:t>Shanis Barnard</a:t>
            </a:r>
            <a:r>
              <a:rPr lang="en-GB" sz="1200" b="1" i="1" dirty="0">
                <a:solidFill>
                  <a:srgbClr val="445667"/>
                </a:solidFill>
                <a:latin typeface="Arial"/>
                <a:cs typeface="Arial"/>
              </a:rPr>
              <a:t>: </a:t>
            </a:r>
            <a:r>
              <a:rPr lang="en-GB" sz="1200" i="1" dirty="0" err="1">
                <a:solidFill>
                  <a:srgbClr val="445667"/>
                </a:solidFill>
                <a:latin typeface="Arial"/>
                <a:cs typeface="Arial"/>
              </a:rPr>
              <a:t>shanis.barnard</a:t>
            </a:r>
            <a:r>
              <a:rPr lang="en-GB" sz="1200" i="1" dirty="0">
                <a:solidFill>
                  <a:srgbClr val="445667"/>
                </a:solidFill>
                <a:latin typeface="Arial"/>
                <a:cs typeface="Arial"/>
              </a:rPr>
              <a:t> @</a:t>
            </a:r>
            <a:r>
              <a:rPr lang="en-GB" sz="1200" i="1" dirty="0" err="1">
                <a:solidFill>
                  <a:srgbClr val="445667"/>
                </a:solidFill>
                <a:latin typeface="Arial"/>
                <a:cs typeface="Arial"/>
              </a:rPr>
              <a:t>gmail.com</a:t>
            </a:r>
            <a:endParaRPr lang="en-GB" sz="1200" i="1" dirty="0">
              <a:solidFill>
                <a:srgbClr val="445667"/>
              </a:solidFill>
              <a:latin typeface="Arial"/>
              <a:cs typeface="Arial"/>
            </a:endParaRPr>
          </a:p>
        </p:txBody>
      </p:sp>
      <p:pic>
        <p:nvPicPr>
          <p:cNvPr id="7" name="Picture 6" descr="https://encrypted-tbn3.gstatic.com/images?q=tbn:ANd9GcS7-auXBy5BGnLM0YAAhT2fDLc3y4ZZS2q5XRfiNMNcHMIlnL_b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446" y="3867895"/>
            <a:ext cx="1420242" cy="91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51" y="87476"/>
            <a:ext cx="1512167" cy="777864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79515" y="1059586"/>
            <a:ext cx="334598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i="1" dirty="0">
                <a:solidFill>
                  <a:srgbClr val="445667"/>
                </a:solidFill>
                <a:latin typeface="Arial"/>
                <a:cs typeface="Arial"/>
              </a:rPr>
              <a:t>Marta </a:t>
            </a:r>
            <a:r>
              <a:rPr lang="en-GB" i="1" dirty="0" err="1">
                <a:solidFill>
                  <a:srgbClr val="445667"/>
                </a:solidFill>
                <a:latin typeface="Arial"/>
                <a:cs typeface="Arial"/>
              </a:rPr>
              <a:t>Amàt</a:t>
            </a:r>
            <a:endParaRPr lang="en-GB" i="1" dirty="0">
              <a:solidFill>
                <a:srgbClr val="445667"/>
              </a:solidFill>
              <a:latin typeface="Arial"/>
              <a:cs typeface="Arial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i="1" dirty="0">
                <a:solidFill>
                  <a:srgbClr val="445667"/>
                </a:solidFill>
                <a:latin typeface="Arial"/>
                <a:cs typeface="Arial"/>
              </a:rPr>
              <a:t>Deborah Temple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i="1" dirty="0">
                <a:solidFill>
                  <a:srgbClr val="445667"/>
                </a:solidFill>
                <a:latin typeface="Arial"/>
                <a:cs typeface="Arial"/>
              </a:rPr>
              <a:t>Lindsay Matthews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i="1" dirty="0">
                <a:solidFill>
                  <a:srgbClr val="445667"/>
                </a:solidFill>
                <a:latin typeface="Arial"/>
                <a:cs typeface="Arial"/>
              </a:rPr>
              <a:t>Elisa Di </a:t>
            </a:r>
            <a:r>
              <a:rPr lang="en-GB" i="1" dirty="0" err="1">
                <a:solidFill>
                  <a:srgbClr val="445667"/>
                </a:solidFill>
                <a:latin typeface="Arial"/>
                <a:cs typeface="Arial"/>
              </a:rPr>
              <a:t>Fede</a:t>
            </a:r>
            <a:endParaRPr lang="en-GB" i="1" dirty="0">
              <a:solidFill>
                <a:srgbClr val="445667"/>
              </a:solidFill>
              <a:latin typeface="Arial"/>
              <a:cs typeface="Arial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i="1" dirty="0" err="1">
                <a:solidFill>
                  <a:srgbClr val="445667"/>
                </a:solidFill>
                <a:latin typeface="Arial"/>
                <a:cs typeface="Arial"/>
              </a:rPr>
              <a:t>Marjiana</a:t>
            </a:r>
            <a:r>
              <a:rPr lang="en-GB" i="1" dirty="0">
                <a:solidFill>
                  <a:srgbClr val="445667"/>
                </a:solidFill>
                <a:latin typeface="Arial"/>
                <a:cs typeface="Arial"/>
              </a:rPr>
              <a:t> </a:t>
            </a:r>
            <a:r>
              <a:rPr lang="en-GB" i="1" dirty="0" err="1">
                <a:solidFill>
                  <a:srgbClr val="445667"/>
                </a:solidFill>
                <a:latin typeface="Arial"/>
                <a:cs typeface="Arial"/>
              </a:rPr>
              <a:t>Vučinić</a:t>
            </a:r>
            <a:endParaRPr lang="en-GB" i="1" dirty="0">
              <a:solidFill>
                <a:srgbClr val="445667"/>
              </a:solidFill>
              <a:latin typeface="Arial"/>
              <a:cs typeface="Arial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i="1" dirty="0">
                <a:solidFill>
                  <a:srgbClr val="445667"/>
                </a:solidFill>
                <a:latin typeface="Arial"/>
                <a:cs typeface="Arial"/>
              </a:rPr>
              <a:t>Katarina </a:t>
            </a:r>
            <a:r>
              <a:rPr lang="en-GB" i="1" dirty="0" err="1">
                <a:solidFill>
                  <a:srgbClr val="445667"/>
                </a:solidFill>
                <a:latin typeface="Arial"/>
                <a:cs typeface="Arial"/>
              </a:rPr>
              <a:t>Radisavljevic</a:t>
            </a:r>
            <a:endParaRPr lang="en-GB" i="1" dirty="0">
              <a:solidFill>
                <a:srgbClr val="445667"/>
              </a:solidFill>
              <a:latin typeface="Arial"/>
              <a:cs typeface="Arial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i="1" dirty="0" err="1">
                <a:solidFill>
                  <a:srgbClr val="445667"/>
                </a:solidFill>
                <a:latin typeface="Arial"/>
                <a:cs typeface="Arial"/>
              </a:rPr>
              <a:t>Tomislav</a:t>
            </a:r>
            <a:r>
              <a:rPr lang="en-GB" i="1" dirty="0">
                <a:solidFill>
                  <a:srgbClr val="445667"/>
                </a:solidFill>
                <a:latin typeface="Arial"/>
                <a:cs typeface="Arial"/>
              </a:rPr>
              <a:t> </a:t>
            </a:r>
            <a:r>
              <a:rPr lang="en-GB" i="1" dirty="0" err="1">
                <a:solidFill>
                  <a:srgbClr val="445667"/>
                </a:solidFill>
                <a:latin typeface="Arial"/>
                <a:cs typeface="Arial"/>
              </a:rPr>
              <a:t>Mikuš</a:t>
            </a:r>
            <a:endParaRPr lang="en-GB" i="1" dirty="0">
              <a:solidFill>
                <a:srgbClr val="445667"/>
              </a:solidFill>
              <a:latin typeface="Arial"/>
              <a:cs typeface="Arial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i="1" dirty="0" err="1">
                <a:solidFill>
                  <a:srgbClr val="445667"/>
                </a:solidFill>
                <a:latin typeface="Arial"/>
                <a:cs typeface="Arial"/>
              </a:rPr>
              <a:t>Tatjana</a:t>
            </a:r>
            <a:r>
              <a:rPr lang="en-GB" i="1" dirty="0">
                <a:solidFill>
                  <a:srgbClr val="445667"/>
                </a:solidFill>
                <a:latin typeface="Arial"/>
                <a:cs typeface="Arial"/>
              </a:rPr>
              <a:t> </a:t>
            </a:r>
            <a:r>
              <a:rPr lang="en-GB" i="1" dirty="0" err="1">
                <a:solidFill>
                  <a:srgbClr val="445667"/>
                </a:solidFill>
                <a:latin typeface="Arial"/>
                <a:cs typeface="Arial"/>
              </a:rPr>
              <a:t>Zajec</a:t>
            </a:r>
            <a:endParaRPr lang="en-GB" i="1" dirty="0">
              <a:solidFill>
                <a:srgbClr val="445667"/>
              </a:solidFill>
              <a:latin typeface="Arial"/>
              <a:cs typeface="Arial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i="1" dirty="0">
                <a:solidFill>
                  <a:srgbClr val="445667"/>
                </a:solidFill>
                <a:latin typeface="Arial"/>
                <a:cs typeface="Arial"/>
              </a:rPr>
              <a:t>Alexandra Hammond-Seaman</a:t>
            </a:r>
          </a:p>
        </p:txBody>
      </p:sp>
      <p:sp>
        <p:nvSpPr>
          <p:cNvPr id="3" name="AutoShape 2" descr="data:image/jpeg;base64,/9j/4AAQSkZJRgABAQAAAQABAAD/2wCEAAkGBxMSEhQUEhQWFhUVFxQVGBgWGB0YIBoeFRgXFhwYFRsYHCgkHhwlHBgYJDEiJikrLi4uGB80ODMsNygtLi4BCgoKDg0OGxAQGywkICQsLCwsNywsLCwsLCwsLCwsLCwsLCwsLCwsLCwsLCwsLCwsLCwsLCwsLCwsLCwsLCwsLP/AABEIAOMA3gMBEQACEQEDEQH/xAAcAAACAgMBAQAAAAAAAAAAAAAABgUHAQMEAgj/xABIEAACAQMCAwUEBgYIBAYDAAABAgMABBEFIQYSMQcTQVFhInGBkRQjMkJSoTNicoKxwRUkNEOSorLRFlOjwhdEY3OD0lTT8f/EABoBAQEBAQEBAQAAAAAAAAAAAAAEAwIBBQb/xAA2EQACAgEDAgQEAwgCAwEAAAAAAQIDEQQhMRJBEyJRYTJxgaEUQrEFIzNSkcHR8GLhJDTxFf/aAAwDAQACEQMRAD8Au+gCgCgCgCgCgCgCgPMsgUEsQANyScAe8miWeAKOrdo9jCeRHaeToFgXnz7m2U/AmqoaO2W72+ZhLUwWy3+Rwf8AEer3P9lsFhU9HuWP+k8pHyNd+Dp4fHPPyOPEtl8McfMP+HdZm/T6ksWfuwJnHuICH86eNpo/DDPzHh2vmR6/8OGb9NqN7J/8mB8mLV5+MS+GCPfw2eZMj7fgDSpH7tbx5JN/ZE8TN7PXYJnbBrV629LPSl9H/kyWmqbx1P8Aqd47KbUfYnukP6sif/rrj/8AQsfKTO/wcFw2ZPZ7Mn6DVLtP2mLj4gOorz8ZF/FWjp6d9pMx/RWuwforyC4A+7KnKfyXP+anXppcxa+Q6bo8PJj/AI0v7b+3ac/KOsluece/GSAPewp+Gqn/AA5r6nnjTj8cf6E3onHNjdYEcyq5+5J7De4Z2J9xNY2aW2HK2NYXwlwxkrA1CgCgCgCgCgCgCgMigMUAUAUAUAUAUBruJ1RSzsFVRksxAAHmSaJNvCPMpbsR77j553MOlwNcuNjKQVjX13xn4kDyzVsdJ0LqufT7dyeWoy8VrJrh4DnuiH1S6eXx7mI8qD0zgfkAfU0eqjDamOPd8niolLexjfpOh21qMQQpH6qNz+0x3PxNSztnPeTN4wjHhEHxxxbJYvBHFAJXuCypl+UcwKALjG5POPEVvptOrctvCRndc62klnIqzcQ6zLdJaHubSWRDIowD7I5j9rL7+y22PDwqlU6aNXibySMHZc59GyyTHZ9fXIvL21u5mmeLu2DE7eOeUeAIZDisdVCt1xnBYzyaUSn1yjJ5wQWsm10vWY5eUpF3LyMF5nJeTvRtzHxOPICt6/Ev0zj3z/gyn01XZ9hn0ftHgmnSF4ZoTKcRtKoAbPTods9Adx61LPRzjHqTTxzg3jqYt4aayOhYDr4VKtzfgiE4psmfuxdQFs4x3i9fIb9a18CxLPS/6HHiwzjJMZrE0ILXOELK7yZoF5j99fYb/EvX45ravUW1/CzKdMJcoWf+GtS0/fT7j6REP/L3HXHkhyB8ivxqnxqbtrVh+q/wY+FZX8Dz8yS0Lj+GV+5uka0uBsUl2BP6rHHXwzjPhms7dJJLqh5o+qO4XxbxLZ+441KUBQBQBQBQBQGRQGKAKAKAKAKAXuK+LoLFQGzJM32IU3Zs7DPkM+Pj4A1tTp5W/IytujD5i3bcL3epMJtUcxw5ylrGce7vD4H/ADeq9Kod9dK6ad36mKqnY82ceg+afYxwII4UVEHRVGB//fWopScnllUYpLCOmvD0KAiNf4ehvO577m+pkEqch5dx5nHTofgK0rtlXnp7nE61LGRU7RPqL/TLrwEpic+jMv8A2vJVWk81VkPbP+/0J7/LZCX0LACioM+pWVzqrxPxBbljGyrbnckEBh3uOu2Qa+jDqWllj1/wRyx+IWfQ2dqUid9p3tLlblc7jIBMZ38hXOiz0z+R7qcZj8zHbDfSGC3ghO1zIVJUgBsYATmzjBZh4/dr3QQj1OUuw1cpdKjHuK88dtHF3V5o80OBjvoizEfrczbH3EkVSvEcuquxP57GL6UsShgdOyDUJJrJg7FlilaKNm6lAqMAfdzEegwPCo9dBQs27rP1KNLJuG481GUhQEPxFodrdoEukU5PKjE8rAnwjbrnbp446VpVbOt5izOcIy+JCcy3+jbgteWI6g/pIh/sP8P7NV5q1H/GX2Zh56feP3Q8aFrcF5EJYHDL4+BU/hceBqOyqVcumaKITjNZiSNcHYUAUAUBkUBigCgCgCnIE3i3i5o5BZ2K99ePtgbiL9Z/DON8HYdT4A1U6fqXiWbR/Untuw+iG7NvCPBa2zGe4bv7t93lbflJ6iPPy5uvuG1eX6hz8sViKPaqenzS3bGPUb+OCNpZnCIvVm/h6k+VTxg5vEUauSissUIe1KxZwCJlQnHesnsZ9cHI+VVvQ29sZ9M7mH4mDHeNwwBUgggEEbgg7gj0qPBSeqADXgK/4r4Pvr+Zg91Glsrh4l5MsPZxk4A3yWH2jV9GpqqjtHfuS20zseG9ie4T4aay7wvcy3DScmTIenLzfZySd8+fgKnvuVuNksGtVfR3yRs3Zhp7szFJMsSx+sbqTk1qtfclhNHH4avOcHTq/Z9ZXMzTSrJzvy5w5A9lQo29wFc16y2uPTF7HstPCTy0btU4LtprJLP2lSPeNs5ZDvvv16kEeINc16mcbPEXL5Op0xlDpIKLQtciAjjvYXQbBpF9oD1yjH5k1u7dLLdwa+pioXR2TQ38OWc0MCpcSLJLlizqvKGyxI2AG4GBnHhUlkoylmKwiiEWlvySdcHYUBW/axKs721nEpe6aQOmGI7sH7zY8TjqegBPvv0K6eqyXw9yTVPqxBcnvSOJLqwmS01QcyOeWK5G4bwAc+I3AycEeORvSdMLYuynnuhGyUGoWcepv1/hGW2lN5pZ5JeskH3JR1OF6Z/V+WD15q1EZx8O3ddn3R1OqUX118/qT3CHFUV9GSvsSptLE3VD08eq58fgcGsb9PKp77rszSq1TWe/cYKwNQoAoDIoDFAFAFAJvG3E8kbLZ2Q57ybYY/ulP329cbjPQbnwBq09KebLPhX3J7bWvJDlnfwdwpHYxnfvJ5N5ZTuWJ3IBO/Ln59TXGo1ErZeiXCO6qlBe5K6lrEFuYxNIsZlbkTmOMn/bpudtx5isoVylnp7HcpqPIg9rlyqzWK3AY2vNJJIq/eKcuF8PA469GNXaGLcZ9PxcEureHHPBxy2s+oR97dkWOmRYZYl9ksB02x8jj3A9a7UoUvph5pvv6HLTsWZeWI0dm2pvPC/LEIrWNu7tt2LFF2PNzE5xtv5kjwqbVwUJ7vMnyb6eTkuNuw3k1KbitrXaBY255e972TpyQjnOfLP2QfTNUV6S2e+ML3MZaiEe5FjijVLn+yaf3ano9y2Pjynl/LNa+BRD455+Rn4tsvhjj5mf6H1yXeS9hh9Ik5v4r/OvOvTR4i2e9Fz5aRkcG6iftatL+6mP++vfxNS4rQ8Gz+dgeENTX7GrSfvR5/ixp+IpfNf3HhWLiRj6Hr0P2Z7a4Hk68pPyVf406tLLlNf79Ri+PDTPJ45u7b+36fIi+MkJ51958B/ip+Frn/Dn/XY88eUfjiMehcXWd3gQzKWP3G9lv8LdfhmsLNPZX8SNoWwnwyczWJoKvG/FEtgEdbYyxENzvnAQ/dBxnqepOB5b1Rp6Fc2nLDMLrXXh4yRXZfpodZNQldZbi4LZIOe7Gfseh2G3gAorXWWNNVLZI400cpze7Zz9r06zLb2MeGuJZVYDqUGGXJ8s83yVj4V3oE4uVr4SPNW08QXJYqLgAdcDHyr57KhL4y4Wk7wX1h7F3HuQOkw8VYeLY29enkRXRekvDs3i/sT21PPXDn9SY4P4mjvoedRyyJ7MsZ6o3x+6cHB/mDWV9Dqlh7rsaVWqaz37k9WJqFAZFAYoAoBd424lFjBzAc00h5IU68zHxwPAZ/gPGttPT4svbuZXW9Efc5eBOGDaq09wee7n9qVzuVzvyA/xx4+gFd6m/rajHaK4OaauneW7ZNa7rkFnGJLh+RSwUbEkk+QG5wMk+gNY11yseIo1nOMFmRXPGmmy291Fqcsi3EAmiwnLnkiYZGB02PQjqSDV+mnGVbpisPD+pHbBqasbyiwuINCgvoe6mGVOGVlO6nGzIfcfcRUNVs6pZiVWQjZHDFWHswQsv0m7uJ40OVjZiBt4E5P+XFVPXP8AJFJmK0yfxNsk+IOLrawC28Sd5MAEjt4R022DYB5R6YJ9Kyq087fO9l3bO52xr8q3foRC8N6hqXtajMYITuLaHYkeUh3/AD5vcK18aqn+Gsv1Zx4c7N5vC9Bt0Phm1tBiCFFP4sczH3s29S2XWWfEzaFUYcIl6zNAoAoAoAoAxXgFrXuBrK7yXiCSde8i9hs+ZxsfiDVNWqtr2T29zGdEJci+39KaXvk39oOvXvUH5k4/eH7NbfuL/wDjL7GX7yr/AJL7jVoHEVrqERMLBtsPGw9pc7YdT4eu4NTW0zqfmN4WRsWwu3vZxyStLp9zJaFvtKuSp92GBA9DkDwxVEdZmPTbHqSMXpsPMHg4rvTotEha7dmuryVu7R5M/aYEnAySBgHJyScAbZrpTlqpeHxFHLiqI9T3Znk4gRPpBkhfbmNtyjIHXlACjf0D599e/wDiN9GH8x+/XmyvkNnB/EiX9uJVHKwPLIhOeVgM4z4gggg/zqS+l1T6Wb1WKyORc4z0qSyn/pOzG6/2mIdJE8X9/mfQN4HNFE1ZHwZ/Qyti4PxI/Uc9H1OO5hSaI5RxkengVPkQdiPSpJwcJOL7FEJKSyjtrk6MigMUBqubhY0Z3IVVBZiegCjJJ+FEm3hHjaSyxA4Pt21K8fUpge6jJjtUPgFyC+PPr+8T+EVde1TX4Mee/wDglqTsl4j47Fh1CViNxNwA19cvLNdOIwiiFFUfVn73XYg4z4E56+yKsp1fhQ6Yrfv7ktmn8SWZP5EVrXDOsCCSAXEd5C645ZRyvscgqW8QQCMudx0rWF+nclPp6X7cf79DidV3T05yhz4KgnjsoEuRyyonKRnJAUkIGI2zy8udzUmocHa3DgpqUlBKQt65xRPeTNZaX1G01z92MdDyHz6jPpt5jeuiFcfEu+i7sxnbKb6K/qT3CfB8FiMqO8mbPPM+7MTucfhGfDx8Saxu1E7XvsvQ1rpjD5+oxVgahQBQBQBQBQBQBQBQBQCZxPwQJH+lWL/R7tckMuyufJwOhPnjB8Qarq1OF0Wbx/T5E9lGX1Q2Zs4Q4w79za3adzeJsyHYPj70fw3xvtuCR05v0/SuuDzF/wC7ntV3V5ZbMx2naLJc2gaAEy27iZVAyW5QQQB4nfIHjy48a90dqhZ5uHsNRByhtyjTpnaZYvAJJX7qQD24irE8w6hMD2hnp+eK6nobVLEVlPucx1MHHLOXsogdvpl2UKR3U3NGp8gztzD09vGf1TXWukl015y4rc80yfmm+7H51BBBGQdiD6+BqEqK60onSNQNsx/qd4eaEnpG/Tk/gvxQ+dXz/wDIq6/zR5916kkc1WdPZlj1AVmRQGKAQu0e7e4kg0yA4e4YNKR92NTnf38pP7uPGrdJFQTul+Xj5kuoblitdx1sLJIY0ijGEjUKo9B/Oo5Scm5MpiklhFe8bazdXF09naS9xHbx97cTcxXl2DHLKMgAEbDcknwFX6eqEIKyay3wiS6cpS6IvCXLIXh3tDurZFa6V7i2ZnSOY4VzydcZPtdR19faOMVtZo65v928P0M4amcVmW6LG4M1mW8tUnliERctygEkMo2DjIBAO/yz4186+qNc+mLyWVTc45aFvirWJr64Om2LYx/aZh0RehQEePgcdTt+IimmuNUPGs+i9TGybm+iH1Y38PaHDZwrDAuFG5J6ufFnPiT+WwGAKlttlbLqkb1wUFhEnWZ2FAFAFAFAFAFAFAFAFAFAFALPGnCaXqBlPd3MW8Uo2IIOQrEb8ufiDuPHNFGodTw94vlGNtSmsrk5+BuKGuOe2uhyXkG0inbnAwOdfmM423BGxFe6nT9GJw3izym3q8suUS15w3ZSyc8ltA8h3JZFJOPFtva8OtZRusisKTO3XBvdCJZwXOs3FwfpL21rbuYo0hJGcZwTgjfAB3zjOBirpOGmhFdOZNZeSZKV0nvhI7+Hb26sL5bC6lM8UyloJWyWBGTykkk+BGCTjbGxxWdsa7q/FgsNcnUHKufRLdPgZON9AF7aPEP0g9uI+Tr039dwffU+nudU+rt3+RtdX1xa79jT2fa+by0Uv+miPdSg9eZfEj1GD78+VdaqpV2YXD4+R5RZ1x357jOKnNjXNKFUsxwqgsSfAAZJoll4AhdnEJuZrrUpBvM5jhz92NMdPko96Hzq3Vy6IxpXbd/Ml066m7H9PkPkUysMqQwPQg5HzFRPbkpTyV7x7w33FnfSwGR3uHjeXODhVYsQuADyjO/XYVdpruqyCnwuCW+vphJx7kKl1FqU+nW1kjdxacskrMuwxyEg+p5SPUv7zW2JUwnOx7y4Mm1Y4wgtkOPHuvNaQx29qP6zPiKBEA9kbLzAdBjIA8M+gNSaanxJOU/hW7Kb7HFYjy+CQ4M4aSwtxGPakb2pX8WY+v4R0Hz6k1xqLnbPL47fI6qrVawT9YmoUAUAUAUAUAUAUAUAUAUAUAUAUAk9oWgyHkv7Ta6tva2Ge8QZypA6kAnbxBYeIqvS2reqfwsnvrfxx5QsXmuot5Zaum0M6/R7gde7YDDKfhysPMRZ8apjU3XKh8rdfIwlZ5o29u57vtTOi3cksLRz2t2TJ3YkAZScnmHX2dzg4wRgbYFeQgtTBRe0o/cSn4MsrdM06ppupas/0tYvo6xIe4UsVdj19kkA5P4jgdOvWuq50addGerPJ5OFtz68YxwWno5mMEf0gKJuUd4FORzeODXzJ9PU+ngui30rPIlY/o/WttoNQX4CVT/Nj/1as/jab3j+hNjw7vZ/qWEtQlYndqepNFYsifpLhlgUDx592+agj96qtHDqty+25PqZYrwu5v1SRdL0ohRkwxLGPDLvhcnHmzEmuYJ33/NnsmqqvoKvCvC/9H28d/LcyIFQzSQqcKwZfYQ77tkr1zk7VVferpuqMedsmNVXhxU5M2jjfUYkju7i2iFlKwAC551VujHLeXTbf0zXn4alt1wb6ke+PYkptbMsdO7RCw5VTHOSAAMYzzHHpXz928Fa2QicDQm/vJ9TlB5QTDbA/dVdiw9cEj3vJVuofhVqmPzl/gmpXXN2P5IfpbhVKKzAFyVUE/aIUsQPM8qk/CocPG3YpbNooehQBQBQBQBQBQBQBQBQBQBQBQBQBXgKxTT47LUns5kVrLUPbRWHsrID0HlvsMfij8q+l1ytpVkX5o7fQj6VCzofDGOHg/TbINcCADuwZCzc8vKFGSVVidx6DNTvU3W+VyNVTXDzYI1u06ForiSKGVlhVSGccquzMEC5GcfaB33xnatFoZqUYyfJx+KjhtLg98M8Z3D3K219AsLzIJIWQ7MCOblO53wD49RjFc26aKh11vONme13ycumawdHappxksTKm0lsyzoR4cpw3yB5v3RTRTSsw+Hse6mOYZ9Bk0HURc28Uw6SIr48iRuPgcj4VPZBwm4vtsbQl1RUhO4l/rOs2Nv1WBWuX9+SV/NE/wAVV0+TTTn67E9nmuivTcauKdGF5ay25PLzgYbrhlIZTjyyBUtNjqmprsbWw64uIhPw5qlxHHa3rxJaQ4LurZZ1jGwPnsOpA8zkirVdRCTnXlyf2JnVZJKM+F9zTxNr0WqC20+w3R2RnYgoEVBsoDeQ3+AA611TTKjqts/1s8ssVrVcBj7UL5orJbeL9Jcslug9DjPzGF/fqfRw6rOqXC3NdRLEMLvsM+h6YttbxQJ0jQLnzP3m95OT8amssdk3J+pvCKjFJENx1P3C210fs29yjSeiSK8LN8O8FbaePV1Q9V/hmdz6cS9GMqOCAQQQRkEeIPQipzVHqh6FAFAFAFAFAFAFAFARuta/bWig3Eqx82eUHJJx15VGSa7rrnY8RWTmc4x5Yu3vahp6LlHeU/hSMg/EvgD51THQ3t7rBhLV1pcm7Q+0axuWVOdonY4CyjlyT4BgSufjXNujtrWWtj2GprnsN1SlAUAo9p+kmayaRNpbYidCOo5PtY/dyfeoqrRz6LMPh7Mw1EOqGVytya4d1Nbu1hmwPrUHMOoz9l19wYEVjdB1zcfRndcuuKl6lWRvHbxatp1wyxks88PNsGxhlC+pCpgep8q+nhzlXdHfsyLKip1v6Hq9nu5v6JeG1kkmghSXmx7LAkAAt4bR75I+1XMFXHxFKWE2eyc5ODS4LeuIBLGyONpEKsD5MMEfnXyk+l5XYvaysCb2Q3DC1lt3Pt2s8kR9xOf9XP8AKrdcvOprusk+mflcfRmrhX67WdSm690scC+nQEfOI/Ol3l08I+u55XvdJj9URUYIoCJi4YtEnW4SBFlXmwyjl+0CCSBsTgnfFau6xx6W9jPwop9WNxX1EfStegj6pZwmUj9Zun+qI/CqIeTSt95PBjLzXpeiH+oio59Rs0mieKQZSRSrD0Ix866jJxaa5PJJNYZXVjrc+isLa8VpbTOIJ1GSo/Cw9Pw9R4ZGMXyrjql117S7okVkqPLLddmO2ncT2c4zFcRN6cwUj3q2CPlUUqbIvEospjZCXDN13r1rEMyXEKj9aRR/OvFVN7KLPXOK5Zwf8b6d/wDlw/4v51p+Gu/lZx40PUkrHWbeb9DPFJ+w6t+QNZyrnH4k0dRnGXDO6szsK9AUBquLlI15pGVFHUsQo+Zok3sjxtLkT9a7TbGDIjYzv5RfZ+Lnb5ZquvRWz3ey9yeeqrj7lPcVa899cNO45chVVQchVUdASB45PvNfYopVUOlHzbbXZLLIitcGWQr0Fx9nHHsbxJbXUnLKvso79JF+6Cx6OOm/Xbxr42r0koy6obr9D6em1Ca6ZcllV88tPMiBgQRkEEEeYOxoeMROylzELuzY72s7Bc/hYkD5lCf3qu1q6nGz1X3J9NtmPoxo1fhy1uirXEKSMvQkb48sjqPQ7VLC2cNovBtKuMuUSccYUAAYAAAA2AA2AFZ88nZ6owIPCx7nWtSh6CVY5x/lJPzlNXXefTwl6bf7/Qlr8t0l9T12V+2dRl/5l5L8hlh/rrzW7dEfYabfqfuPlRFQUAUAhcB/W6jqs/8A6qwj9wsp/wBC1bqdqa4/Ulp3snL6D7URUFAabu0SVCkiK6NsVYAg+8GvU3F5R40msMRdV7J7OQ5iaSHPgCHX5Pv+dW1/tC2PO5LLRwfGxTWpWqxTSxq3MI5HQNjGeRiuceuK+zCTlFN90fMmsSaOeujkMV5gZZK2XEt5D+juZlHlzkj5NkVlKiuXMUaRvsXDJFe0HUh/5pvikZ/ilZvR0v8AKd/irfU1XHHOouMNdSfu8qfmiivVpKV+U8epsfcg7q6klOZXeQ+bsWPzYmt4wjHhYMnOT5Zqro5CgCgCgCh6Wh2TcU3LSraOrTRYJDZ3hA8yeqZwAOozt5V8vXaeCXWtn+p9DSXSb6XuW7Xyj6AhaT9Vr90nhPbpL8V5B/8Aarp+bSxfoyWO1790PtQlQUAGgKs41u/o2r97057NR/1SP+0V9LTw8TT9PpL+xDdLpsz7Ep2L72Mp8WuZCf8ABFWf7Q/ir5f3Z3o/g+o/1CVhQBQCH2SjKXz+LXkv8Af51brtnFexNpuJfMfKiKQoAoDg16+7i2ml/wCXG7/EKSPzxXdceqaicTfTFs+YSSevXxr9LjB8JvIV6eBQBQBQBQBQBQBQFj9lXCNtdxyzXC95yuI1TmIA9kMWblIO/Nge4183W6mdclGO3cv0tEJpuRO8R9k8LqWs2MTjojksjemT7Sn1yR6VhV+0Jrazdfc1s0UX8GxB8EcKzLObe+08PE3MTKyjMZA25ZFPtKcY5QT1z51tqL4uPXXPf9TOmmSfTOOxa+laNb2ylbeJIwdzyjGcfiPU/GvmTslPeTyXxhGPCO6uDpiHf7cQ25/HasD8DKf5VbD/ANR/Nf2Jn/HXyHyoikKAKApztr2urcjxhYfJz/vX1/2d8D+Z83W7SXyGXsbHLazp4pdSL/kj/wBjU2v/AIifqjfSbQa9x+qErCgCgELsn2W/TxW8l/kP+01brd3B/wDFE2m/MvcfaiKQNAI2sdqVnBIY1EkxXYtGF5cjwBZhn3jarK9DbNZ4JZ6uuLwV9xvx/Jfr3SJ3UAIJXOWcjcc5GwAP3R4+Jq/T6NVPqbyyO/VOxYXAmVcSBQEpo/Dt1db28DyD8QGF/wAbEL8M1jZfXX8UjWFM58ImZezbUlGe4DeiyIT+bCsVr6W8ZNXo7F2Fu/sJYH5Jo3jbydSpPqM9R6iqYTjNZi8mEoSjyjmrs4CgCgCgJ3hDiiXT5S8YDI2BJGTgMB0IPgwycH1PWp9Rp43Rwzem51P2Lb0ztO0+UDndoW8VkQ/6kBFfJnobovZZPox1VbW7wd8nH2mrubpPgrt/Ba4Wju/lO3qK/wCYk9G1+2uwTbzLJy4yBsRnpzKcEfKsrKp1vE1g7hZGfwsk64OxDvfa4htx+C0Yn4mQfzFWw/8AUfu/8Ez/AI6+Q+VEUhQAaAp7tjQveQoOot+b5yMP5V9f9n7Vt+/9j5us3ml7DJ2ankuNUh/BdM49zs4H5IKl1e8K5exTp9pSj7j7URSFAFAIXBH1Wp6pB05nSZR+1lif+otW6jzU1y+hLVtbKP1H2oiorjtg4kkgRLWLIM6kuw68meXkX1Y5z6D1r6GgpU5dcuxHq7XFdK7kVpHZCWjDXE5SQjPJGoYL6MSdz7sfGtJ/tLD8q2M4aLbMnuKvF/CsdieX6XHK5P6NUwwHm/tEL/E1Xp9RK38uEYXUxr75FgCqexMty2eA+zQYWe+XJOCsB6D1m8z+r0HjnoPlarXb9NX9T6VGlS80y0o0CgBQABsABgDHgBXzMt8lqPVD3Bzahp8U6FJo0kU+DqGHwz0PrXUZyi8xeDmUVJYZWnEvZKCS9k/L/wClKSR+4+5HubPvFfQp/aLW1i+qIrNEnvAr/UOFL2A4ktpfeqGQfNMivoR1NUuJEcqLF2POm8L3k7BY7eXfxZCij1LOAP50nqKoLLYjROTwkSHEnAl5ZIJJFV48e08RLBP2wQCB64xXFWsrteFs/c7s004LPIvWnJzDvefk8eTHMPUc2x923vFUS6seXkwj053HfR+ALe83ttRRv1Giw4/aUyZ+PSobNZOvaUPv/wBFkNNCfwzGG27HYh+kupD+wip/qLVhL9pS/LE1Wij3Zu4U7P57HUFlWVXtwsgJ3DkMuArLjGzcpzn7vSub9ZG2rpa3ydVaZ12ZT2LJr55YIWiHvtevJPCCFIfi3If4h6ts8umivVtksN7m/RD7URUFAFAVtqdr9K1yWPqIrNQfQ86N/CSr4tw0qa7y/sRzSlc17HXpn1Gv3KdFuoElHvTlH8pDXM/NpYv0eDqO17Xqh+qIqCgCgEDWj9F1y1m6JdRNAx/WHT5nuhVtfn00o94vJJN9Nyl6ofqiKxe4p4Pt78o03Orx7KyNg4znlOQQR+YrenUTqyo8MxspjZjIvdr3Ej28KW8LFZJslmBwQi7YB8OY7Z8gao0FCnJylwjHV2uEcLuVlpHCF7dKHhgYo3R2IQH1BYjI9RmvpT1NVbw2QxosnukWJwB2cNbyi4vOQun6ONTzBT+NjjqPADp18q+dqtapx6YFun0vQ+qRZlfPLQoAoAoAoAoAoDBFAV/xT2XQXBMlswt3O5XGUPqFBHKfdt6VdTrpwWJbokt0kZPK2YkXvZhqEW6KkuOhjcA/J+WrY6+mW0someksXBq0jii/064VLhpuUFe8imJPsnxTmzg9cEHG1e2UU3QzBL2wcwusqliRfinO/nXwsH1jzPKEVmY4VQWJ8goyT8q6SzsjxvCyI/ZPEXiubtx7V1O7j9lScf5mcfCrNa0pRguyJ9Mspyfdj3URSFAFAIPAH12oapc+HerCp/8AbyD+Sx1dqfJVXD2z/Ulp805SMdof9WvNOvvupIYZD+q/+ymWvNL5651+2f6C/acZ+4/1EVBQBQCh2oaU01k0kf6W2YToR19j7WP3cn3qKq0c1GzD4exPqIZhtyic4b1Zbu2inX+8UEjyYbMvwYEVhbX4c3H3Na59cVIk64Oyke0jA1hDdfof6v8AGLI5vz5819jSf+v5Od/6nzdT/GXVwXZGoAAGAAABjpjwx6V8c+kj1QBQBQBQBQBQBQBQBQBQBQEVrnDtrecv0iJZOT7JOQR5jKkHB8ulaV2zr+B4OJ1xn8SJQDFZneBN7U9TMdoII95rthAgHUgkc3zyF/fFV6OGZ9T4juT6mWI4XL2GTQtNW2t4oF6Roq58yBuficn41PZNzm5PubQj0xS9Dvrg6CgI/iDURbW00x/u43YepA9kfE4HxruqHXNR9WcTl0xbIDsp08w6dGW+1MWmY+fPspPvVVPxqjWyzc16bGWmjiGX33JHjrSPpdjPEBl+XnT9pPaAHvxj41lprPDtUux3dDrg0a+ANY+lWMMhOXVe7f8Aaj9kk+8YP71e6mvw7Wu3P9TyifXBMYqwNgoDDAEYO4NAV5wk502/m09/0MxM1qT69Uz7hj3p+tV9/wC+qVq5WzJa34c3B8PdFiVAVHPc2MUhBkjRyvQsobHuyNq9UpLhnjSfY6K8PQoAoAoAoAoAoAoAoAoAoAoAoDDHHXagK74dzqepyXp3trXMVv5M3i4+Zb95PKr7f3NKq7vdklf7yxz7LZFi1AVhQBQCH2pXDSi2sIz7d1KvNjwRCMk/HB/cNW6LyuVr7Il1LziC7seLWFUVUUYVVCqPIKMAfIVFnO5SjZQ9K80I/wBH6tNanaC8+uh8g+5Kj/MPgnnV9v76hWd47P5diSH7u1x7MsOoCs4r/VoIGRZpo42kOEDuFLfs5O9dRrlLeKzg5ckuWeNH1iK5VjGTlGKOrAqyMPB1O48/caTrlB7iMlLgiePeGzeQAxnluIT3kLDYhhg8ufDOB7iFPhW2mu8OW/wvkzur647crgzwNxOL2H2/ZuIvYmQ7EMNuYDwBwfcQR4U1NHhS24fB7TZ1x9+4y1OahQBQBQBQBQBQBQBQBQBQBQBQBQCFx9rMk0i6ZZnM020zDpHGdzzeWR19PVhVmmrUV40+Fx7slum2/Djz3G3QtJjtII4Ih7MYxk9WPUs3qTkn31LZY5yc5FEIKCwji1niiK3njhKu7OC7mMc3dJkKJJd/ZQk9fDBrSuiU4uS/++y9zmdqi8Enp2oRTpzwyJImSOZGDDI6jIrOUJQeJLB2mnwdLNgZOwFcnpX3BgN/qFzqLfo4/wCr2/uHVh8CT/8AIfKrr/3VSq78skq89jsfyRYYqErMUAqdomgtc2weHIuLZu+iI65XcqPfgEeqiqdLcoTxL4XszC+vqjlcrdEhwfr631qkwxzfZkX8LjqPd4j0IrO+l1TcWd1WKcUyD7Q9OZQbxI1mCxGCaB1yHjdgcqRujKd8gH8q20s0/wB23jfKfuZ3x/Mlk5+H7JtLhkvL6UsXW3iIQc3KqnkQudi7AMMtjoPGvbJK+SrqXGTyC8Ndcx8RwwBByCAQR4g7gio2t9ylMR+MuH5oZhqOnj69B9dGOkyeOw6nA3HjgEbgZs090ZR8Kzh8ezJra2n4kOe4w8K8SQ38IkiOCMB0P2kPkfTyPjWF1MqpdLNa7IzWUTVZGgUAUAUAUAUAUAUAUAUAUAUApca8XfRuW3tl728l2SMb8mfvv/ED0ycDJqnT6fr88toowut6fLHk3cEcLfQ42eVu8upvamkO+535VPkD4+J38gPNRf4jSW0Vwe01dCy+XyS1hrlvPJLFFKryQnlkUHcHbPvAJwSMgEEdRWU6pRipNbM0U03hMV+KuGZDJNcR806SmFpbUcqGTuRgL3h/u/Ex43Pj4VRTesKL2a4fz9vsYzreW135Jvg7S3ghZpcd9cOZ5QBgKzgARqPJVAHwNY3zUpYjwtjuuLSy+WRHaTq7iNLK33uLs8gA+6h2Zj5Z3Hu5j4VtpK05eJLiJxqJvHRHljJw/pKWlvHBH0jXGfxE7sx9SSTU9ljsk5Pua1wUI9KJIVwdmKAKArfUlOj3/wBIUH6FdtiYDpHId+YDy6n3Fh4Cr4/+RV0P4o8e69CSX7mefyv7FjI4YAggggEEdCDuCKge2xWV5renxWlw0uotLdQMzfRY3DS8jvzM6MmOUk5CoSem22M1dXKVkemtJPv/AL+pLNKDzPddiZ4Nia0hf6SVgjklZoIZJATChAxHzMeucnlGeXNZXvxJLo3aW7xz7mlfkXm29Bl+mx94I+de8K84TmHNy5xzAdeXO2an6XjPY16lnGRN4m4QlSb6bpjCK5GS8fRJh1II6ZPjnYnfY71XTqIuPh2rMfuieylp9dfJ3cK8bRXTdzMPo90p5WhfbJH/AC89fcd/eN64u00q11R3j6nVdyls9mNdTG4UAUAUAUAUAUAUAUBgsB1oBE13jZ5pDaaUvfTnZpescQ8Wz0OPPp+0dqsr0yjHrueF6dyWV7k+mvd+pK8H8HpZc0sjd9dSbyTNud9yqZ3A8z1PyAzv1Ds2W0VwjSqlQ3e7GC8uY40LSuqIOrOwUDPmSRisIpt4jyatpci7ecI2hgj7n6gwAvDPCfaTqxPNuXU75DZzk++t46ixSed87NMydceny7YNPA9xeXP9ZuZPqihjiRU5BKM5+kuDkgsAMAEDBO24r3UKuHkgt+/+BU5S3f8A99xh1vVY7WB5pThEGfUnwVfUnasa4OySijSc1BdTFHs/0uSeWTU7ofWz7Qr/AMuPwxnzGw9Mn7xqrUzjFKmHC592T0Rcn4ku/A+VEVGRQGKAKA5NV06O4ieGVeZHGCP4EeRB3B9K6hOUJKUeUcyipLDEXhbU5NNuBp142Yyf6rMejAnZCfDc49Dt0K1ZdCN0PFr+q/uTVydUvDlx2H28s45kKSorocEq4DA8pyMg+RAqJSaeUVNJrDEbiAW8N/PNqUXeQPFEtvI0ZlSPAIkjIAPK7Mcg4386sq6p1KNTw8vPr7E08Rm3PjsY4J4Zd2iuJudIYWmNnC2zokjEgyt1wFOAhOAOte6m9bxjy8dXpleh7VW3iT47FhVAUkBxRwjbXyjvV5ZB9mVNnXHTfxHofyrenUTq+Hj0MrKoz5FlbnVdM2lX6fbDo6Z71R6jcn4837Qqlxov+HyP7GObaud0MGhcdWV1gJMEfp3cvsNnyGdifcTWFmlthysr1RrC+Eu4yg1ObBQBmgDNAFMg8SyqoLMQoHUk4A95NFvwMihrHaNaRHu4Oa6mOypAOYE/tYx/h5qqho7Gsy2XuTz1EVst2Rh0TUtU3vX+iWx/uIj7bDykP++f2RWniU0fw11P1f8Av++px0WW/Fsh00XRoLSMR28YRfHHVj5sx3Y+pqSyyVj6pPLKIQjBYij1rGsQ2qc8zEAkKoVSzMzbBUVQST7qV1ux4R7KajyIvHUkdzDDdrKr25KxLzxkpA0jEPczKftMijlCsMKTv1qvT5hJwaw+fd+y/uT24kk+3H/Z09nGnzjLRzyCwV3EMcijmlHKq95kjKxl+ZgBj5dfNXODe6875xwj2iL5T8vbI9zTKilnIVVBJJOAAOpPpUSWdih7IrmBG1y6DsCNOt2PKp275x4keXn5DbqTj6DxpoY/O/siRZvln8q+5ZSrjpXzywzQGRQGKAKAKAh+J+Hor6AxSj1Rx1RvBl/mPEVrTdKqXVEzsrU44YscNcSS2kwsNSOH6QTn7Mi9AGY+PQZPuO+5otpjZHxauO69DGuxwfRZ9H6jtqFjHPG0UqB0cYZW6H/Y+vhUcZOLyilpNYZuijCgKowFAAHkBsK85eWerY5NZ1aK1iMspIXIUBRzMzMcKqKOrE+Fd11ubwjmUlFZZw6XxPFNKIWjmglILKk6chcDqUOSDjxGc11Olxj1bNexzGxN44JouMgZ3OcD3eVYmhCa5wlZ3eTNApY/fX2G+LLgn45ravUWQ+Fmcqoz5QvDs/ng/sOoTxDwST219wAwPyNUfi4y/iQT+xl+HlH4JNHrutfi6PaTj1HKT8gtG9I+zQxevRh/TOuDrYQN6iQD+MlFVpf53/v0PPEv/lD+lddbpZW6erSA/wAJKOvSr8z/AN+g673+VGDp+uzfbuba3B/5a8x/NT/qp16WPEW/me9N75aRmPs1WUhr67uLo+RYqvwGSR8CKPWtbVxUQtMnvNtjXpGh29quLeFI/MqNz+0x3PxNS2WTs+J5NowjDhYJCszvIr8JcRrO0sDTpNKjOytGpVWj5yBjOzFdgcZG43NU3UuCU0sJ/r/vBlXZluLe4ocRaa1vcc13M0k8wVrS5jQlo5IjnuRCpP1Z5vDrk53qqqalDEFhL4l/fJPOOJeZ88DZwvoUyyNcy/UNLzGS2ibmjZyAvetkbMRuQPEA561LdbFroW+O/f5G9cHnL2Ge4nWNWd2CqoJZmOAAOpJNTpNvBq2kt+Cubm4m1yUxQlo9Pjb6yToZiPurnw9PDqd8CvoRjHSx6pbzfb0JW5XvC+H9SxLGzSGNY4lCogCqo8AKglJyeZcsqSSWEb68PQoDIoDFAFAFAFARXEXD8N7CYp1yOqsPtIfxKfP8j41pVbKqXVEznWpx6WJlnrd1pDrBf801qTyxXKgkr5LIOvTwO/lzDpW6oahdVe0vT/BgpypeJ7r1LCtLtJUV42DowyGU5BHoRULTTwypNNZRG8UaQ1zGnduElikSaJmGV5kzgOPFSCR8a0qsUG8rKawziyHUvkRUdhe3NxbyXUcMKWzNIO7kMhkcqUGMqOVMEnHU7Vp11Qg4wbbftjBz0zlJNrgi2trm51G4uLaVMWhEKLOpZOd0XvQnLgp0UZ33J8K0zCFKjNfFvt9jPEpWOUXwSPHGqT29tbuJe4laaFGCASKeYHnHtKSVVQxGACSorPT1xlOSxlYfsd2zcYp9ye0bXILoMYH5uQgMpUoy53HMrgEZ8NqxsqlX8SNITjLgkOcZxkZ8qz35O8mTQBTIM16CF1nii3tm7tyzSY5u7iRpGC/iYKPZHqcVrXTOayuDiVkY7Mjdf4olWzW7sY0mi5WdmdivKqkA+wBkkHmyMjHKa7roTt8OzZnErX0dUNzgbVZbCW3ku7wTW9yrczFVURuFDq0YUZ7sjI3z4V34cbYtQjhx+6Oetwa6nydnEelXE89sbQJD3WXFzkHAkBDRLEB7QOx3wOlcVWQjGSnvnt/2ezg3JdO3uT+m6WI1j52M0kfNiWUAv7Zy2CBsPQeAFYzm5N4WEzWMcLcxrutwWcZkncIvgPFj5IOpNe11yseIo8nOMFmQjRWl1rbK84a3sAeZY+jzY6FvT16Dwz9qreqvTLEd5/ZE2J3vMto/qWHZWiQoscahEQYVV2AFQSk5PL3ZWkksI314ehQBQGRQGKAKAKAKAKA1XdskqMkiq6MMMrDII9Qa9TaeUeNZ2YhXPCd1p7tNpT80ZOXtZDkH/wBsk9fiD6npVqvhcum7n1/yTOqVbzX/AEJTh7j63nbupgba4Gxjl9nfyVjj5HB9Kyt0k4LMd16o7hqIy2ezG2pjYgbvhGB5WmVpoXchn7iVow5Hi6g4J9cZrVXSUel4a90cOpN5ObWdLu5L62mHcvbwMzBCWV8unIWJwQxG+Bt13ruuyEa5R3yzmcZOaa4ODQ47ppNSle3eC4mVO65irL9XEyRqrKcEh8k+8V1Y61GuPVmK5OYqWZPG/YQraLlRMSwR3YKks6XKXKvkZEhHMHGcg7cpFWye72fT81gnS433+459o00SS2p+ltbzGSJW5ZSoWI8+ZDGTy9fvEeVTaTqakunK+Xf0ybXcrfcY+FNPt0VpbWeSZJcAs0xmUlCQWBJOGznOPL0qa2c28SWMe2DauKW6J6sjQSuMdKuZbhWSEzwd1y92k3cfWBiQ05GC6YIwAdjnbeqqJwjDd4fyzt7E9kZOWyyj3wxwtcw201tNNGIpA/KIFOYzKcsFZ8gruQAR8d6W3wlNTit198Htdcox6WyX0fha2tkRUTnMeSrSnvGXIUHlLfZGFXZcDasrL5zbb7+mx3GuMVgl5pVRSzEKoGSWOAPeTWSTbwjt7CRqnH/eOYNMiNzN058fVp6k7ZHrsPWrIaTC6rnhfcnlfl9Ne7PeicClpBc6lJ9Jn6hT+jj9APHHuA9PGvLNVt0VLC+7EaN+qe7HgCpCkKAKAKAKAyKAxQBQBQBQBQBQBQERr/DVtery3EQY4wGGzD3MN/h0rSu6dfws4nXGfKFUcOanYf2C5FxEP7i46geSt0+RX3VT41Nv8SOH6ow8Oyv4Hle5sg7SBEwTULWa1fpzcpdD7iBn5A++j0bks1yT+wWpw8TWBp0ziG1uf0M8bnyDDm+KncfKpZ02QfmWDeNkZcMk6zOwxXp4aZrSNzl0Vj0yyg/xFE2uBjJsiiVRhQFHkBgfIUbyepYPdeZBgmvQQWq8ZWNtnvbiPI+6h7xvkmSPjW1emtn8MWZSuhHli63HV1dezptk7jp303soPXrg/wCLPpW/4WuH8WX0Rl485bVx/qZi4FuLtg+qXTSDr3ER5UHpkAfkAfWj1UYLFMce/cKiUt7GOmm6ZDboI4I1jQeCjHxPmfU1JOcpvMnkojFRWEsHXXJ0FAFAFAFAFAZFAYoAoAoAoAoAoAoAoAoDXPCrgq6hlPUMAQfeDRNrg8azyLGp9nWnT7mARnziJT/KPZ/KqYau6PfPzMZaet9iN/8AD2aL+yaldRAdFc84+QZR+Vafi4y+OCZx+Ha+GTD+hdcT7F/DIP8A1IwP4Rn+NPE0z5g19T3ovXEkz0IeIB9+yPwb/wCopnSf8h+/9gNvxAf72yX1Ab+aGmdJ6SGL/Y8jh7WZP0upIg8ooh/HlU/nTxtOuIZ+o8O18yAdmiy/2u9urjzBfCn4Nzfkafjen4IpD8Nn4m2TmlcEWFvgx2yEjoz/AFh+BfOPhWM9TbPmRpGmEeEMAFYGpmgCgCgCgCgCgCgCgMigDFAGKAMUAYoAxQBigDFAGKAMUAYoAxQGCKHmQxXi3PcBiuj3AYrhvc8wFMnmQxXR6ZxQBigDFAGKAMUAYoAxQBigDFAGKAKA/9k="/>
          <p:cNvSpPr>
            <a:spLocks noChangeAspect="1" noChangeArrowheads="1"/>
          </p:cNvSpPr>
          <p:nvPr/>
        </p:nvSpPr>
        <p:spPr bwMode="auto">
          <a:xfrm>
            <a:off x="63500" y="-288131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AutoShape 4" descr="data:image/jpeg;base64,/9j/4AAQSkZJRgABAQAAAQABAAD/2wCEAAkGBxMSEhQUEhQWFhUVFxQVGBgWGB0YIBoeFRgXFhwYFRsYHCgkHhwlHBgYJDEiJikrLi4uGB80ODMsNygtLi4BCgoKDg0OGxAQGywkICQsLCwsNywsLCwsLCwsLCwsLCwsLCwsLCwsLCwsLCwsLCwsLCwsLCwsLCwsLCwsLCwsLP/AABEIAOMA3gMBEQACEQEDEQH/xAAcAAACAgMBAQAAAAAAAAAAAAAABgUHAQMEAgj/xABIEAACAQMCAwUEBgYIBAYDAAABAgMABBEFIQYSMQcTQVFhInGBkRQjMkJSoTNicoKxwRUkNEOSorLRFlOjwhdEY3OD0lTT8f/EABoBAQEBAQEBAQAAAAAAAAAAAAAEAwIBBQb/xAA2EQACAgEDAgQEAwgCAwEAAAAAAQIDEQQhMRJBEyJRYTJxgaEUQrEFIzNSkcHR8GLhJDTxFf/aAAwDAQACEQMRAD8Au+gCgCgCgCgCgCgCgPMsgUEsQANyScAe8miWeAKOrdo9jCeRHaeToFgXnz7m2U/AmqoaO2W72+ZhLUwWy3+Rwf8AEer3P9lsFhU9HuWP+k8pHyNd+Dp4fHPPyOPEtl8McfMP+HdZm/T6ksWfuwJnHuICH86eNpo/DDPzHh2vmR6/8OGb9NqN7J/8mB8mLV5+MS+GCPfw2eZMj7fgDSpH7tbx5JN/ZE8TN7PXYJnbBrV629LPSl9H/kyWmqbx1P8Aqd47KbUfYnukP6sif/rrj/8AQsfKTO/wcFw2ZPZ7Mn6DVLtP2mLj4gOorz8ZF/FWjp6d9pMx/RWuwforyC4A+7KnKfyXP+anXppcxa+Q6bo8PJj/AI0v7b+3ac/KOsluece/GSAPewp+Gqn/AA5r6nnjTj8cf6E3onHNjdYEcyq5+5J7De4Z2J9xNY2aW2HK2NYXwlwxkrA1CgCgCgCgCgCgCgMigMUAUAUAUAUAUBruJ1RSzsFVRksxAAHmSaJNvCPMpbsR77j553MOlwNcuNjKQVjX13xn4kDyzVsdJ0LqufT7dyeWoy8VrJrh4DnuiH1S6eXx7mI8qD0zgfkAfU0eqjDamOPd8niolLexjfpOh21qMQQpH6qNz+0x3PxNSztnPeTN4wjHhEHxxxbJYvBHFAJXuCypl+UcwKALjG5POPEVvptOrctvCRndc62klnIqzcQ6zLdJaHubSWRDIowD7I5j9rL7+y22PDwqlU6aNXibySMHZc59GyyTHZ9fXIvL21u5mmeLu2DE7eOeUeAIZDisdVCt1xnBYzyaUSn1yjJ5wQWsm10vWY5eUpF3LyMF5nJeTvRtzHxOPICt6/Ev0zj3z/gyn01XZ9hn0ftHgmnSF4ZoTKcRtKoAbPTods9Adx61LPRzjHqTTxzg3jqYt4aayOhYDr4VKtzfgiE4psmfuxdQFs4x3i9fIb9a18CxLPS/6HHiwzjJMZrE0ILXOELK7yZoF5j99fYb/EvX45ravUW1/CzKdMJcoWf+GtS0/fT7j6REP/L3HXHkhyB8ivxqnxqbtrVh+q/wY+FZX8Dz8yS0Lj+GV+5uka0uBsUl2BP6rHHXwzjPhms7dJJLqh5o+qO4XxbxLZ+441KUBQBQBQBQBQGRQGKAKAKAKAKAXuK+LoLFQGzJM32IU3Zs7DPkM+Pj4A1tTp5W/IytujD5i3bcL3epMJtUcxw5ylrGce7vD4H/ADeq9Kod9dK6ad36mKqnY82ceg+afYxwII4UVEHRVGB//fWopScnllUYpLCOmvD0KAiNf4ehvO577m+pkEqch5dx5nHTofgK0rtlXnp7nE61LGRU7RPqL/TLrwEpic+jMv8A2vJVWk81VkPbP+/0J7/LZCX0LACioM+pWVzqrxPxBbljGyrbnckEBh3uOu2Qa+jDqWllj1/wRyx+IWfQ2dqUid9p3tLlblc7jIBMZ38hXOiz0z+R7qcZj8zHbDfSGC3ghO1zIVJUgBsYATmzjBZh4/dr3QQj1OUuw1cpdKjHuK88dtHF3V5o80OBjvoizEfrczbH3EkVSvEcuquxP57GL6UsShgdOyDUJJrJg7FlilaKNm6lAqMAfdzEegwPCo9dBQs27rP1KNLJuG481GUhQEPxFodrdoEukU5PKjE8rAnwjbrnbp446VpVbOt5izOcIy+JCcy3+jbgteWI6g/pIh/sP8P7NV5q1H/GX2Zh56feP3Q8aFrcF5EJYHDL4+BU/hceBqOyqVcumaKITjNZiSNcHYUAUAUBkUBigCgCgCnIE3i3i5o5BZ2K99ePtgbiL9Z/DON8HYdT4A1U6fqXiWbR/Untuw+iG7NvCPBa2zGe4bv7t93lbflJ6iPPy5uvuG1eX6hz8sViKPaqenzS3bGPUb+OCNpZnCIvVm/h6k+VTxg5vEUauSissUIe1KxZwCJlQnHesnsZ9cHI+VVvQ29sZ9M7mH4mDHeNwwBUgggEEbgg7gj0qPBSeqADXgK/4r4Pvr+Zg91Glsrh4l5MsPZxk4A3yWH2jV9GpqqjtHfuS20zseG9ie4T4aay7wvcy3DScmTIenLzfZySd8+fgKnvuVuNksGtVfR3yRs3Zhp7szFJMsSx+sbqTk1qtfclhNHH4avOcHTq/Z9ZXMzTSrJzvy5w5A9lQo29wFc16y2uPTF7HstPCTy0btU4LtprJLP2lSPeNs5ZDvvv16kEeINc16mcbPEXL5Op0xlDpIKLQtciAjjvYXQbBpF9oD1yjH5k1u7dLLdwa+pioXR2TQ38OWc0MCpcSLJLlizqvKGyxI2AG4GBnHhUlkoylmKwiiEWlvySdcHYUBW/axKs721nEpe6aQOmGI7sH7zY8TjqegBPvv0K6eqyXw9yTVPqxBcnvSOJLqwmS01QcyOeWK5G4bwAc+I3AycEeORvSdMLYuynnuhGyUGoWcepv1/hGW2lN5pZ5JeskH3JR1OF6Z/V+WD15q1EZx8O3ddn3R1OqUX118/qT3CHFUV9GSvsSptLE3VD08eq58fgcGsb9PKp77rszSq1TWe/cYKwNQoAoDIoDFAFAFAJvG3E8kbLZ2Q57ybYY/ulP329cbjPQbnwBq09KebLPhX3J7bWvJDlnfwdwpHYxnfvJ5N5ZTuWJ3IBO/Ln59TXGo1ErZeiXCO6qlBe5K6lrEFuYxNIsZlbkTmOMn/bpudtx5isoVylnp7HcpqPIg9rlyqzWK3AY2vNJJIq/eKcuF8PA469GNXaGLcZ9PxcEureHHPBxy2s+oR97dkWOmRYZYl9ksB02x8jj3A9a7UoUvph5pvv6HLTsWZeWI0dm2pvPC/LEIrWNu7tt2LFF2PNzE5xtv5kjwqbVwUJ7vMnyb6eTkuNuw3k1KbitrXaBY255e972TpyQjnOfLP2QfTNUV6S2e+ML3MZaiEe5FjijVLn+yaf3ano9y2Pjynl/LNa+BRD455+Rn4tsvhjj5mf6H1yXeS9hh9Ik5v4r/OvOvTR4i2e9Fz5aRkcG6iftatL+6mP++vfxNS4rQ8Gz+dgeENTX7GrSfvR5/ixp+IpfNf3HhWLiRj6Hr0P2Z7a4Hk68pPyVf406tLLlNf79Ri+PDTPJ45u7b+36fIi+MkJ51958B/ip+Frn/Dn/XY88eUfjiMehcXWd3gQzKWP3G9lv8LdfhmsLNPZX8SNoWwnwyczWJoKvG/FEtgEdbYyxENzvnAQ/dBxnqepOB5b1Rp6Fc2nLDMLrXXh4yRXZfpodZNQldZbi4LZIOe7Gfseh2G3gAorXWWNNVLZI400cpze7Zz9r06zLb2MeGuJZVYDqUGGXJ8s83yVj4V3oE4uVr4SPNW08QXJYqLgAdcDHyr57KhL4y4Wk7wX1h7F3HuQOkw8VYeLY29enkRXRekvDs3i/sT21PPXDn9SY4P4mjvoedRyyJ7MsZ6o3x+6cHB/mDWV9Dqlh7rsaVWqaz37k9WJqFAZFAYoAoBd424lFjBzAc00h5IU68zHxwPAZ/gPGttPT4svbuZXW9Efc5eBOGDaq09wee7n9qVzuVzvyA/xx4+gFd6m/rajHaK4OaauneW7ZNa7rkFnGJLh+RSwUbEkk+QG5wMk+gNY11yseIo1nOMFmRXPGmmy291Fqcsi3EAmiwnLnkiYZGB02PQjqSDV+mnGVbpisPD+pHbBqasbyiwuINCgvoe6mGVOGVlO6nGzIfcfcRUNVs6pZiVWQjZHDFWHswQsv0m7uJ40OVjZiBt4E5P+XFVPXP8AJFJmK0yfxNsk+IOLrawC28Sd5MAEjt4R022DYB5R6YJ9Kyq087fO9l3bO52xr8q3foRC8N6hqXtajMYITuLaHYkeUh3/AD5vcK18aqn+Gsv1Zx4c7N5vC9Bt0Phm1tBiCFFP4sczH3s29S2XWWfEzaFUYcIl6zNAoAoAoAoAxXgFrXuBrK7yXiCSde8i9hs+ZxsfiDVNWqtr2T29zGdEJci+39KaXvk39oOvXvUH5k4/eH7NbfuL/wDjL7GX7yr/AJL7jVoHEVrqERMLBtsPGw9pc7YdT4eu4NTW0zqfmN4WRsWwu3vZxyStLp9zJaFvtKuSp92GBA9DkDwxVEdZmPTbHqSMXpsPMHg4rvTotEha7dmuryVu7R5M/aYEnAySBgHJyScAbZrpTlqpeHxFHLiqI9T3Znk4gRPpBkhfbmNtyjIHXlACjf0D599e/wDiN9GH8x+/XmyvkNnB/EiX9uJVHKwPLIhOeVgM4z4gggg/zqS+l1T6Wb1WKyORc4z0qSyn/pOzG6/2mIdJE8X9/mfQN4HNFE1ZHwZ/Qyti4PxI/Uc9H1OO5hSaI5RxkengVPkQdiPSpJwcJOL7FEJKSyjtrk6MigMUBqubhY0Z3IVVBZiegCjJJ+FEm3hHjaSyxA4Pt21K8fUpge6jJjtUPgFyC+PPr+8T+EVde1TX4Mee/wDglqTsl4j47Fh1CViNxNwA19cvLNdOIwiiFFUfVn73XYg4z4E56+yKsp1fhQ6Yrfv7ktmn8SWZP5EVrXDOsCCSAXEd5C645ZRyvscgqW8QQCMudx0rWF+nclPp6X7cf79DidV3T05yhz4KgnjsoEuRyyonKRnJAUkIGI2zy8udzUmocHa3DgpqUlBKQt65xRPeTNZaX1G01z92MdDyHz6jPpt5jeuiFcfEu+i7sxnbKb6K/qT3CfB8FiMqO8mbPPM+7MTucfhGfDx8Saxu1E7XvsvQ1rpjD5+oxVgahQBQBQBQBQBQBQBQBQCZxPwQJH+lWL/R7tckMuyufJwOhPnjB8Qarq1OF0Wbx/T5E9lGX1Q2Zs4Q4w79za3adzeJsyHYPj70fw3xvtuCR05v0/SuuDzF/wC7ntV3V5ZbMx2naLJc2gaAEy27iZVAyW5QQQB4nfIHjy48a90dqhZ5uHsNRByhtyjTpnaZYvAJJX7qQD24irE8w6hMD2hnp+eK6nobVLEVlPucx1MHHLOXsogdvpl2UKR3U3NGp8gztzD09vGf1TXWukl015y4rc80yfmm+7H51BBBGQdiD6+BqEqK60onSNQNsx/qd4eaEnpG/Tk/gvxQ+dXz/wDIq6/zR5916kkc1WdPZlj1AVmRQGKAQu0e7e4kg0yA4e4YNKR92NTnf38pP7uPGrdJFQTul+Xj5kuoblitdx1sLJIY0ijGEjUKo9B/Oo5Scm5MpiklhFe8bazdXF09naS9xHbx97cTcxXl2DHLKMgAEbDcknwFX6eqEIKyay3wiS6cpS6IvCXLIXh3tDurZFa6V7i2ZnSOY4VzydcZPtdR19faOMVtZo65v928P0M4amcVmW6LG4M1mW8tUnliERctygEkMo2DjIBAO/yz4186+qNc+mLyWVTc45aFvirWJr64Om2LYx/aZh0RehQEePgcdTt+IimmuNUPGs+i9TGybm+iH1Y38PaHDZwrDAuFG5J6ufFnPiT+WwGAKlttlbLqkb1wUFhEnWZ2FAFAFAFAFAFAFAFAFAFAFALPGnCaXqBlPd3MW8Uo2IIOQrEb8ufiDuPHNFGodTw94vlGNtSmsrk5+BuKGuOe2uhyXkG0inbnAwOdfmM423BGxFe6nT9GJw3izym3q8suUS15w3ZSyc8ltA8h3JZFJOPFtva8OtZRusisKTO3XBvdCJZwXOs3FwfpL21rbuYo0hJGcZwTgjfAB3zjOBirpOGmhFdOZNZeSZKV0nvhI7+Hb26sL5bC6lM8UyloJWyWBGTykkk+BGCTjbGxxWdsa7q/FgsNcnUHKufRLdPgZON9AF7aPEP0g9uI+Tr039dwffU+nudU+rt3+RtdX1xa79jT2fa+by0Uv+miPdSg9eZfEj1GD78+VdaqpV2YXD4+R5RZ1x357jOKnNjXNKFUsxwqgsSfAAZJoll4AhdnEJuZrrUpBvM5jhz92NMdPko96Hzq3Vy6IxpXbd/Ml066m7H9PkPkUysMqQwPQg5HzFRPbkpTyV7x7w33FnfSwGR3uHjeXODhVYsQuADyjO/XYVdpruqyCnwuCW+vphJx7kKl1FqU+nW1kjdxacskrMuwxyEg+p5SPUv7zW2JUwnOx7y4Mm1Y4wgtkOPHuvNaQx29qP6zPiKBEA9kbLzAdBjIA8M+gNSaanxJOU/hW7Kb7HFYjy+CQ4M4aSwtxGPakb2pX8WY+v4R0Hz6k1xqLnbPL47fI6qrVawT9YmoUAUAUAUAUAUAUAUAUAUAUAUAUAk9oWgyHkv7Ta6tva2Ge8QZypA6kAnbxBYeIqvS2reqfwsnvrfxx5QsXmuot5Zaum0M6/R7gde7YDDKfhysPMRZ8apjU3XKh8rdfIwlZ5o29u57vtTOi3cksLRz2t2TJ3YkAZScnmHX2dzg4wRgbYFeQgtTBRe0o/cSn4MsrdM06ppupas/0tYvo6xIe4UsVdj19kkA5P4jgdOvWuq50addGerPJ5OFtz68YxwWno5mMEf0gKJuUd4FORzeODXzJ9PU+ngui30rPIlY/o/WttoNQX4CVT/Nj/1as/jab3j+hNjw7vZ/qWEtQlYndqepNFYsifpLhlgUDx592+agj96qtHDqty+25PqZYrwu5v1SRdL0ohRkwxLGPDLvhcnHmzEmuYJ33/NnsmqqvoKvCvC/9H28d/LcyIFQzSQqcKwZfYQ77tkr1zk7VVferpuqMedsmNVXhxU5M2jjfUYkju7i2iFlKwAC551VujHLeXTbf0zXn4alt1wb6ke+PYkptbMsdO7RCw5VTHOSAAMYzzHHpXz928Fa2QicDQm/vJ9TlB5QTDbA/dVdiw9cEj3vJVuofhVqmPzl/gmpXXN2P5IfpbhVKKzAFyVUE/aIUsQPM8qk/CocPG3YpbNooehQBQBQBQBQBQBQBQBQBQBQBQBQBXgKxTT47LUns5kVrLUPbRWHsrID0HlvsMfij8q+l1ytpVkX5o7fQj6VCzofDGOHg/TbINcCADuwZCzc8vKFGSVVidx6DNTvU3W+VyNVTXDzYI1u06ForiSKGVlhVSGccquzMEC5GcfaB33xnatFoZqUYyfJx+KjhtLg98M8Z3D3K219AsLzIJIWQ7MCOblO53wD49RjFc26aKh11vONme13ycumawdHappxksTKm0lsyzoR4cpw3yB5v3RTRTSsw+Hse6mOYZ9Bk0HURc28Uw6SIr48iRuPgcj4VPZBwm4vtsbQl1RUhO4l/rOs2Nv1WBWuX9+SV/NE/wAVV0+TTTn67E9nmuivTcauKdGF5ay25PLzgYbrhlIZTjyyBUtNjqmprsbWw64uIhPw5qlxHHa3rxJaQ4LurZZ1jGwPnsOpA8zkirVdRCTnXlyf2JnVZJKM+F9zTxNr0WqC20+w3R2RnYgoEVBsoDeQ3+AA611TTKjqts/1s8ssVrVcBj7UL5orJbeL9Jcslug9DjPzGF/fqfRw6rOqXC3NdRLEMLvsM+h6YttbxQJ0jQLnzP3m95OT8amssdk3J+pvCKjFJENx1P3C210fs29yjSeiSK8LN8O8FbaePV1Q9V/hmdz6cS9GMqOCAQQQRkEeIPQipzVHqh6FAFAFAFAFAFAFAFARuta/bWig3Eqx82eUHJJx15VGSa7rrnY8RWTmc4x5Yu3vahp6LlHeU/hSMg/EvgD51THQ3t7rBhLV1pcm7Q+0axuWVOdonY4CyjlyT4BgSufjXNujtrWWtj2GprnsN1SlAUAo9p+kmayaRNpbYidCOo5PtY/dyfeoqrRz6LMPh7Mw1EOqGVytya4d1Nbu1hmwPrUHMOoz9l19wYEVjdB1zcfRndcuuKl6lWRvHbxatp1wyxks88PNsGxhlC+pCpgep8q+nhzlXdHfsyLKip1v6Hq9nu5v6JeG1kkmghSXmx7LAkAAt4bR75I+1XMFXHxFKWE2eyc5ODS4LeuIBLGyONpEKsD5MMEfnXyk+l5XYvaysCb2Q3DC1lt3Pt2s8kR9xOf9XP8AKrdcvOprusk+mflcfRmrhX67WdSm690scC+nQEfOI/Ol3l08I+u55XvdJj9URUYIoCJi4YtEnW4SBFlXmwyjl+0CCSBsTgnfFau6xx6W9jPwop9WNxX1EfStegj6pZwmUj9Zun+qI/CqIeTSt95PBjLzXpeiH+oio59Rs0mieKQZSRSrD0Ix866jJxaa5PJJNYZXVjrc+isLa8VpbTOIJ1GSo/Cw9Pw9R4ZGMXyrjql117S7okVkqPLLddmO2ncT2c4zFcRN6cwUj3q2CPlUUqbIvEospjZCXDN13r1rEMyXEKj9aRR/OvFVN7KLPXOK5Zwf8b6d/wDlw/4v51p+Gu/lZx40PUkrHWbeb9DPFJ+w6t+QNZyrnH4k0dRnGXDO6szsK9AUBquLlI15pGVFHUsQo+Zok3sjxtLkT9a7TbGDIjYzv5RfZ+Lnb5ZquvRWz3ey9yeeqrj7lPcVa899cNO45chVVQchVUdASB45PvNfYopVUOlHzbbXZLLIitcGWQr0Fx9nHHsbxJbXUnLKvso79JF+6Cx6OOm/Xbxr42r0koy6obr9D6em1Ca6ZcllV88tPMiBgQRkEEEeYOxoeMROylzELuzY72s7Bc/hYkD5lCf3qu1q6nGz1X3J9NtmPoxo1fhy1uirXEKSMvQkb48sjqPQ7VLC2cNovBtKuMuUSccYUAAYAAAA2AA2AFZ88nZ6owIPCx7nWtSh6CVY5x/lJPzlNXXefTwl6bf7/Qlr8t0l9T12V+2dRl/5l5L8hlh/rrzW7dEfYabfqfuPlRFQUAUAhcB/W6jqs/8A6qwj9wsp/wBC1bqdqa4/Ulp3snL6D7URUFAabu0SVCkiK6NsVYAg+8GvU3F5R40msMRdV7J7OQ5iaSHPgCHX5Pv+dW1/tC2PO5LLRwfGxTWpWqxTSxq3MI5HQNjGeRiuceuK+zCTlFN90fMmsSaOeujkMV5gZZK2XEt5D+juZlHlzkj5NkVlKiuXMUaRvsXDJFe0HUh/5pvikZ/ilZvR0v8AKd/irfU1XHHOouMNdSfu8qfmiivVpKV+U8epsfcg7q6klOZXeQ+bsWPzYmt4wjHhYMnOT5Zqro5CgCgCgCh6Wh2TcU3LSraOrTRYJDZ3hA8yeqZwAOozt5V8vXaeCXWtn+p9DSXSb6XuW7Xyj6AhaT9Vr90nhPbpL8V5B/8Aarp+bSxfoyWO1790PtQlQUAGgKs41u/o2r97057NR/1SP+0V9LTw8TT9PpL+xDdLpsz7Ep2L72Mp8WuZCf8ABFWf7Q/ir5f3Z3o/g+o/1CVhQBQCH2SjKXz+LXkv8Af51brtnFexNpuJfMfKiKQoAoDg16+7i2ml/wCXG7/EKSPzxXdceqaicTfTFs+YSSevXxr9LjB8JvIV6eBQBQBQBQBQBQBQFj9lXCNtdxyzXC95yuI1TmIA9kMWblIO/Nge4183W6mdclGO3cv0tEJpuRO8R9k8LqWs2MTjojksjemT7Sn1yR6VhV+0Jrazdfc1s0UX8GxB8EcKzLObe+08PE3MTKyjMZA25ZFPtKcY5QT1z51tqL4uPXXPf9TOmmSfTOOxa+laNb2ylbeJIwdzyjGcfiPU/GvmTslPeTyXxhGPCO6uDpiHf7cQ25/HasD8DKf5VbD/ANR/Nf2Jn/HXyHyoikKAKApztr2urcjxhYfJz/vX1/2d8D+Z83W7SXyGXsbHLazp4pdSL/kj/wBjU2v/AIifqjfSbQa9x+qErCgCgELsn2W/TxW8l/kP+01brd3B/wDFE2m/MvcfaiKQNAI2sdqVnBIY1EkxXYtGF5cjwBZhn3jarK9DbNZ4JZ6uuLwV9xvx/Jfr3SJ3UAIJXOWcjcc5GwAP3R4+Jq/T6NVPqbyyO/VOxYXAmVcSBQEpo/Dt1db28DyD8QGF/wAbEL8M1jZfXX8UjWFM58ImZezbUlGe4DeiyIT+bCsVr6W8ZNXo7F2Fu/sJYH5Jo3jbydSpPqM9R6iqYTjNZi8mEoSjyjmrs4CgCgCgJ3hDiiXT5S8YDI2BJGTgMB0IPgwycH1PWp9Rp43Rwzem51P2Lb0ztO0+UDndoW8VkQ/6kBFfJnobovZZPox1VbW7wd8nH2mrubpPgrt/Ba4Wju/lO3qK/wCYk9G1+2uwTbzLJy4yBsRnpzKcEfKsrKp1vE1g7hZGfwsk64OxDvfa4htx+C0Yn4mQfzFWw/8AUfu/8Ez/AI6+Q+VEUhQAaAp7tjQveQoOot+b5yMP5V9f9n7Vt+/9j5us3ml7DJ2ankuNUh/BdM49zs4H5IKl1e8K5exTp9pSj7j7URSFAFAIXBH1Wp6pB05nSZR+1lif+otW6jzU1y+hLVtbKP1H2oiorjtg4kkgRLWLIM6kuw68meXkX1Y5z6D1r6GgpU5dcuxHq7XFdK7kVpHZCWjDXE5SQjPJGoYL6MSdz7sfGtJ/tLD8q2M4aLbMnuKvF/CsdieX6XHK5P6NUwwHm/tEL/E1Xp9RK38uEYXUxr75FgCqexMty2eA+zQYWe+XJOCsB6D1m8z+r0HjnoPlarXb9NX9T6VGlS80y0o0CgBQABsABgDHgBXzMt8lqPVD3Bzahp8U6FJo0kU+DqGHwz0PrXUZyi8xeDmUVJYZWnEvZKCS9k/L/wClKSR+4+5HubPvFfQp/aLW1i+qIrNEnvAr/UOFL2A4ktpfeqGQfNMivoR1NUuJEcqLF2POm8L3k7BY7eXfxZCij1LOAP50nqKoLLYjROTwkSHEnAl5ZIJJFV48e08RLBP2wQCB64xXFWsrteFs/c7s004LPIvWnJzDvefk8eTHMPUc2x923vFUS6seXkwj053HfR+ALe83ttRRv1Giw4/aUyZ+PSobNZOvaUPv/wBFkNNCfwzGG27HYh+kupD+wip/qLVhL9pS/LE1Wij3Zu4U7P57HUFlWVXtwsgJ3DkMuArLjGzcpzn7vSub9ZG2rpa3ydVaZ12ZT2LJr55YIWiHvtevJPCCFIfi3If4h6ts8umivVtksN7m/RD7URUFAFAVtqdr9K1yWPqIrNQfQ86N/CSr4tw0qa7y/sRzSlc17HXpn1Gv3KdFuoElHvTlH8pDXM/NpYv0eDqO17Xqh+qIqCgCgEDWj9F1y1m6JdRNAx/WHT5nuhVtfn00o94vJJN9Nyl6ofqiKxe4p4Pt78o03Orx7KyNg4znlOQQR+YrenUTqyo8MxspjZjIvdr3Ej28KW8LFZJslmBwQi7YB8OY7Z8gao0FCnJylwjHV2uEcLuVlpHCF7dKHhgYo3R2IQH1BYjI9RmvpT1NVbw2QxosnukWJwB2cNbyi4vOQun6ONTzBT+NjjqPADp18q+dqtapx6YFun0vQ+qRZlfPLQoAoAoAoAoAoDBFAV/xT2XQXBMlswt3O5XGUPqFBHKfdt6VdTrpwWJbokt0kZPK2YkXvZhqEW6KkuOhjcA/J+WrY6+mW0someksXBq0jii/064VLhpuUFe8imJPsnxTmzg9cEHG1e2UU3QzBL2wcwusqliRfinO/nXwsH1jzPKEVmY4VQWJ8goyT8q6SzsjxvCyI/ZPEXiubtx7V1O7j9lScf5mcfCrNa0pRguyJ9Mspyfdj3URSFAFAIPAH12oapc+HerCp/8AbyD+Sx1dqfJVXD2z/Ulp805SMdof9WvNOvvupIYZD+q/+ymWvNL5651+2f6C/acZ+4/1EVBQBQCh2oaU01k0kf6W2YToR19j7WP3cn3qKq0c1GzD4exPqIZhtyic4b1Zbu2inX+8UEjyYbMvwYEVhbX4c3H3Na59cVIk64Oyke0jA1hDdfof6v8AGLI5vz5819jSf+v5Od/6nzdT/GXVwXZGoAAGAAABjpjwx6V8c+kj1QBQBQBQBQBQBQBQBQBQBQEVrnDtrecv0iJZOT7JOQR5jKkHB8ulaV2zr+B4OJ1xn8SJQDFZneBN7U9TMdoII95rthAgHUgkc3zyF/fFV6OGZ9T4juT6mWI4XL2GTQtNW2t4oF6Roq58yBuficn41PZNzm5PubQj0xS9Dvrg6CgI/iDURbW00x/u43YepA9kfE4HxruqHXNR9WcTl0xbIDsp08w6dGW+1MWmY+fPspPvVVPxqjWyzc16bGWmjiGX33JHjrSPpdjPEBl+XnT9pPaAHvxj41lprPDtUux3dDrg0a+ANY+lWMMhOXVe7f8Aaj9kk+8YP71e6mvw7Wu3P9TyifXBMYqwNgoDDAEYO4NAV5wk502/m09/0MxM1qT69Uz7hj3p+tV9/wC+qVq5WzJa34c3B8PdFiVAVHPc2MUhBkjRyvQsobHuyNq9UpLhnjSfY6K8PQoAoAoAoAoAoAoAoAoAoAoAoDDHHXagK74dzqepyXp3trXMVv5M3i4+Zb95PKr7f3NKq7vdklf7yxz7LZFi1AVhQBQCH2pXDSi2sIz7d1KvNjwRCMk/HB/cNW6LyuVr7Il1LziC7seLWFUVUUYVVCqPIKMAfIVFnO5SjZQ9K80I/wBH6tNanaC8+uh8g+5Kj/MPgnnV9v76hWd47P5diSH7u1x7MsOoCs4r/VoIGRZpo42kOEDuFLfs5O9dRrlLeKzg5ckuWeNH1iK5VjGTlGKOrAqyMPB1O48/caTrlB7iMlLgiePeGzeQAxnluIT3kLDYhhg8ufDOB7iFPhW2mu8OW/wvkzur647crgzwNxOL2H2/ZuIvYmQ7EMNuYDwBwfcQR4U1NHhS24fB7TZ1x9+4y1OahQBQBQBQBQBQBQBQBQBQBQBQBQCFx9rMk0i6ZZnM020zDpHGdzzeWR19PVhVmmrUV40+Fx7slum2/Djz3G3QtJjtII4Ih7MYxk9WPUs3qTkn31LZY5yc5FEIKCwji1niiK3njhKu7OC7mMc3dJkKJJd/ZQk9fDBrSuiU4uS/++y9zmdqi8Enp2oRTpzwyJImSOZGDDI6jIrOUJQeJLB2mnwdLNgZOwFcnpX3BgN/qFzqLfo4/wCr2/uHVh8CT/8AIfKrr/3VSq78skq89jsfyRYYqErMUAqdomgtc2weHIuLZu+iI65XcqPfgEeqiqdLcoTxL4XszC+vqjlcrdEhwfr631qkwxzfZkX8LjqPd4j0IrO+l1TcWd1WKcUyD7Q9OZQbxI1mCxGCaB1yHjdgcqRujKd8gH8q20s0/wB23jfKfuZ3x/Mlk5+H7JtLhkvL6UsXW3iIQc3KqnkQudi7AMMtjoPGvbJK+SrqXGTyC8Ndcx8RwwBByCAQR4g7gio2t9ylMR+MuH5oZhqOnj69B9dGOkyeOw6nA3HjgEbgZs090ZR8Kzh8ezJra2n4kOe4w8K8SQ38IkiOCMB0P2kPkfTyPjWF1MqpdLNa7IzWUTVZGgUAUAUAUAUAUAUAUAUAUAUApca8XfRuW3tl728l2SMb8mfvv/ED0ycDJqnT6fr88toowut6fLHk3cEcLfQ42eVu8upvamkO+535VPkD4+J38gPNRf4jSW0Vwe01dCy+XyS1hrlvPJLFFKryQnlkUHcHbPvAJwSMgEEdRWU6pRipNbM0U03hMV+KuGZDJNcR806SmFpbUcqGTuRgL3h/u/Ex43Pj4VRTesKL2a4fz9vsYzreW135Jvg7S3ghZpcd9cOZ5QBgKzgARqPJVAHwNY3zUpYjwtjuuLSy+WRHaTq7iNLK33uLs8gA+6h2Zj5Z3Hu5j4VtpK05eJLiJxqJvHRHljJw/pKWlvHBH0jXGfxE7sx9SSTU9ljsk5Pua1wUI9KJIVwdmKAKArfUlOj3/wBIUH6FdtiYDpHId+YDy6n3Fh4Cr4/+RV0P4o8e69CSX7mefyv7FjI4YAggggEEdCDuCKge2xWV5renxWlw0uotLdQMzfRY3DS8jvzM6MmOUk5CoSem22M1dXKVkemtJPv/AL+pLNKDzPddiZ4Nia0hf6SVgjklZoIZJATChAxHzMeucnlGeXNZXvxJLo3aW7xz7mlfkXm29Bl+mx94I+de8K84TmHNy5xzAdeXO2an6XjPY16lnGRN4m4QlSb6bpjCK5GS8fRJh1II6ZPjnYnfY71XTqIuPh2rMfuieylp9dfJ3cK8bRXTdzMPo90p5WhfbJH/AC89fcd/eN64u00q11R3j6nVdyls9mNdTG4UAUAUAUAUAUAUAUBgsB1oBE13jZ5pDaaUvfTnZpescQ8Wz0OPPp+0dqsr0yjHrueF6dyWV7k+mvd+pK8H8HpZc0sjd9dSbyTNud9yqZ3A8z1PyAzv1Ds2W0VwjSqlQ3e7GC8uY40LSuqIOrOwUDPmSRisIpt4jyatpci7ecI2hgj7n6gwAvDPCfaTqxPNuXU75DZzk++t46ixSed87NMydceny7YNPA9xeXP9ZuZPqihjiRU5BKM5+kuDkgsAMAEDBO24r3UKuHkgt+/+BU5S3f8A99xh1vVY7WB5pThEGfUnwVfUnasa4OySijSc1BdTFHs/0uSeWTU7ofWz7Qr/AMuPwxnzGw9Mn7xqrUzjFKmHC592T0Rcn4ku/A+VEVGRQGKAKA5NV06O4ieGVeZHGCP4EeRB3B9K6hOUJKUeUcyipLDEXhbU5NNuBp142Yyf6rMejAnZCfDc49Dt0K1ZdCN0PFr+q/uTVydUvDlx2H28s45kKSorocEq4DA8pyMg+RAqJSaeUVNJrDEbiAW8N/PNqUXeQPFEtvI0ZlSPAIkjIAPK7Mcg4386sq6p1KNTw8vPr7E08Rm3PjsY4J4Zd2iuJudIYWmNnC2zokjEgyt1wFOAhOAOte6m9bxjy8dXpleh7VW3iT47FhVAUkBxRwjbXyjvV5ZB9mVNnXHTfxHofyrenUTq+Hj0MrKoz5FlbnVdM2lX6fbDo6Z71R6jcn4837Qqlxov+HyP7GObaud0MGhcdWV1gJMEfp3cvsNnyGdifcTWFmlthysr1RrC+Eu4yg1ObBQBmgDNAFMg8SyqoLMQoHUk4A95NFvwMihrHaNaRHu4Oa6mOypAOYE/tYx/h5qqho7Gsy2XuTz1EVst2Rh0TUtU3vX+iWx/uIj7bDykP++f2RWniU0fw11P1f8Av++px0WW/Fsh00XRoLSMR28YRfHHVj5sx3Y+pqSyyVj6pPLKIQjBYij1rGsQ2qc8zEAkKoVSzMzbBUVQST7qV1ux4R7KajyIvHUkdzDDdrKr25KxLzxkpA0jEPczKftMijlCsMKTv1qvT5hJwaw+fd+y/uT24kk+3H/Z09nGnzjLRzyCwV3EMcijmlHKq95kjKxl+ZgBj5dfNXODe6875xwj2iL5T8vbI9zTKilnIVVBJJOAAOpPpUSWdih7IrmBG1y6DsCNOt2PKp275x4keXn5DbqTj6DxpoY/O/siRZvln8q+5ZSrjpXzywzQGRQGKAKAKAh+J+Hor6AxSj1Rx1RvBl/mPEVrTdKqXVEzsrU44YscNcSS2kwsNSOH6QTn7Mi9AGY+PQZPuO+5otpjZHxauO69DGuxwfRZ9H6jtqFjHPG0UqB0cYZW6H/Y+vhUcZOLyilpNYZuijCgKowFAAHkBsK85eWerY5NZ1aK1iMspIXIUBRzMzMcKqKOrE+Fd11ubwjmUlFZZw6XxPFNKIWjmglILKk6chcDqUOSDjxGc11Olxj1bNexzGxN44JouMgZ3OcD3eVYmhCa5wlZ3eTNApY/fX2G+LLgn45ravUWQ+Fmcqoz5QvDs/ng/sOoTxDwST219wAwPyNUfi4y/iQT+xl+HlH4JNHrutfi6PaTj1HKT8gtG9I+zQxevRh/TOuDrYQN6iQD+MlFVpf53/v0PPEv/lD+lddbpZW6erSA/wAJKOvSr8z/AN+g673+VGDp+uzfbuba3B/5a8x/NT/qp16WPEW/me9N75aRmPs1WUhr67uLo+RYqvwGSR8CKPWtbVxUQtMnvNtjXpGh29quLeFI/MqNz+0x3PxNS2WTs+J5NowjDhYJCszvIr8JcRrO0sDTpNKjOytGpVWj5yBjOzFdgcZG43NU3UuCU0sJ/r/vBlXZluLe4ocRaa1vcc13M0k8wVrS5jQlo5IjnuRCpP1Z5vDrk53qqqalDEFhL4l/fJPOOJeZ88DZwvoUyyNcy/UNLzGS2ibmjZyAvetkbMRuQPEA561LdbFroW+O/f5G9cHnL2Ge4nWNWd2CqoJZmOAAOpJNTpNvBq2kt+Cubm4m1yUxQlo9Pjb6yToZiPurnw9PDqd8CvoRjHSx6pbzfb0JW5XvC+H9SxLGzSGNY4lCogCqo8AKglJyeZcsqSSWEb68PQoDIoDFAFAFAFARXEXD8N7CYp1yOqsPtIfxKfP8j41pVbKqXVEznWpx6WJlnrd1pDrBf801qTyxXKgkr5LIOvTwO/lzDpW6oahdVe0vT/BgpypeJ7r1LCtLtJUV42DowyGU5BHoRULTTwypNNZRG8UaQ1zGnduElikSaJmGV5kzgOPFSCR8a0qsUG8rKawziyHUvkRUdhe3NxbyXUcMKWzNIO7kMhkcqUGMqOVMEnHU7Vp11Qg4wbbftjBz0zlJNrgi2trm51G4uLaVMWhEKLOpZOd0XvQnLgp0UZ33J8K0zCFKjNfFvt9jPEpWOUXwSPHGqT29tbuJe4laaFGCASKeYHnHtKSVVQxGACSorPT1xlOSxlYfsd2zcYp9ye0bXILoMYH5uQgMpUoy53HMrgEZ8NqxsqlX8SNITjLgkOcZxkZ8qz35O8mTQBTIM16CF1nii3tm7tyzSY5u7iRpGC/iYKPZHqcVrXTOayuDiVkY7Mjdf4olWzW7sY0mi5WdmdivKqkA+wBkkHmyMjHKa7roTt8OzZnErX0dUNzgbVZbCW3ku7wTW9yrczFVURuFDq0YUZ7sjI3z4V34cbYtQjhx+6Oetwa6nydnEelXE89sbQJD3WXFzkHAkBDRLEB7QOx3wOlcVWQjGSnvnt/2ezg3JdO3uT+m6WI1j52M0kfNiWUAv7Zy2CBsPQeAFYzm5N4WEzWMcLcxrutwWcZkncIvgPFj5IOpNe11yseIo8nOMFmQjRWl1rbK84a3sAeZY+jzY6FvT16Dwz9qreqvTLEd5/ZE2J3vMto/qWHZWiQoscahEQYVV2AFQSk5PL3ZWkksI314ehQBQGRQGKAKAKAKAKA1XdskqMkiq6MMMrDII9Qa9TaeUeNZ2YhXPCd1p7tNpT80ZOXtZDkH/wBsk9fiD6npVqvhcum7n1/yTOqVbzX/AEJTh7j63nbupgba4Gxjl9nfyVjj5HB9Kyt0k4LMd16o7hqIy2ezG2pjYgbvhGB5WmVpoXchn7iVow5Hi6g4J9cZrVXSUel4a90cOpN5ObWdLu5L62mHcvbwMzBCWV8unIWJwQxG+Bt13ruuyEa5R3yzmcZOaa4ODQ47ppNSle3eC4mVO65irL9XEyRqrKcEh8k+8V1Y61GuPVmK5OYqWZPG/YQraLlRMSwR3YKks6XKXKvkZEhHMHGcg7cpFWye72fT81gnS433+459o00SS2p+ltbzGSJW5ZSoWI8+ZDGTy9fvEeVTaTqakunK+Xf0ybXcrfcY+FNPt0VpbWeSZJcAs0xmUlCQWBJOGznOPL0qa2c28SWMe2DauKW6J6sjQSuMdKuZbhWSEzwd1y92k3cfWBiQ05GC6YIwAdjnbeqqJwjDd4fyzt7E9kZOWyyj3wxwtcw201tNNGIpA/KIFOYzKcsFZ8gruQAR8d6W3wlNTit198Htdcox6WyX0fha2tkRUTnMeSrSnvGXIUHlLfZGFXZcDasrL5zbb7+mx3GuMVgl5pVRSzEKoGSWOAPeTWSTbwjt7CRqnH/eOYNMiNzN058fVp6k7ZHrsPWrIaTC6rnhfcnlfl9Ne7PeicClpBc6lJ9Jn6hT+jj9APHHuA9PGvLNVt0VLC+7EaN+qe7HgCpCkKAKAKAKAyKAxQBQBQBQBQBQBQERr/DVtery3EQY4wGGzD3MN/h0rSu6dfws4nXGfKFUcOanYf2C5FxEP7i46geSt0+RX3VT41Nv8SOH6ow8Oyv4Hle5sg7SBEwTULWa1fpzcpdD7iBn5A++j0bks1yT+wWpw8TWBp0ziG1uf0M8bnyDDm+KncfKpZ02QfmWDeNkZcMk6zOwxXp4aZrSNzl0Vj0yyg/xFE2uBjJsiiVRhQFHkBgfIUbyepYPdeZBgmvQQWq8ZWNtnvbiPI+6h7xvkmSPjW1emtn8MWZSuhHli63HV1dezptk7jp303soPXrg/wCLPpW/4WuH8WX0Rl485bVx/qZi4FuLtg+qXTSDr3ER5UHpkAfkAfWj1UYLFMce/cKiUt7GOmm6ZDboI4I1jQeCjHxPmfU1JOcpvMnkojFRWEsHXXJ0FAFAFAFAFAZFAYoAoAoAoAoAoAoAoAoDXPCrgq6hlPUMAQfeDRNrg8azyLGp9nWnT7mARnziJT/KPZ/KqYau6PfPzMZaet9iN/8AD2aL+yaldRAdFc84+QZR+Vafi4y+OCZx+Ha+GTD+hdcT7F/DIP8A1IwP4Rn+NPE0z5g19T3ovXEkz0IeIB9+yPwb/wCopnSf8h+/9gNvxAf72yX1Ab+aGmdJ6SGL/Y8jh7WZP0upIg8ooh/HlU/nTxtOuIZ+o8O18yAdmiy/2u9urjzBfCn4Nzfkafjen4IpD8Nn4m2TmlcEWFvgx2yEjoz/AFh+BfOPhWM9TbPmRpGmEeEMAFYGpmgCgCgCgCgCgCgCgMigDFAGKAMUAYoAxQBigDFAGKAMUAYoAxQGCKHmQxXi3PcBiuj3AYrhvc8wFMnmQxXR6ZxQBigDFAGKAMUAYoAxQBigDFAGKAKA/9k="/>
          <p:cNvSpPr>
            <a:spLocks noChangeAspect="1" noChangeArrowheads="1"/>
          </p:cNvSpPr>
          <p:nvPr/>
        </p:nvSpPr>
        <p:spPr bwMode="auto">
          <a:xfrm>
            <a:off x="215900" y="-173831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1" y="3813889"/>
            <a:ext cx="1008112" cy="882878"/>
          </a:xfrm>
          <a:prstGeom prst="rect">
            <a:avLst/>
          </a:prstGeom>
        </p:spPr>
      </p:pic>
      <p:pic>
        <p:nvPicPr>
          <p:cNvPr id="1030" name="Picture 6" descr="https://si0.twimg.com/profile_images/2679349372/7eadcd7e0eb0c8aaacb65ba78e605a97.jpe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5873" y="3813888"/>
            <a:ext cx="1514360" cy="921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3867894"/>
            <a:ext cx="1728192" cy="896398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5704309" y="2859785"/>
            <a:ext cx="32412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i="1" dirty="0">
                <a:solidFill>
                  <a:srgbClr val="445667"/>
                </a:solidFill>
                <a:latin typeface="Arial"/>
                <a:cs typeface="Arial"/>
              </a:rPr>
              <a:t>Scientific coordination: </a:t>
            </a:r>
          </a:p>
          <a:p>
            <a:r>
              <a:rPr lang="en-GB" sz="1600" i="1" dirty="0">
                <a:solidFill>
                  <a:srgbClr val="445667"/>
                </a:solidFill>
                <a:latin typeface="Arial"/>
                <a:cs typeface="Arial"/>
              </a:rPr>
              <a:t>Paolo </a:t>
            </a:r>
            <a:r>
              <a:rPr lang="en-GB" sz="1600" i="1" dirty="0" err="1">
                <a:solidFill>
                  <a:srgbClr val="445667"/>
                </a:solidFill>
                <a:latin typeface="Arial"/>
                <a:cs typeface="Arial"/>
              </a:rPr>
              <a:t>Dalla</a:t>
            </a:r>
            <a:r>
              <a:rPr lang="en-GB" sz="1600" i="1" dirty="0">
                <a:solidFill>
                  <a:srgbClr val="445667"/>
                </a:solidFill>
                <a:latin typeface="Arial"/>
                <a:cs typeface="Arial"/>
              </a:rPr>
              <a:t> Villa</a:t>
            </a:r>
          </a:p>
          <a:p>
            <a:r>
              <a:rPr lang="en-GB" sz="1600" i="1" dirty="0">
                <a:solidFill>
                  <a:srgbClr val="445667"/>
                </a:solidFill>
                <a:latin typeface="Arial"/>
                <a:cs typeface="Arial"/>
              </a:rPr>
              <a:t>Nicola </a:t>
            </a:r>
            <a:r>
              <a:rPr lang="en-GB" sz="1600" i="1" dirty="0" err="1">
                <a:solidFill>
                  <a:srgbClr val="445667"/>
                </a:solidFill>
                <a:latin typeface="Arial"/>
                <a:cs typeface="Arial"/>
              </a:rPr>
              <a:t>Ferri</a:t>
            </a:r>
            <a:endParaRPr lang="en-GB" sz="1600" i="1" dirty="0">
              <a:solidFill>
                <a:srgbClr val="445667"/>
              </a:solidFill>
              <a:latin typeface="Arial"/>
              <a:cs typeface="Arial"/>
            </a:endParaRPr>
          </a:p>
        </p:txBody>
      </p:sp>
      <p:sp>
        <p:nvSpPr>
          <p:cNvPr id="15" name="CasellaDiTesto 14"/>
          <p:cNvSpPr txBox="1"/>
          <p:nvPr/>
        </p:nvSpPr>
        <p:spPr>
          <a:xfrm rot="636363">
            <a:off x="6516222" y="1721448"/>
            <a:ext cx="2309623" cy="34624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eaLnBrk="1" latinLnBrk="0" hangingPunct="1">
              <a:buNone/>
              <a:defRPr sz="2400" b="0">
                <a:solidFill>
                  <a:srgbClr val="445667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sz="1800" i="1" u="sng" dirty="0" err="1">
                <a:latin typeface="Arial"/>
                <a:cs typeface="Arial"/>
              </a:rPr>
              <a:t>shelterquality@izs.it</a:t>
            </a:r>
            <a:endParaRPr lang="en-GB" sz="1800" i="1" u="sng" dirty="0">
              <a:latin typeface="Arial"/>
              <a:cs typeface="Arial"/>
            </a:endParaRPr>
          </a:p>
        </p:txBody>
      </p:sp>
      <p:pic>
        <p:nvPicPr>
          <p:cNvPr id="16" name="Picture 20" descr="F:\Work\Conferenze\DPM_Istanbul 2015\logo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4256" y="33468"/>
            <a:ext cx="1034255" cy="81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294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uppo 4"/>
          <p:cNvGrpSpPr>
            <a:grpSpLocks/>
          </p:cNvGrpSpPr>
          <p:nvPr/>
        </p:nvGrpSpPr>
        <p:grpSpPr bwMode="auto">
          <a:xfrm>
            <a:off x="-36513" y="3009901"/>
            <a:ext cx="9180513" cy="2137172"/>
            <a:chOff x="-36512" y="4013424"/>
            <a:chExt cx="9180512" cy="2849660"/>
          </a:xfrm>
        </p:grpSpPr>
        <p:pic>
          <p:nvPicPr>
            <p:cNvPr id="5125" name="Immagine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4023066"/>
              <a:ext cx="2088232" cy="2840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6" name="Immagin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4023066"/>
              <a:ext cx="3322712" cy="2834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" name="Immagine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4152" y="4023066"/>
              <a:ext cx="3909848" cy="2834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Connettore 1 8"/>
            <p:cNvCxnSpPr/>
            <p:nvPr/>
          </p:nvCxnSpPr>
          <p:spPr>
            <a:xfrm>
              <a:off x="-36512" y="4013424"/>
              <a:ext cx="9180512" cy="9525"/>
            </a:xfrm>
            <a:prstGeom prst="line">
              <a:avLst/>
            </a:prstGeom>
            <a:ln w="57150">
              <a:solidFill>
                <a:srgbClr val="0052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3" name="Titolo 1"/>
          <p:cNvSpPr txBox="1">
            <a:spLocks/>
          </p:cNvSpPr>
          <p:nvPr/>
        </p:nvSpPr>
        <p:spPr bwMode="auto">
          <a:xfrm>
            <a:off x="1497458" y="87475"/>
            <a:ext cx="7539038" cy="8036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r" defTabSz="457200" eaLnBrk="1" latinLnBrk="0" hangingPunct="1">
              <a:buNone/>
              <a:defRPr sz="2800" b="1" i="1">
                <a:solidFill>
                  <a:schemeClr val="accent3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2400" dirty="0"/>
              <a:t>Lack of easy-to-implement and </a:t>
            </a:r>
          </a:p>
          <a:p>
            <a:r>
              <a:rPr lang="en-GB" sz="2400" dirty="0"/>
              <a:t>validated tools to assess dog welfare in shelters</a:t>
            </a:r>
          </a:p>
        </p:txBody>
      </p:sp>
      <p:sp>
        <p:nvSpPr>
          <p:cNvPr id="5124" name="CasellaDiTesto 10"/>
          <p:cNvSpPr txBox="1">
            <a:spLocks noChangeArrowheads="1"/>
          </p:cNvSpPr>
          <p:nvPr/>
        </p:nvSpPr>
        <p:spPr bwMode="auto">
          <a:xfrm>
            <a:off x="179512" y="1102698"/>
            <a:ext cx="8784976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GB" dirty="0">
                <a:solidFill>
                  <a:srgbClr val="445667"/>
                </a:solidFill>
              </a:rPr>
              <a:t>Difficult to compare shelters with very different management systems and </a:t>
            </a:r>
            <a:r>
              <a:rPr lang="en-GB" dirty="0" err="1">
                <a:solidFill>
                  <a:srgbClr val="445667"/>
                </a:solidFill>
              </a:rPr>
              <a:t>facilties</a:t>
            </a:r>
            <a:endParaRPr lang="en-GB" dirty="0">
              <a:solidFill>
                <a:srgbClr val="445667"/>
              </a:solidFill>
            </a:endParaRPr>
          </a:p>
          <a:p>
            <a:pPr algn="just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GB" dirty="0">
                <a:solidFill>
                  <a:srgbClr val="445667"/>
                </a:solidFill>
              </a:rPr>
              <a:t>Very high individual variability and different cooping abilities of dogs </a:t>
            </a:r>
          </a:p>
          <a:p>
            <a:pPr algn="just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GB" dirty="0">
                <a:solidFill>
                  <a:srgbClr val="445667"/>
                </a:solidFill>
              </a:rPr>
              <a:t>Previous studies rely on indirect measures </a:t>
            </a:r>
            <a:r>
              <a:rPr lang="en-GB" sz="1400" dirty="0">
                <a:solidFill>
                  <a:srgbClr val="445667"/>
                </a:solidFill>
              </a:rPr>
              <a:t>(e.g. cortisol levels)</a:t>
            </a:r>
            <a:r>
              <a:rPr lang="en-GB" dirty="0">
                <a:solidFill>
                  <a:srgbClr val="445667"/>
                </a:solidFill>
              </a:rPr>
              <a:t>, time consuming experimental procedures</a:t>
            </a:r>
          </a:p>
        </p:txBody>
      </p:sp>
    </p:spTree>
    <p:extLst>
      <p:ext uri="{BB962C8B-B14F-4D97-AF65-F5344CB8AC3E}">
        <p14:creationId xmlns:p14="http://schemas.microsoft.com/office/powerpoint/2010/main" val="2447425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olo 1"/>
          <p:cNvSpPr>
            <a:spLocks noGrp="1"/>
          </p:cNvSpPr>
          <p:nvPr>
            <p:ph type="title"/>
          </p:nvPr>
        </p:nvSpPr>
        <p:spPr>
          <a:xfrm>
            <a:off x="1403648" y="4731990"/>
            <a:ext cx="7683778" cy="432048"/>
          </a:xfrm>
        </p:spPr>
        <p:txBody>
          <a:bodyPr>
            <a:noAutofit/>
          </a:bodyPr>
          <a:lstStyle/>
          <a:p>
            <a:pPr algn="l"/>
            <a:r>
              <a:rPr lang="en-GB" sz="900" b="0" i="1" dirty="0">
                <a:solidFill>
                  <a:srgbClr val="445667"/>
                </a:solidFill>
                <a:latin typeface="Arial"/>
                <a:ea typeface="+mn-ea"/>
                <a:cs typeface="Arial"/>
              </a:rPr>
              <a:t>EC (2012) European Union Strategy for the Protection and Welfare of Animals 2012-2015. Brussels </a:t>
            </a:r>
            <a:br>
              <a:rPr lang="en-GB" sz="900" b="0" i="1" dirty="0">
                <a:solidFill>
                  <a:srgbClr val="445667"/>
                </a:solidFill>
                <a:latin typeface="Arial"/>
                <a:ea typeface="+mn-ea"/>
                <a:cs typeface="Arial"/>
              </a:rPr>
            </a:br>
            <a:r>
              <a:rPr lang="en-GB" sz="900" b="0" i="1" dirty="0">
                <a:solidFill>
                  <a:srgbClr val="445667"/>
                </a:solidFill>
                <a:latin typeface="Arial"/>
                <a:ea typeface="+mn-ea"/>
                <a:cs typeface="Arial"/>
              </a:rPr>
              <a:t>OIE (World Organisation for Animal Health)  (2013) Guiding principles on animal welfare of the Terrestrial Animal Health Code.www.oie.int</a:t>
            </a:r>
            <a:endParaRPr lang="it-IT" sz="900" b="0" i="1" dirty="0">
              <a:solidFill>
                <a:srgbClr val="445667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" name="AutoShape 2" descr="data:image/jpeg;base64,/9j/4AAQSkZJRgABAQAAAQABAAD/2wCEAAkGBxISEhUUExMTEhIUEhYXFBIXGBQWFRgUFxQYFxYUFxQbHSkgGBolHxQUITEhJywrMC4uFx8zOD8uNygtLisBCgoKDg0OGBAQGCwcHCQ3NTcuLC8tNzc3Kzc3NzcsMjUsLisxLTcwLDAxNy8vMC03LDItMy0tKzcvMCssLCwrNP/AABEIAOEA4QMBEQACEQEDEQH/xAAcAAEAAgMBAQEAAAAAAAAAAAAAAwUBAgQGBwj/xABJEAABAwEDBQkKDQQCAwAAAAABAAIDEQQSIQUTIjFBBjJRU2FxgcHRFBcjQlKRk6Gx0gcVNUNUYnJ0gpKy4fAkM2PCFoNkouL/xAAaAQEAAwEBAQAAAAAAAAAAAAAAAQQFAwYC/8QAMREBAAEDAQYFBAIBBQEAAAAAAAECAxEhBAUSFDFRE0FScaEiMjORYYGxBkLh8PHB/9oADAMBAAIRAxEAPwD7igICAgICAgICAgICAgICAgICAgICAgICAgICAgICAgICAgICAgICAgICAgICAgICAgICAgICAgICAgICAgICAgICAgICAgICAgICAgICAgICAgICAgICAgICAgICAgICAgICAgICAgICAgICAgICAgICAgICAgICAgICAgICAgICAgICAgICAgICAgICAgICAgICAgICAgICAgICAgIMPcACTgBrKADVBlAQEBBpHIDWmwkHnCDdAQEBAQEBAQEBAQEBAQEBAQEBAQEBBxvkDyTXwbMSdjnDqHtQdYKDKAgICCl7ozU7iToPdQ8hHZ7CgukBAQEBAQEBAQEBAQEBAQEBAQEBAJQcLpjKS1hpGN9Jw/Vb2oMsLXY6oWauBxG37I9ZQdgKDKAgICDz1vaA9xrVjnUP1XD+V5QSpQ78kWk0Mbt83Vyt2fzgooSskBAQEBAQEBAQEBAQEBAQEGCQNeCCF9sjGt7fOEHOcpg4RtdIeQUHSSg0khc4Xp3BrB4gNB0nbzIMt8INWbgA5i4dTfagla4O0joxNxaNVaanEcHAP2QdYKDKAgICCgtoDXudvmOdSQbQf5iCghbVpFDVzdJjvKZwe3DnHApQ9BZpw9ocNvqO0KEpUBAQEBAQEBBHaJgxpc7UOs0QcDstx7A49A7UEfx1Xexk9PYEGe7pzqipzg/sgzetR8hvm/dBo5svjWhjeYj9kEbo2eNaXO5ie0oNbtlGtznefsCCWOWDxIXO/DX2lB0iWd2DY2xjhca+oIIpGRsNZXmWTY3XjyMCCV4JF+ajWDVH7L3CeRBINLTk0WNxa0/qdy8A2IOsFBlAQEBBRW1l17nt0m1pKw9fJy7EEF0YCugTWN+1rvJPBsr0FSh02C0XHY4Bxo8eTJw8x/mpQldoCAgICAgICDmyiDmzRoccNEiu0bEFOM6PFjZ0Rj24ohsXy7Z2DmcOoIloQ3xrSTzB5RDW5Z9r5HcwA9qkaWm12WJjpHMkLWNLnHga0VJoDyKaaZqmKY6yTMRGZUI+EbJg1NPSx/ulWuRvdvlw5q13bD4ULCN7Rv8A1ydTQnI3u3yc1a7s98+yn50N/wCqU9Scje7fKOatdzvhZPdv7XKRwNikaP0pyN7t8nNWu7dvwkZLjHg3OJ8oxyes0qnI3u3ynmrXdtH8I2Ta3nzPe8ahmpA0fZFPWU5G92+Uc1a7ss+ErJzjefK/A6LBHKQOUm7ifYnI3u3yc1a7unvoZM41/opfdTkb3b5TzVrud9DJnGv9FL7qcje7fJzVrud9DJnGv9FL7qcje7fJzVruscg7tbFbJc1BI50lwuoWPaLoIBNSKeMFzu7Nct08VUaPui/RXOKZeiVd1UlpaRI58ZqQfCMPBtNNrUEBDaFzRWJ2/ZtYeEdR6FKGbuzfG7h/kj94U9XIg7rJbboF43meLJ1P4CoSsWPBFQQRwjFBsgICAgICDjytTNOvVAw1Cp3w2IKEZn/IfyjtUoSMMeyF7vxHqCCZoPi2YdIcfaoSnYJ9kMbehvagrd1otHcNqvOYG9zS1ApWmbNRqXbZ/wAtHvDnd+yr2fnpekYYgIAFTTacBzqJnGqYjOkJ+5HCUxOuseHlhvENAcDQguOAxGtcY2iibMXqfqpmMxiM5jrpEaz/AJffhzx8E6St90O5eWyMje8to9jSRfZXOEm8xrQauAF3EYYrK3Xv2xvC5cot5zTM/wC2cY8pmZjETOuk66dFjaNjqs0xVKlMDrgkpoF5YHbLwAcR5nBbEXaJuTbz9URnH8TmM/Eq3BVw8WNEa6PgQEHvPgX+UD92k/XGqG8Pxf2ubF98vuixGop7TCHPc6J1JWnSbw8oQQRuqS5guyD+5FscNtB1Igo2l5pObrX60T+H7KkTsNDiRE8+Nrik5eCqhLoEVMTGWnyojgegUPqKDcSU1S9EjaH/AFKCUSSDxWu5Wu6j2oNmWgE0LXNPKDTzjBBMgICDmyjXNm7QnDXSmscOCCoa+by429MQ9ilDJdJttDBzOPUES1IHjWk9F89aIYuQ7ZnnoPWFCVVupFn7itN0vLu5paV1VzZpsXbZ/wAtHvDnd+yr2fBl6RhiDaONzjRoLjwAEnzBfNVdNEZqnEfymKZmcQvcm57J9oZJKx4bda5wDRRwcy+1hLhQGtAdooaaljbV4G9tlrtWa4zMzETnWMTwzOk59vKdM6SuWuPZbkVVRoi3T5c7rlElC1t0eCNLrXePQihcDStTjjTYum591xu/Z/BzxTmfq1zMeXXOMdMRppnzl87VtPjVxV8ObKmW57QAJnX7ri5poAW3gAWtpqbojDkVjY927NskzNinhzEZ/nHnP86zr1nz8nO7tFd2PqnK9l3YOfZBZgHmUsaM8A2855dpMugVpdN0OBvGmOtYtH+nqLe8J22ao4cz9GuIjGk5z1zrjHDGdOi5O3TVa8KM57/9/wA9VBasjTxxskdG8NeHGt12iGuLTew0dW3YVuWd4bNduVWqK4mqnEdY1zGdO6lXs9ymmKpjSXArriIPefAv8oH7tJ+uNUN4fi/tc2L75fdFiNRT2iFj3m465M06jgHHhCCNzr5pJ4Kcb1+oHgr/ADsQAXB+oNlppNO8lHJsqgms5BqGUI8aB+w7bpQStDW7JYeapb1tQTMkJwEkb+QjH1HqQYMNPmxzsdQ/6oNojiMZB9VwqPzU60HUgICDkyrdzTr1aYVpSu+HCgoQ6HyZD+IdQUoSNfHsgcfxO6gglaeCzee8epQlK0v2WZg52oK7dY6buG1ViY1vc0tSKVpmzyrts/5aPeHO79lXs/Pa9IwxB05Mc4SsLA8ua4OowlriG4mjhiDQHFV9qpoqs1014xMY1jMa6axPX2dLOeOJp6rLdLulkttwyANLL2DS64QTVpunU4Ygnbgs3dG5LO7IrptTnixrMRnSMTrHl5xHlOe7vtW11X8ZjGFItpUEAFQPR5X3TTWqz5ktdciuG8HOLi1oEfhSd+S5zTXChWBsO5Nm2Hap2imY4q8xjEYzP1fR2xETGPOPZfvbXXet8GNI/wDNXnF6BQEHvPgX+UD92k/XGqG8Pxf2ubF98vuixGoqLSIZHlpObkBpe2EoNJrzRdnbfZskGsdP86UBzaN0jnYvFkG/Zz/zsQSXCQCWidux7TSQc6DdkwHzj2ckgr6yOtBNi7iZR5u1BjN0+be37DsPNUexBvE/EC8/7Lm9dEHWgICDmyjXNmhDThiaU1jhQVAdJx8Y/F2BAq/baG9DndiDOO21et3agXW7bU7/ANu1BV7q2x9xWnw7nHuaWg0qE5s4Lts/5aPeHO79lXs+BL0jDEHodx+XY7I9z5I2yC7oNuML75IBLZCKtF29UbarA39uq7vC1TbtVzROdZ4pxjrrTGkznGO3fyXdj2iizMzVGe2n/wBVeWbS2SZ7mBjYy43A1jYwGV0RcaKVprWnsFiqzs9FFczNWNZmqatfPWfLPT+PKHC/XFdyZp6eWmHErjiICD1e5jdHBBA+KWJj3SEtDs1GbrLtQZMKyi/Q3TqunkC8vvjcu0bXtNu9ZuTRFOsxx1Rmek8Ov0Tw5jijrn3lo7LtVu3bmmuM5/j/AD3eWkeXEk0qTU0AA6ABQcwXpqaYpiKY6R/fzLPmczlqvpD3nwL/ACgfu0n641Q3h+L+1zYvvl90WI1FVaZoHuLZBdcDS9+460BkEsY8G4Sx+SeDkKCKO6XeDJgk2xu3p5KIMuaGmr2vhd5ceLDzhB0wyvO9ljk5xQ+o9SDZ8RO+hY7lBFfWAgxQDxZmcxJHmBIQbwyi8BnHH6rm0J9QQdiAgIOTKpGadUEjDAGnjDbRBRBzOKcfxn3VKEjS36O4/if2INxT6M7zv7FCW4P/AIv6uxBW7q3HuG1f04b/AE0ulTV4M46l22f8tHvDnd+yr2fn9ekYYg6cnNYZWB7S5rnBpAcGHE0qHEEDXtVfaZri1VVbmIqiMxmM/ETEz+3S1FM1xFUZhf7to7GDGbKb4LbpeHgtGaAZS5StSLpvVoa4LD/09XvGqmuNujhmJzEY1+r6uuZjEaxjGYxqubdFmMTb1/40eYc0gkEEEGhBwII2EL0cTExmFCYxpLClDdgpRxaS2uOsA0oSL3DQ+tfFWuaYnE/98n1HlMxo9bukisLbLFmQXTMo1zc4CYzIDIb9G+EoatqKAHA8C8vum5vSrbbvMaW51ieHHFw/TprPDnSrE5mY1jTVpbTTYizHB1j+emdde7x69WyxB7z4F/lA/dpP1xqhvD8X9rmxffL7osRqKu022EuLJG6jStK+sYhBrFZGa4Jbp4K1HSNfnQby36UliEg8pmJ82tBpC9o/tzXfqSY9AriEEroXHfRRP5QaH1jrQBCB81I37L//AKQZBp407edpd/qUEkMukBnAeQtoTzavYg7EBAQc2USRGaOuHDSxFMRwIKcPf9Ib+Z/YpGwL/pLfzOQZAd9Jb+YqBuGH6UPP+6Cr3WRnuG1f1Id/TS6NdfgzhrXbZ/y0e8Od37KvZ+fl6RhiAgstzs0LZ2GdrHQ10717AAVq26a3sKAajVZ+9Le0V7NXGzVTTc/24x16a5idO/n2WNlqopuRxxGP5d26m22ae0h8QEUTwHPeGuMge46d9pdSoI1Nwoa4qluXZds2XY/Dvzx106RGYxiOnDMRnEx5zrns7bVctXbkTTpE9e/9urdduaiskcLmylznMpduHSeDec8knQwewXTjhzqtuPfV7eF27RVa4YpnrxRpHSIiI66xP1dH3tmyUWaaZidfbqntGV7GbCI2xQ90gCSl1+bvuIa66Sf7gYGmh0cNtKLla3fvGN6Tequ1eDOnWM4jWM6fbxZjMfV0zpq6VX7PgcMRHF1/j/3Dxy9WyhAQe8+Bf5QP3aT9caobw/F/a5sX3y+6LEaittOUWhxa+MkA0rQEHzoOYusruFh5Kj9kE0TD83aK/VdRyCVzZTv44pByGntCDQQN2wPb9lw6nBBsGt/zt/Oe1BnOAfOyD7TO1qCWGapAzrHclAD7epB1oCAg5cp/23aN7Vo4+UOBBRgt4g/mepQ2vM+ju/M9Etg6P6O78z0GQ6L6O/8AM9BXbphG6x2kNgkvmzyhtLxxLDTDauticXafeHO5H0S+G/FVo4if0cnYvQeJR6o/bG8KvsfFVo4if0cnYniUeqP2eFX2Piq0cRP6OTsTxKPVH7PCr7HxVaOIn9HJ2J4lHqj9nhV9gZKtHET+jk7E8SjvH7T4dfaW77BajUGK0EF141ZKau8o4YnlXzTNmnGMRiMeXTt7Jmm5PXLT4qtHET+jk7F9eJR6o/b58KvsfFVo4if0cnYniUeqP2eFX2Piq0cRP6OTsTxKPVH7PCr7HxVaOIn9HJ2J4lHqj9nhV9nt/gesMrLeS+KRg7nkFXMc0VvR4VIVLb66ZtaTnVb2OiqK5zD7asZpK6fKd1xbm3GhpUbfUgidlBh1wuP4QUEbpoDrgf0Np7Cgw10I1RzN5r3agkbMzyrQPOfaCg3FpHGTdLAf9UG4tP8Ald0xnsCCWGckgXweS44Hz1QdiAgICAgICAgIKzKmWMzJHGIpZnyNe5rWZvUy7Wpe5vlBB0w25pYXPpEWtBkY9zL0ddV+hIHnQZdb4RWssYugl2k3ANpeJxwpUV50GoypBdD89FcNaOvsummuhrTBBmTKUDQ0umia1+8Je0B32TXHoQHZRhEmaMsYl4u+2/qrva1QZhyhC911ssbnkVDQ9pdThoDWiDpQEBAQEBAQEBAQEBAQEBAQEBAQEBAQea3T5MfLPA8QunjYyUOa2QRuq65dNbwPilBW5RyZaiy0sjsxu2izxMbWVngzGwsLXEklx1Y414UEsu5x+anOZjdK62iUA3KyQtkY/Nl+wG6cDhVBwTWN7LXFI+yg56aZ7LLWIkBtnjbeJJuBxLS7XsQG7mbQ0NvRuc18EkboonWesd+eSS5WUEXbsgFW41ag6bZki1l4Gbe9sVohdHpWcNMMZZTZfdJg6pJA9iDqyTufkiFiOba18UszpnC5Wj2yBtSN9rZ/Ag9cgICAgICAgICAgICAgICAgICAgICAgp8s5RlbLFBAIzLLfdekvXGsjAqS1tCSS4ACqCKXdA2DQtGMjGh0roWSOijY5xDXPON0Gh8xQJN1dnDi2kxpI6K8IpHNzja6AcBpONDQCqDX/lNnNNGZz6yARiJ5kaY7oeC0Crd+0oI591sJjcYy5pzLpI3yRS5twaBepqL6XhWiDr/5FDV/9y7Ffzkwjdmmljbzxf5Pbgg0dl4HNEB0TXyhpzsb23mmJ79A1oN5WpqPOg0G66zXS451rbrXtLo3i+xzwwPYKaQq5vnCDvyXlaOcvDRI10ZAcyRjo3C8KtN1wrQiqDvQEBAQEBAQEBAQEBAQEBAQEBAQEFVljJb5HxTQyNjmivgFzS9jmPADmuaCDsBqDsQVlr3O2iTO1tEQ7pjbHaKRO3rS6hiq/RN19Ma8KDph3OlrWtEgo23G06vFJcRHr16WvkQZsW58x2l0+cBDnTm7d1Z3NUxrszR86DjtG5JzoIYs6AYrNLDeunEyBovUrhS7q5UEs25t7pzKHWdmD8GxPBkvMLA2fwlJG4gnAVpsQQWbcg4UvSMa3Oh5ijY5sYaIZIiGNc83XHOVJ1aIwQau3Jyvaxsk7DmYmRRXYy3QbJG8l+kauIiaMKBBfWTJxZaJ5r1RMIgG03ubDhr21vepBYICAgICAgICAgICAgICAgICAgIK/dBa3w2WeWMAyRwyPYCCQXNaSAQMTiF0tUxVXTE9JfNczFMzD5J3zsq8RF6Gb31q8jY9XzChzV70nfOyrxEXoZvfTkbHq+YOavek752VeIi9DN76cjY9XzBzV70nfOyrxEXoZvfTkbHq+YOavek752VeIi9DN76cjY9XzBzV70nfOyrxEXoZvfTkbHq+YOavek752VeIi9DN76cjY9XzBzV70nfOyrxEXoZvfTkbHq+YOavek752VeIi9DN76cjY9XzBzV70nfOyrxEXoZvfTkbHq+YOavel6TcBu0t1stRitEcbI8051WxyMN4OaAKucR4xVbatmtW6OKicz7u1i9XXViqMPo6z1sQEBAQEBAQEBAQEBAQEBAQEBAQEBAQEBAQEBAQEBAQEBAQEBAQEBAQEBAQEBAQEBAQEBAQEBAQEBAQEBAQEBAQEBAQEBAQEBAQEBAQEBAQEBAQEBAQEBAQEBAQEBAQEBAQEBAQEBAQEBAQEBAQEBAQEBAQEBAQEBAQEBAQEBAQEBAQEBAQEBAQEBAQEBAQEBAQEBAQEBAQEBAQEBAQEBAQEBAQEBAQEBAQEBAQEBAQEBAQEBAQEBAQf/9k="/>
          <p:cNvSpPr>
            <a:spLocks noChangeAspect="1" noChangeArrowheads="1"/>
          </p:cNvSpPr>
          <p:nvPr/>
        </p:nvSpPr>
        <p:spPr bwMode="auto">
          <a:xfrm>
            <a:off x="63500" y="-288131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600">
              <a:latin typeface="Arial"/>
              <a:cs typeface="Arial"/>
            </a:endParaRPr>
          </a:p>
        </p:txBody>
      </p:sp>
      <p:pic>
        <p:nvPicPr>
          <p:cNvPr id="1028" name="Picture 4" descr="http://europe.microfinancefocus.com/wp-content/uploads/2013/06/European-Commission-Logo-squar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059583"/>
            <a:ext cx="1368152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logoeps.net/wp-content/uploads/2012/05/oie-log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355726"/>
            <a:ext cx="2065730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egnaposto contenuto 2"/>
          <p:cNvSpPr txBox="1">
            <a:spLocks/>
          </p:cNvSpPr>
          <p:nvPr/>
        </p:nvSpPr>
        <p:spPr bwMode="auto">
          <a:xfrm>
            <a:off x="2555776" y="987682"/>
            <a:ext cx="6408712" cy="244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4182A"/>
              </a:buClr>
              <a:buFont typeface="Arial" charset="0"/>
              <a:buChar char="•"/>
              <a:defRPr sz="32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4182A"/>
              </a:buClr>
              <a:buFont typeface="Arial" charset="0"/>
              <a:buChar char="-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4182A"/>
              </a:buClr>
              <a:buFont typeface="Arial" charset="0"/>
              <a:buChar char="•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4182A"/>
              </a:buClr>
              <a:buFont typeface="Arial" charset="0"/>
              <a:buChar char="-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4182A"/>
              </a:buClr>
              <a:buSzPct val="90000"/>
              <a:buFont typeface="Calibri" pitchFamily="34" charset="0"/>
              <a:buChar char="-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In the past, focus was on </a:t>
            </a: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welfare inputs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(e.g. minimum standard requirements for housing conditions)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Recently, both the </a:t>
            </a: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EC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and the </a:t>
            </a: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OIE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recognised the potentials of assessing farm animal welfare through </a:t>
            </a: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scientifically validated indicators 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based on </a:t>
            </a: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animal welfare outcomes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properly reflecting the welfare conditions of animals</a:t>
            </a: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2867106" y="141480"/>
            <a:ext cx="4945261" cy="7020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it-IT"/>
            </a:defPPr>
            <a:lvl1pPr algn="r" defTabSz="457200" eaLnBrk="1" latinLnBrk="0" hangingPunct="1">
              <a:buNone/>
              <a:defRPr sz="2800" b="1" i="1">
                <a:solidFill>
                  <a:schemeClr val="accent3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dirty="0"/>
              <a:t>Animal-based measures</a:t>
            </a:r>
            <a:endParaRPr lang="it-IT" sz="2400" dirty="0"/>
          </a:p>
        </p:txBody>
      </p:sp>
      <p:sp>
        <p:nvSpPr>
          <p:cNvPr id="6" name="Rettangolo 5"/>
          <p:cNvSpPr/>
          <p:nvPr/>
        </p:nvSpPr>
        <p:spPr>
          <a:xfrm>
            <a:off x="179512" y="3597868"/>
            <a:ext cx="4392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Largest initiative for the use of animal-based measures to assess the welfare of animals: Welfare Quality</a:t>
            </a:r>
            <a:r>
              <a:rPr lang="en-GB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®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project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998" y="3932422"/>
            <a:ext cx="1103410" cy="72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0389" y="3219825"/>
            <a:ext cx="1142701" cy="660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3629064"/>
            <a:ext cx="2508126" cy="95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0" descr="F:\Work\Conferenze\DPM_Istanbul 2015\logo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4256" y="33468"/>
            <a:ext cx="1034255" cy="81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88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179395" y="3280404"/>
            <a:ext cx="4579937" cy="108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6" rIns="91430" bIns="45716" anchor="ctr">
            <a:spAutoFit/>
          </a:bodyPr>
          <a:lstStyle/>
          <a:p>
            <a:pPr algn="ctr" defTabSz="457200"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dirty="0">
                <a:solidFill>
                  <a:srgbClr val="44566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WQ based their </a:t>
            </a:r>
            <a:r>
              <a:rPr lang="en-US" dirty="0">
                <a:solidFill>
                  <a:srgbClr val="44566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scientifically validated</a:t>
            </a:r>
            <a:r>
              <a:rPr lang="en-US" b="1" dirty="0">
                <a:solidFill>
                  <a:srgbClr val="44566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measures </a:t>
            </a:r>
            <a:r>
              <a:rPr lang="en-US" dirty="0">
                <a:solidFill>
                  <a:srgbClr val="44566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 12 </a:t>
            </a:r>
            <a:r>
              <a:rPr lang="en-GB" b="1" dirty="0">
                <a:solidFill>
                  <a:srgbClr val="44566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criteria</a:t>
            </a:r>
            <a:r>
              <a:rPr lang="en-GB" dirty="0">
                <a:solidFill>
                  <a:srgbClr val="44566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grouped into four main </a:t>
            </a:r>
            <a:r>
              <a:rPr lang="en-GB" b="1" dirty="0">
                <a:solidFill>
                  <a:srgbClr val="44566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principles</a:t>
            </a: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9" y="1049390"/>
            <a:ext cx="2244725" cy="250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6143" y="1624460"/>
            <a:ext cx="2166937" cy="2496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8163" y="2222152"/>
            <a:ext cx="2209800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sellaDiTesto 1"/>
          <p:cNvSpPr txBox="1">
            <a:spLocks noChangeArrowheads="1"/>
          </p:cNvSpPr>
          <p:nvPr/>
        </p:nvSpPr>
        <p:spPr bwMode="auto">
          <a:xfrm>
            <a:off x="179395" y="1059582"/>
            <a:ext cx="4579937" cy="1785104"/>
          </a:xfrm>
          <a:prstGeom prst="rect">
            <a:avLst/>
          </a:prstGeom>
          <a:solidFill>
            <a:srgbClr val="DDDDD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lvl="1" algn="ctr" defTabSz="457200" eaLnBrk="1" fontAlgn="auto" hangingPunct="1">
              <a:spcBef>
                <a:spcPts val="0"/>
              </a:spcBef>
              <a:spcAft>
                <a:spcPts val="1200"/>
              </a:spcAft>
              <a:buSzPct val="150000"/>
              <a:defRPr/>
            </a:pPr>
            <a:r>
              <a:rPr lang="en-US" sz="2000" kern="0" dirty="0">
                <a:solidFill>
                  <a:srgbClr val="4D4D4D"/>
                </a:solidFill>
                <a:latin typeface="Arial"/>
                <a:ea typeface="Verdana" pitchFamily="34" charset="0"/>
                <a:cs typeface="Arial"/>
              </a:rPr>
              <a:t>Our protocol was inspired from the </a:t>
            </a:r>
            <a:r>
              <a:rPr lang="en-US" sz="2000" b="1" kern="0" dirty="0">
                <a:solidFill>
                  <a:srgbClr val="4D4D4D"/>
                </a:solidFill>
                <a:latin typeface="Arial"/>
                <a:ea typeface="Verdana" pitchFamily="34" charset="0"/>
                <a:cs typeface="Arial"/>
              </a:rPr>
              <a:t>Welfare Quality</a:t>
            </a:r>
            <a:r>
              <a:rPr lang="en-US" sz="2000" b="1" kern="0" baseline="30000" dirty="0">
                <a:solidFill>
                  <a:srgbClr val="4D4D4D"/>
                </a:solidFill>
                <a:latin typeface="Arial"/>
                <a:ea typeface="Verdana" pitchFamily="34" charset="0"/>
                <a:cs typeface="Arial"/>
              </a:rPr>
              <a:t>®</a:t>
            </a:r>
            <a:r>
              <a:rPr lang="en-US" sz="2000" b="1" kern="0" dirty="0">
                <a:solidFill>
                  <a:srgbClr val="4D4D4D"/>
                </a:solidFill>
                <a:latin typeface="Arial"/>
                <a:ea typeface="Verdana" pitchFamily="34" charset="0"/>
                <a:cs typeface="Arial"/>
              </a:rPr>
              <a:t> </a:t>
            </a:r>
            <a:r>
              <a:rPr lang="en-US" sz="2000" kern="0" dirty="0">
                <a:solidFill>
                  <a:srgbClr val="4D4D4D"/>
                </a:solidFill>
                <a:latin typeface="Arial"/>
                <a:ea typeface="Verdana" pitchFamily="34" charset="0"/>
                <a:cs typeface="Arial"/>
              </a:rPr>
              <a:t>assessment systems</a:t>
            </a:r>
          </a:p>
          <a:p>
            <a:pPr marL="0" lvl="1" algn="ctr" defTabSz="457200" eaLnBrk="1" fontAlgn="auto" hangingPunct="1">
              <a:spcBef>
                <a:spcPts val="0"/>
              </a:spcBef>
              <a:spcAft>
                <a:spcPts val="1200"/>
              </a:spcAft>
              <a:buSzPct val="150000"/>
              <a:defRPr/>
            </a:pPr>
            <a:r>
              <a:rPr lang="en-GB" sz="2000" kern="0" dirty="0">
                <a:solidFill>
                  <a:srgbClr val="4D4D4D"/>
                </a:solidFill>
                <a:latin typeface="Arial"/>
                <a:ea typeface="Verdana" pitchFamily="34" charset="0"/>
                <a:cs typeface="Arial"/>
              </a:rPr>
              <a:t>Welfare Quality</a:t>
            </a:r>
            <a:r>
              <a:rPr lang="en-GB" sz="2000" kern="0" baseline="30000" dirty="0">
                <a:solidFill>
                  <a:srgbClr val="4D4D4D"/>
                </a:solidFill>
                <a:latin typeface="Arial"/>
                <a:ea typeface="Verdana" pitchFamily="34" charset="0"/>
                <a:cs typeface="Arial"/>
              </a:rPr>
              <a:t>®</a:t>
            </a:r>
            <a:r>
              <a:rPr lang="en-GB" sz="2000" kern="0" dirty="0">
                <a:solidFill>
                  <a:srgbClr val="4D4D4D"/>
                </a:solidFill>
                <a:latin typeface="Arial"/>
                <a:ea typeface="Verdana" pitchFamily="34" charset="0"/>
                <a:cs typeface="Arial"/>
              </a:rPr>
              <a:t> projects were successfully designed and applied to livestock animals</a:t>
            </a:r>
            <a:endParaRPr lang="en-US" sz="2000" kern="0" dirty="0">
              <a:solidFill>
                <a:srgbClr val="4D4D4D"/>
              </a:solidFill>
              <a:latin typeface="Arial"/>
              <a:ea typeface="Verdana" pitchFamily="34" charset="0"/>
              <a:cs typeface="Arial"/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1907704" y="33469"/>
            <a:ext cx="5904656" cy="803672"/>
          </a:xfr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sz="2800" i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A Welfare Quality</a:t>
            </a:r>
            <a:r>
              <a:rPr lang="en-GB" sz="2800" i="1" baseline="300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® </a:t>
            </a:r>
            <a:r>
              <a:rPr lang="en-GB" sz="2800" i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approach</a:t>
            </a:r>
          </a:p>
        </p:txBody>
      </p:sp>
      <p:pic>
        <p:nvPicPr>
          <p:cNvPr id="10" name="Picture 20" descr="F:\Work\Conferenze\DPM_Istanbul 2015\logo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4256" y="33468"/>
            <a:ext cx="1034255" cy="81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252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>
          <a:xfrm>
            <a:off x="2339752" y="39886"/>
            <a:ext cx="5544616" cy="803672"/>
          </a:xfr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sz="2800" i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The Shelter Quality project</a:t>
            </a:r>
          </a:p>
        </p:txBody>
      </p:sp>
      <p:sp>
        <p:nvSpPr>
          <p:cNvPr id="6147" name="Segnaposto contenuto 2"/>
          <p:cNvSpPr>
            <a:spLocks noGrp="1"/>
          </p:cNvSpPr>
          <p:nvPr>
            <p:ph idx="1"/>
          </p:nvPr>
        </p:nvSpPr>
        <p:spPr>
          <a:xfrm>
            <a:off x="1983089" y="4800380"/>
            <a:ext cx="5397227" cy="36366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800" i="1" dirty="0">
                <a:latin typeface="Arial"/>
                <a:ea typeface="Verdana" pitchFamily="34" charset="0"/>
                <a:cs typeface="Arial"/>
              </a:rPr>
              <a:t>Funded by the Italian Ministry of Health</a:t>
            </a:r>
          </a:p>
        </p:txBody>
      </p:sp>
      <p:pic>
        <p:nvPicPr>
          <p:cNvPr id="6148" name="Immagin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0288" y="3363841"/>
            <a:ext cx="1446213" cy="141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Immagin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8" y="4176315"/>
            <a:ext cx="1368151" cy="56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AutoShape 2" descr="data:image/jpeg;base64,/9j/4AAQSkZJRgABAQAAAQABAAD/2wCEAAkGBhIQERIUEBAUFBUUGBUUFhYVFh4WFxccGBQYFBcZGxgXGyceGRonGhoYHzsjIycqOCwsFx8xNTAqNicrLCkBCQoKDgwOGg8PGjUiHyIqLSwvKiotNSwsLCwpKSksKSwpKSwpKiw0KiwpLCwsKiwpLCwsLCwsKTAsLCwsLCksLP/AABEIAKAAwwMBIgACEQEDEQH/xAAcAAEAAgMBAQEAAAAAAAAAAAAABgcEBQgDAgH/xABLEAABAwIBBwULCgMHBQEAAAABAAIDBBEFBxIhMUFRVAYXkpPRExYiMjVhcXOBkeEUGEJScqGxsrPSYoPBJTM0Q1WC8SREY6PDI//EABkBAQADAQEAAAAAAAAAAAAAAAACAwQFAf/EADARAAIBAgQFAwMEAgMAAAAAAAABAgMRBBITUSExQVKRgeHwIjOxMjRxwWHRBUKh/9oADAMBAAIRAxEAPwC8UREAREQBERAEREAREQBERAEREAREQBERAEREAREQBERAEREAREQBEXnPO1jXOe4Na0ElzjYADWSTqCA9EWk79sP4+m65vanfrh/H03XN7VPTnszzMtzdotJ364fx9N1ze1O/XD+Ppuub2ppz2YzLc3aLSd+uH8fTdc3tTv1w/j6brmdqac9hmW5u0Wk79cP4+m65vanfrh/H03XN7U057MZlubtFpO/XD+Ppuub2p364fx9N1ze1NOewzLc3aLSd+uH8fTdc3tTv1w/j6brm9qac9hmW5u0Wk79cP4+m65vanfrh/H03XN7U057DMtzdotJ364fx9N1ze1O/XD+Ppuub2ppz2GZbm7RYOG43T1Od8nqIpc22d3N4da+q9joWcotNcGehEReAIiIAiLznqGxtc97g1rQXOcTYADSSTsCA/KiobG1z3uDWtBc5zjYADSSSdQVAZScpbsQcYacltK0+gzEfSduZuHtOxMpeUp2IOMNOS2ladeozEfSduZuG3WVu8l2S7umZV1zPA0OhhcPG3PeN25u3WV1qNGOHjq1efRfOv4Ms5uo8sSD03IHEZGNeyilLXAFpta4Oo6TdenNzifAy+4dqt3lblfp6CbuLInVD2/3mY4Naw7G3Ot3mGpaT5wEfASda3sV0a+JkrqHD5/krdOmuDkV7zc4nwMvuHanNzifAy+4dqsL5wEfASda3sT5wEfASda3sUtXFdi+ep5kpdxXvNzifAy+4dqc3OJ8DL7h2qwvnAR8BJ1rexPnAR8BJ1rexNXFdi+eoyUu4r3m5xPgZfcO1ObnE+Bl9w7VYXzgI+Ak61vYnzgI+Ak61vYmriuxfPUZKXcV7zc4nwMvuHanNzifAy+4dqsL5wEfASdY3sT5wEfASdY3sTVxXYvnqMlLuK95ucT4GX3DtTm5xPgZfcO1WF84CPgJOtb2J84CPgJOsb2Jq4rsXz1GSl3Fe83OJ8DL7h2pzc4nwMvuHarC+cBHwEnWt7E+cBHwEnWt7E1cV2L56jJS7ivebnE+Bl9w7U5ucT4GX3DtVhfOAj4CTrW9i+4Mv0Jc0PopWtJGc4Pa6w2m1tPoTWxXYvnqMlLuKtwnFqnDKnPjvHLGc17HCwO9j27QfiF0TyM5ZQ4nB3SI5r22EkZPhMP8AVp2Hao7y65DQ4xA2qo3M7tmgsePFmbsY479x2aiqXwnFqnDarPjvHNGS17HDQfrMeNo/5ChKMMZC64SRJN0XZ8jqtFHuRnLKHE4O6RHNe2wliPjRu/q07DtUhXGlFxdnzNid+KCIiiennNO1jS57g1rQSSTYADSSSdQVA5TMpTq9xgp3FtK06TqMxG07mbht1lWjlbP9k1Xoj/VaqiyTYLDV4i1s7M9rGOlDTqLmkZtxtGm9l08HThGDrS42M1aTbUF1JJkuyXd1LKuuZ4Gh0MLh4+0PePq7ht1lbXKflR7hnUlC/wD/AF8WWVuqL+Fv8f4elemVnKM+lvR0t2yuaDJJqzGu1Bn8RG3YqQWmjSlXlrVeXRFc5qmskQSi3+C8g66ti7rTQZ8dy3Oz2t0t0EWJus85J8V4T/2M7VudamnZyXkz5JPjYiKLb4vyRraQXqaWSNv17ZzOk24HtWLhGCz1cgjponSv12bqA3uJ0NHnKlni1mvwI5XexhIp+zIjiRbc/J2n6pkJPvDbKPY/yGrqEF1RTuDB/mM8NntLdXtAUI16cnZSRJ05roaFFK4clmKPa1zaW4cA4HujNIIuNu5fTslGKj/s7+iRnamvT7l5GnPYiSLPxXAamkIFTTyRX0AvbZp9DhoPvWArU01dEGmuYRSjBcmeI1bQ6OmLGHU6Y9zB9APhH3LcSZD8SAuDTuO4SEH3ltlTLEUouzkiapTfQr9FtMd5MVVC4NqoDGXXzTcFrra7OGgrGwrDJKqaOGIXfK4MbfVvudwAuVapRazX4EcrvYxEU0x3JLXUcEk8hhcyMXcI3OLrXsTYjUNfoULXkKkaivF3EouPMmOTzKFJhkmY+76Z5u9mssJ+mzz7xt9Ksvl3yFhxiBtVROZ3bNBY8HwZm7GuO/cdh0FUGpnk6ygyYbKI33fTSOGczawk2z2f1G30rJiKDvq0uEl/6X06itllyNDg+MVOGVWfHeOWM5j2OFgQD4THjd/yF0ZyO5Yw4nAJIjZwsJIz40btx3jcdqhmWrkxA+m+WhubMwsaSPptcbAO842H2KM5CT/aE3qHfqMWasoYijq2s0WQvTnk6F8IiLjmwh2VvyTVfy/1WqsciHlI+pk/Fqs7K35Jqv5f6rVWORDykfUyfi1dbD/tZ+v4RkqfdiY2WfytJ6qH8CoOpxln8rSeqh/AqDrpYb7Uf4Rmq/rZ0BkR8lj1035ljcucqsmG1ncG0zJGZjH3Ly13hXuNRGxZORDyWPXTfmUeyncgK6uxDulNCHRmONucXtaLi99ZvtXJUabxMlU5ceZrbkqaylh8k+U8OKUvdWMIBJjfG+xsQNLTscLEH2rJwHkzTULXtpYhGHuL3W3nZ6BsGxarJ1yRdhlJ3OR4dI9xkeW+KCQBYE6wANaycJ5eUVTPLTxTt7pG7NsSAH21lh+kAdGjcsk4/VJU/wBJbF8Fm5lfcsMs1RBVSw0sUYbC4xl0gLnOI16AQGhYuKZbnTUEjBAGVLwWXHhRBpbpeM7TfZmm++6nnKnJhRYg4yPa6KY65IzYu3ZzTod+PnVTcssk1VQMfKwiohaCXOaLPaLa3M06POCV0KDws1FWsyierFt9C+8F/wANB6qP8gVXz5dnxTyRyUQc1j3suyQh1muLb2c219CtDBD/ANNB6qP8gVEV2SrE5qmYtpw1r5ZHBzpGgWc8kHQSdXmWfCwpSlLV/wBE6jmkspeEZp8SpGktEkM7A7NcNYI+4j7iFEeROSaGilkmntK8Pd3AO0iNl/BcRtkI27Nil/JrB/kdJBT52d3JjWF287T6L3XtjeIfJ6aea1+5RySW35rS4D3hZ1UlG8IPg2WOKdpSIxyzyo02HO7kGmafWY2EANvqz3HUfNYlQyDL9JneHQsLdzZSHe8tsVVdTUule6SR2c95L3OOskm5K812qeApRjaSuzFLESb4Fi5U+WVPicNG+ncbtdKHxu0PYS1trjUQd4WzyFcms58tY8aGXhi9J0yO9gs33qq6endI9rIxd73BjRvLjYD3rqHBMNjwyhZGTZkEZc928gFz3e03VGKaoUVSh1/BZS+uWdm0qIGSsex4DmuDmOGsEEWcD7FyzykwR1FVTU7v8txAO9p0sPtaR96tfJByzdU1FZFM7TK91VGPSbPaPQMw+9Y2Xbk5ohrGDVaGX0Ekxk+24/3BV4W+HraUuvz2JVbVIZkU8vqLxm/aZ+YL5X1F4zftM/MF2WYlzOg8sPkiT7UP5woDkJ8oS+od+oxT7LD5Ik+1D+cKA5CfKEvqHfqMXGo/tJ+v9G2f3UXyiIuSayHZW/JNV/L/AFWqsciHlI+pk/Fqs7K35Jqv5f6rVWORDykfUyfi1dbD/tZ+v4RkqfdiY2WfytJ6qH8CoOpxln8rSeqh/AqDrpYb7Uf4Rmq/rZ0BkR8lj1035lII+VrBiL6GSzX9zZLEfr3Bz2/aFr+cX3KP5EPJY9dN+ZQLLFVPixdskbi17I4XNcNYILiCuRoqriJxf+TY55IJk6ywUFa6m7rSTyCJgPd4WaC5u14I8I22i+pUMKdwYJA12ZnZoeAQ3OAvYO+tbSuluQnK5mJ0ok0CRvgTM3Otu+qRpHtGxZ1dyTpJqU0roGCHYxozc03vnNt4rr7VKjinh1pzjyZ5OlqfUmUFyfyn4hRFtpzNG3XHN4QsNgd4zTbzronDaxtTBHIG+DKxr807nNvY79dlXMGQSlEgL6mZ8YN+5kNBI3F4029imnKXlLT4XTF8hDQ1ubFGNBeQPBa0btWnYFDFTp1pLSXE9pKUE8zN3HGGgNaLAAAAagBoAVRYhl2killjFC05j3sv3U6c1xbe2b5la+HVBkiie4WL2McQNQLmgn8Vytjn+KqfXS/qFe4GjCpKSmr2PK83FKxNpctFZLUQF2ZDC2RjpGR3u5t/CDnHTa2mwtqV319K2pp5I73ZNG5lxue0i49huuTFa+TDKmyBjaSudZjdEUx1NGxj9wGx27QVpxeEtFSpLkV0a13aRWeK4XJSzSQzNzXxktcN+5w3gjTfzrEXTvKLkZRYoxrpmBxt4E0brOA8zhocPMbqLQZB6IOu+eoe36uc0e8ht1OH/IU8v18GRlh3fgRHInya7vWOqXi7KYeD55HDR7m3PtCuLlXgbq2llp2Tdy7oA0vzc7wbgkWuNepZODYJBRxCKmibGwabDaTrJOsnzlUhy6ym1bq6ZtHVPjhjPc2hlrOLdDnatp+4LH9eLrZocLbl/wBNKFmS/k3kcfQ1UNQyuJMbrlvcrZzSLOb420H8FPeUGDNrKaaB+qVhb6DbwT7DY+xc6c4uJ8fN7x2K5Mk3K19dSFsz8+eF2a9x1ua7Sxx+8f7VLFUa0Uqk3e2x5SnB/Skc+1dK+GR8cgs+NzmOHnabHt9q+IvGb9pn5grGy3cm+4VbKljfAqBZ24SMH9W/gVXMXjN+038wXXpVFUpqS6mSccs7HQWWHyRJ9qH8wUCyE+UJfUO/UYp7lh8kSfah/MFAshPlCX1Dv1GLl0f2k/X+jTP7yL5REXJNZD8rTScJqrDZGfdI25VNZM+UcVBXNknuGOa6MuH0M4izj5tC6SliDgWuAIIIIOkEHQQRtCoXKbk0NC51RStJpnHwmjSYSf8A57js1HYungqkHF0ZdTLWi7qa6EvyoZPPl7fllGc+YMGcwG4mYBdpYfrAathVHObYkEEEaCDoItrBGwqwcmeUx1C5tPVOJpifBdrMJO3zx+bZrUtyk5NW1jTWUABlIznsb4s4tfObbRn26XpWqlUlh5aVTl0ZXOKqLNHmU9R47UwtzYamaNtyc1kjmi51mwNrrwrK6SZ2dNI+R1gM57i42GoXOmy8XNIJBBBGgg6CCNYK/F0FFXuZbsyaHE5oCTBNJEXaCY3llx57HSs1vK2uBBFbU6NP987tWpRHCL5o9u0SjnOxTNt8uktvs2/vzbqP12ISzvL55XyOP0nuLj9+oLHReRpxj+lWDk3zNmzlRWAACtqAAAABM4AAagNK1z3lxJJJJJJJ0kk6yTvXyikopckeNthERenhssK5R1VL/hqmWIbmuOb0To+5bWbKZijhY10lv4Q1p94bdRhFW6cG7tLwTUpLqbQ8qq3janrn9q1aIpqKXJEW2wsmhxOaAkwTSRFwsTG8sJGuxzTpWMiNJ8wuBm1uN1E7c2aolkaDfNfIXC++xOtTDJpk3fXvbPOCymYQRsMxBvZu5t9Z9gTJtk1diDhNUAtpWn0GYj6I/h3n2BWLy/ygRYVEIKYNM5aAxgHgxNtYOcB9zdvoXPr13fRo8/waacP+8zXZa+UcDKX5GHXmkLHZo+g1pvd26+wKLZCR/aEvqHfqMUPwnCKrFKrMZeSWQ573u1NF9L3nYP8AgLonkfyOhw2ARwi7jYySHxpHbzuG4bFTWyYajpXu2ThepPP0N+iIuObAviaFr2lrgHNcCCCLgg6CCNoX2iA5/wApmTV1A41FM0mlcdI1mEnYf/HuOzUV+5M8pjqFzaeqcTSk+C7WYCdvnj3jZrV9zwNe0te0Oa4EEEXBB0EEblQGUvJs7D3GenBdSuOkazCT9E/wbjs1FdehXjXjpVefR/OpknBweeBPuWmSmHEntqKaVsL36XuDc9kgI0O0EeF59qjfMBLxzOqP7lX1FysrYGNjhrJmMb4rWv0D0bgvfv6xHj6jpq+NHEQWWM1b+Ctzpvi0TrmAl45nVH9ycwEvHM6o/uUF7+sR4+o6ad/WI8fUdNS08V3rx7HmalsTrmAl45nVH9ycwEvHM6o/uUF7+sR4+o6ad/WI8fUdNNPE968ewzUtidcwEvHM6o/uTmAl45nVH9ygvf1iPH1HTTv6xHj6jppp4nvXj2GalsTrmAl45nVH9ycwEvHM6o/uUF7+sR4+o6ad/WI8fUdNNPE968ewzUtidcwEvHM6o/uTmAl45nVH9ygvf1iPH1HTTv6xHj6jppp4nvXj2GalsTrmAl45nVH9ycwEvHM6o/uUF7+sR4+o6ad/WI8fUdNNPFd68ewzUtidcwEvHM6o/uWXhWQYNlY6pqhJE03cxrC0u82dfQFXXf1iPH1HTTv6xHj6jprx08S1bOvHsFKlsXLlAygRYVEIKZrDUFoDGDxIW2sHOA2bm7VSeE4TU4nVZkd5JpDnySOOgb3vOwDd7AvzCcJqcTqsyPOllkOc97zew2ve7YB8Aui+RnI2DDIBHEM57rGSQjwpHb/MBsGxVSlDBwsuMmWJOs+PI/eR3I6DDYBHELuNjJIR4Ujt53AbBsW/RFx5Scnd8zWklwQREUT0IiIAvKop2yNcx7Q5rgQ5pFwQdYIOsL1RARjmzwvgIej8U5s8L4CHo/FSdFbrVO5+SOVbEZ5s8L4CDo/FObPC+Ag6PxUmRNap3PyMq2IxzZ4XwEPR+K/ebPC+Ag6PxUmRNap3PyMq2IzzZ4XwEHR+Kc2eF8BB0fipMia1TufkZVsRjmzwvgIej8U5s8L4CHo/FSdE1qnc/IyrYjHNnhf+nw9H4r95s8L4CHo/FSZE1qnc/IyrYjPNnhfAQ9H4pzZ4XwEPR+KkyJrVO5+RlWxGebPC+Ag6PxX5zZ4X/p8PR+Kk6JrVO5+RlWxrMG5N0tGHClp2RZ9i7MFr21XK2aIq223dkgiIvAEREAREQBERAEREAREQBERAEREAREQBERAEREAREQBERAEREAREQH//2Q=="/>
          <p:cNvSpPr>
            <a:spLocks noChangeAspect="1" noChangeArrowheads="1"/>
          </p:cNvSpPr>
          <p:nvPr/>
        </p:nvSpPr>
        <p:spPr bwMode="auto">
          <a:xfrm>
            <a:off x="63500" y="-117871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51" name="AutoShape 4" descr="data:image/jpeg;base64,/9j/4AAQSkZJRgABAQAAAQABAAD/2wCEAAkGBhIQERIUEBAUFBUUGBUUFhYVFh4WFxccGBQYFBcZGxgXGyceGRonGhoYHzsjIycqOCwsFx8xNTAqNicrLCkBCQoKDgwOGg8PGjUiHyIqLSwvKiotNSwsLCwpKSksKSwpKSwpKiw0KiwpLCwsKiwpLCwsLCwsKTAsLCwsLCksLP/AABEIAKAAwwMBIgACEQEDEQH/xAAcAAEAAgMBAQEAAAAAAAAAAAAABgcEBQgDAgH/xABLEAABAwIBBwULCgMHBQEAAAABAAIDBBEFBxIhMUFRVAYXkpPRExYiMjVhcXOBkeEUGEJScqGxsrPSYoPBJTM0Q1WC8SREY6PDI//EABkBAQADAQEAAAAAAAAAAAAAAAACAwQFAf/EADARAAIBAgQFAwMEAgMAAAAAAAABAgMRBBITUSExQVKRgeHwIjOxMjRxwWHRBUKh/9oADAMBAAIRAxEAPwC8UREAREQBERAEREAREQBERAEREAREQBERAEREAREQBERAEREAREQBEXnPO1jXOe4Na0ElzjYADWSTqCA9EWk79sP4+m65vanfrh/H03XN7VPTnszzMtzdotJ364fx9N1ze1O/XD+Ppuub2ppz2YzLc3aLSd+uH8fTdc3tTv1w/j6brmdqac9hmW5u0Wk79cP4+m65vanfrh/H03XN7U057MZlubtFpO/XD+Ppuub2p364fx9N1ze1NOewzLc3aLSd+uH8fTdc3tTv1w/j6brm9qac9hmW5u0Wk79cP4+m65vanfrh/H03XN7U057DMtzdotJ364fx9N1ze1O/XD+Ppuub2ppz2GZbm7RYOG43T1Od8nqIpc22d3N4da+q9joWcotNcGehEReAIiIAiLznqGxtc97g1rQXOcTYADSSTsCA/KiobG1z3uDWtBc5zjYADSSSdQVAZScpbsQcYacltK0+gzEfSduZuHtOxMpeUp2IOMNOS2ladeozEfSduZuG3WVu8l2S7umZV1zPA0OhhcPG3PeN25u3WV1qNGOHjq1efRfOv4Ms5uo8sSD03IHEZGNeyilLXAFpta4Oo6TdenNzifAy+4dqt3lblfp6CbuLInVD2/3mY4Naw7G3Ot3mGpaT5wEfASda3sV0a+JkrqHD5/krdOmuDkV7zc4nwMvuHanNzifAy+4dqsL5wEfASda3sT5wEfASda3sUtXFdi+ep5kpdxXvNzifAy+4dqc3OJ8DL7h2qwvnAR8BJ1rexPnAR8BJ1rexNXFdi+eoyUu4r3m5xPgZfcO1ObnE+Bl9w7VYXzgI+Ak61vYnzgI+Ak61vYmriuxfPUZKXcV7zc4nwMvuHanNzifAy+4dqsL5wEfASdY3sT5wEfASdY3sTVxXYvnqMlLuK95ucT4GX3DtTm5xPgZfcO1WF84CPgJOtb2J84CPgJOsb2Jq4rsXz1GSl3Fe83OJ8DL7h2pzc4nwMvuHarC+cBHwEnWt7E+cBHwEnWt7E1cV2L56jJS7ivebnE+Bl9w7U5ucT4GX3DtVhfOAj4CTrW9i+4Mv0Jc0PopWtJGc4Pa6w2m1tPoTWxXYvnqMlLuKtwnFqnDKnPjvHLGc17HCwO9j27QfiF0TyM5ZQ4nB3SI5r22EkZPhMP8AVp2Hao7y65DQ4xA2qo3M7tmgsePFmbsY479x2aiqXwnFqnDarPjvHNGS17HDQfrMeNo/5ChKMMZC64SRJN0XZ8jqtFHuRnLKHE4O6RHNe2wliPjRu/q07DtUhXGlFxdnzNid+KCIiiennNO1jS57g1rQSSTYADSSSdQVA5TMpTq9xgp3FtK06TqMxG07mbht1lWjlbP9k1Xoj/VaqiyTYLDV4i1s7M9rGOlDTqLmkZtxtGm9l08HThGDrS42M1aTbUF1JJkuyXd1LKuuZ4Gh0MLh4+0PePq7ht1lbXKflR7hnUlC/wD/AF8WWVuqL+Fv8f4elemVnKM+lvR0t2yuaDJJqzGu1Bn8RG3YqQWmjSlXlrVeXRFc5qmskQSi3+C8g66ti7rTQZ8dy3Oz2t0t0EWJus85J8V4T/2M7VudamnZyXkz5JPjYiKLb4vyRraQXqaWSNv17ZzOk24HtWLhGCz1cgjponSv12bqA3uJ0NHnKlni1mvwI5XexhIp+zIjiRbc/J2n6pkJPvDbKPY/yGrqEF1RTuDB/mM8NntLdXtAUI16cnZSRJ05roaFFK4clmKPa1zaW4cA4HujNIIuNu5fTslGKj/s7+iRnamvT7l5GnPYiSLPxXAamkIFTTyRX0AvbZp9DhoPvWArU01dEGmuYRSjBcmeI1bQ6OmLGHU6Y9zB9APhH3LcSZD8SAuDTuO4SEH3ltlTLEUouzkiapTfQr9FtMd5MVVC4NqoDGXXzTcFrra7OGgrGwrDJKqaOGIXfK4MbfVvudwAuVapRazX4EcrvYxEU0x3JLXUcEk8hhcyMXcI3OLrXsTYjUNfoULXkKkaivF3EouPMmOTzKFJhkmY+76Z5u9mssJ+mzz7xt9Ksvl3yFhxiBtVROZ3bNBY8HwZm7GuO/cdh0FUGpnk6ygyYbKI33fTSOGczawk2z2f1G30rJiKDvq0uEl/6X06itllyNDg+MVOGVWfHeOWM5j2OFgQD4THjd/yF0ZyO5Yw4nAJIjZwsJIz40btx3jcdqhmWrkxA+m+WhubMwsaSPptcbAO842H2KM5CT/aE3qHfqMWasoYijq2s0WQvTnk6F8IiLjmwh2VvyTVfy/1WqsciHlI+pk/Fqs7K35Jqv5f6rVWORDykfUyfi1dbD/tZ+v4RkqfdiY2WfytJ6qH8CoOpxln8rSeqh/AqDrpYb7Uf4Rmq/rZ0BkR8lj1035ljcucqsmG1ncG0zJGZjH3Ly13hXuNRGxZORDyWPXTfmUeyncgK6uxDulNCHRmONucXtaLi99ZvtXJUabxMlU5ceZrbkqaylh8k+U8OKUvdWMIBJjfG+xsQNLTscLEH2rJwHkzTULXtpYhGHuL3W3nZ6BsGxarJ1yRdhlJ3OR4dI9xkeW+KCQBYE6wANaycJ5eUVTPLTxTt7pG7NsSAH21lh+kAdGjcsk4/VJU/wBJbF8Fm5lfcsMs1RBVSw0sUYbC4xl0gLnOI16AQGhYuKZbnTUEjBAGVLwWXHhRBpbpeM7TfZmm++6nnKnJhRYg4yPa6KY65IzYu3ZzTod+PnVTcssk1VQMfKwiohaCXOaLPaLa3M06POCV0KDws1FWsyierFt9C+8F/wANB6qP8gVXz5dnxTyRyUQc1j3suyQh1muLb2c219CtDBD/ANNB6qP8gVEV2SrE5qmYtpw1r5ZHBzpGgWc8kHQSdXmWfCwpSlLV/wBE6jmkspeEZp8SpGktEkM7A7NcNYI+4j7iFEeROSaGilkmntK8Pd3AO0iNl/BcRtkI27Nil/JrB/kdJBT52d3JjWF287T6L3XtjeIfJ6aea1+5RySW35rS4D3hZ1UlG8IPg2WOKdpSIxyzyo02HO7kGmafWY2EANvqz3HUfNYlQyDL9JneHQsLdzZSHe8tsVVdTUule6SR2c95L3OOskm5K812qeApRjaSuzFLESb4Fi5U+WVPicNG+ncbtdKHxu0PYS1trjUQd4WzyFcms58tY8aGXhi9J0yO9gs33qq6endI9rIxd73BjRvLjYD3rqHBMNjwyhZGTZkEZc928gFz3e03VGKaoUVSh1/BZS+uWdm0qIGSsex4DmuDmOGsEEWcD7FyzykwR1FVTU7v8txAO9p0sPtaR96tfJByzdU1FZFM7TK91VGPSbPaPQMw+9Y2Xbk5ohrGDVaGX0Ekxk+24/3BV4W+HraUuvz2JVbVIZkU8vqLxm/aZ+YL5X1F4zftM/MF2WYlzOg8sPkiT7UP5woDkJ8oS+od+oxT7LD5Ik+1D+cKA5CfKEvqHfqMXGo/tJ+v9G2f3UXyiIuSayHZW/JNV/L/AFWqsciHlI+pk/Fqs7K35Jqv5f6rVWORDykfUyfi1dbD/tZ+v4RkqfdiY2WfytJ6qH8CoOpxln8rSeqh/AqDrpYb7Uf4Rmq/rZ0BkR8lj1035lII+VrBiL6GSzX9zZLEfr3Bz2/aFr+cX3KP5EPJY9dN+ZQLLFVPixdskbi17I4XNcNYILiCuRoqriJxf+TY55IJk6ywUFa6m7rSTyCJgPd4WaC5u14I8I22i+pUMKdwYJA12ZnZoeAQ3OAvYO+tbSuluQnK5mJ0ok0CRvgTM3Otu+qRpHtGxZ1dyTpJqU0roGCHYxozc03vnNt4rr7VKjinh1pzjyZ5OlqfUmUFyfyn4hRFtpzNG3XHN4QsNgd4zTbzronDaxtTBHIG+DKxr807nNvY79dlXMGQSlEgL6mZ8YN+5kNBI3F4029imnKXlLT4XTF8hDQ1ubFGNBeQPBa0btWnYFDFTp1pLSXE9pKUE8zN3HGGgNaLAAAAagBoAVRYhl2killjFC05j3sv3U6c1xbe2b5la+HVBkiie4WL2McQNQLmgn8Vytjn+KqfXS/qFe4GjCpKSmr2PK83FKxNpctFZLUQF2ZDC2RjpGR3u5t/CDnHTa2mwtqV319K2pp5I73ZNG5lxue0i49huuTFa+TDKmyBjaSudZjdEUx1NGxj9wGx27QVpxeEtFSpLkV0a13aRWeK4XJSzSQzNzXxktcN+5w3gjTfzrEXTvKLkZRYoxrpmBxt4E0brOA8zhocPMbqLQZB6IOu+eoe36uc0e8ht1OH/IU8v18GRlh3fgRHInya7vWOqXi7KYeD55HDR7m3PtCuLlXgbq2llp2Tdy7oA0vzc7wbgkWuNepZODYJBRxCKmibGwabDaTrJOsnzlUhy6ym1bq6ZtHVPjhjPc2hlrOLdDnatp+4LH9eLrZocLbl/wBNKFmS/k3kcfQ1UNQyuJMbrlvcrZzSLOb420H8FPeUGDNrKaaB+qVhb6DbwT7DY+xc6c4uJ8fN7x2K5Mk3K19dSFsz8+eF2a9x1ua7Sxx+8f7VLFUa0Uqk3e2x5SnB/Skc+1dK+GR8cgs+NzmOHnabHt9q+IvGb9pn5grGy3cm+4VbKljfAqBZ24SMH9W/gVXMXjN+038wXXpVFUpqS6mSccs7HQWWHyRJ9qH8wUCyE+UJfUO/UYp7lh8kSfah/MFAshPlCX1Dv1GLl0f2k/X+jTP7yL5REXJNZD8rTScJqrDZGfdI25VNZM+UcVBXNknuGOa6MuH0M4izj5tC6SliDgWuAIIIIOkEHQQRtCoXKbk0NC51RStJpnHwmjSYSf8A57js1HYungqkHF0ZdTLWi7qa6EvyoZPPl7fllGc+YMGcwG4mYBdpYfrAathVHObYkEEEaCDoItrBGwqwcmeUx1C5tPVOJpifBdrMJO3zx+bZrUtyk5NW1jTWUABlIznsb4s4tfObbRn26XpWqlUlh5aVTl0ZXOKqLNHmU9R47UwtzYamaNtyc1kjmi51mwNrrwrK6SZ2dNI+R1gM57i42GoXOmy8XNIJBBBGgg6CCNYK/F0FFXuZbsyaHE5oCTBNJEXaCY3llx57HSs1vK2uBBFbU6NP987tWpRHCL5o9u0SjnOxTNt8uktvs2/vzbqP12ISzvL55XyOP0nuLj9+oLHReRpxj+lWDk3zNmzlRWAACtqAAAABM4AAagNK1z3lxJJJJJJJ0kk6yTvXyikopckeNthERenhssK5R1VL/hqmWIbmuOb0To+5bWbKZijhY10lv4Q1p94bdRhFW6cG7tLwTUpLqbQ8qq3janrn9q1aIpqKXJEW2wsmhxOaAkwTSRFwsTG8sJGuxzTpWMiNJ8wuBm1uN1E7c2aolkaDfNfIXC++xOtTDJpk3fXvbPOCymYQRsMxBvZu5t9Z9gTJtk1diDhNUAtpWn0GYj6I/h3n2BWLy/ygRYVEIKYNM5aAxgHgxNtYOcB9zdvoXPr13fRo8/waacP+8zXZa+UcDKX5GHXmkLHZo+g1pvd26+wKLZCR/aEvqHfqMUPwnCKrFKrMZeSWQ573u1NF9L3nYP8AgLonkfyOhw2ARwi7jYySHxpHbzuG4bFTWyYajpXu2ThepPP0N+iIuObAviaFr2lrgHNcCCCLgg6CCNoX2iA5/wApmTV1A41FM0mlcdI1mEnYf/HuOzUV+5M8pjqFzaeqcTSk+C7WYCdvnj3jZrV9zwNe0te0Oa4EEEXBB0EEblQGUvJs7D3GenBdSuOkazCT9E/wbjs1FdehXjXjpVefR/OpknBweeBPuWmSmHEntqKaVsL36XuDc9kgI0O0EeF59qjfMBLxzOqP7lX1FysrYGNjhrJmMb4rWv0D0bgvfv6xHj6jpq+NHEQWWM1b+Ctzpvi0TrmAl45nVH9ycwEvHM6o/uUF7+sR4+o6ad/WI8fUdNS08V3rx7HmalsTrmAl45nVH9ycwEvHM6o/uUF7+sR4+o6ad/WI8fUdNNPE968ewzUtidcwEvHM6o/uTmAl45nVH9ygvf1iPH1HTTv6xHj6jppp4nvXj2GalsTrmAl45nVH9ycwEvHM6o/uUF7+sR4+o6ad/WI8fUdNNPE968ewzUtidcwEvHM6o/uTmAl45nVH9ygvf1iPH1HTTv6xHj6jppp4nvXj2GalsTrmAl45nVH9ycwEvHM6o/uUF7+sR4+o6ad/WI8fUdNNPFd68ewzUtidcwEvHM6o/uWXhWQYNlY6pqhJE03cxrC0u82dfQFXXf1iPH1HTTv6xHj6jprx08S1bOvHsFKlsXLlAygRYVEIKZrDUFoDGDxIW2sHOA2bm7VSeE4TU4nVZkd5JpDnySOOgb3vOwDd7AvzCcJqcTqsyPOllkOc97zew2ve7YB8Aui+RnI2DDIBHEM57rGSQjwpHb/MBsGxVSlDBwsuMmWJOs+PI/eR3I6DDYBHELuNjJIR4Ujt53AbBsW/RFx5Scnd8zWklwQREUT0IiIAvKop2yNcx7Q5rgQ5pFwQdYIOsL1RARjmzwvgIej8U5s8L4CHo/FSdFbrVO5+SOVbEZ5s8L4CDo/FObPC+Ag6PxUmRNap3PyMq2IxzZ4XwEPR+K/ebPC+Ag6PxUmRNap3PyMq2IzzZ4XwEHR+Kc2eF8BB0fipMia1TufkZVsRjmzwvgIej8U5s8L4CHo/FSdE1qnc/IyrYjHNnhf+nw9H4r95s8L4CHo/FSZE1qnc/IyrYjPNnhfAQ9H4pzZ4XwEPR+KkyJrVO5+RlWxGebPC+Ag6PxX5zZ4X/p8PR+Kk6JrVO5+RlWxrMG5N0tGHClp2RZ9i7MFr21XK2aIq223dkgiIvAEREAREQBERAEREAREQBERAEREAREQBERAEREAREQBERAEREAREQH//2Q=="/>
          <p:cNvSpPr>
            <a:spLocks noChangeAspect="1" noChangeArrowheads="1"/>
          </p:cNvSpPr>
          <p:nvPr/>
        </p:nvSpPr>
        <p:spPr bwMode="auto">
          <a:xfrm>
            <a:off x="215900" y="-3571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79512" y="1059582"/>
            <a:ext cx="8770838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000" b="1" dirty="0">
                <a:solidFill>
                  <a:srgbClr val="445667"/>
                </a:solidFill>
                <a:latin typeface="Arial"/>
                <a:ea typeface="Verdana" pitchFamily="34" charset="0"/>
                <a:cs typeface="Arial"/>
              </a:rPr>
              <a:t>Aim: </a:t>
            </a:r>
          </a:p>
          <a:p>
            <a:pPr marL="342900" indent="-342900" algn="just" defTabSz="457200" fontAlgn="auto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Wingdings" pitchFamily="2" charset="2"/>
              <a:buChar char="ü"/>
              <a:defRPr/>
            </a:pPr>
            <a:r>
              <a:rPr lang="en-GB" sz="2000" dirty="0">
                <a:solidFill>
                  <a:srgbClr val="445667"/>
                </a:solidFill>
                <a:latin typeface="Arial"/>
                <a:ea typeface="Verdana" pitchFamily="34" charset="0"/>
                <a:cs typeface="Arial"/>
              </a:rPr>
              <a:t>develop a dog welfare assessment protocol for long-term shelters using animal-based indicators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642" y="3147817"/>
            <a:ext cx="1426022" cy="805559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1760" y="2389900"/>
            <a:ext cx="4181264" cy="21260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20" descr="F:\Work\Conferenze\DPM_Istanbul 2015\logo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4256" y="33468"/>
            <a:ext cx="1034255" cy="81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83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8" y="2543177"/>
            <a:ext cx="4320481" cy="25128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4" y="57152"/>
            <a:ext cx="4282129" cy="23583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ectangle 13"/>
          <p:cNvSpPr/>
          <p:nvPr/>
        </p:nvSpPr>
        <p:spPr bwMode="auto">
          <a:xfrm>
            <a:off x="251521" y="127401"/>
            <a:ext cx="2376264" cy="461657"/>
          </a:xfrm>
          <a:prstGeom prst="rect">
            <a:avLst/>
          </a:prstGeom>
          <a:solidFill>
            <a:srgbClr val="B2B2B2">
              <a:lumMod val="75000"/>
              <a:alpha val="32941"/>
            </a:srgbClr>
          </a:solidFill>
          <a:ln w="9525">
            <a:solidFill>
              <a:sysClr val="window" lastClr="FFFFFF"/>
            </a:solidFill>
          </a:ln>
        </p:spPr>
        <p:txBody>
          <a:bodyPr wrap="square" lIns="91430" tIns="45716" rIns="91430" bIns="45716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kern="0" dirty="0">
                <a:solidFill>
                  <a:sysClr val="window" lastClr="FFFFFF"/>
                </a:solidFill>
                <a:latin typeface="Arial"/>
                <a:ea typeface="ＭＳ Ｐゴシック" charset="0"/>
                <a:cs typeface="Arial"/>
              </a:rPr>
              <a:t>Good feeding</a:t>
            </a: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7263" y="57152"/>
            <a:ext cx="4183062" cy="2352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3"/>
          <p:cNvSpPr/>
          <p:nvPr/>
        </p:nvSpPr>
        <p:spPr bwMode="auto">
          <a:xfrm>
            <a:off x="6444215" y="1851670"/>
            <a:ext cx="2418805" cy="461657"/>
          </a:xfrm>
          <a:prstGeom prst="rect">
            <a:avLst/>
          </a:prstGeom>
          <a:solidFill>
            <a:srgbClr val="B2B2B2">
              <a:lumMod val="75000"/>
              <a:alpha val="32941"/>
            </a:srgbClr>
          </a:solidFill>
          <a:ln w="9525">
            <a:solidFill>
              <a:sysClr val="window" lastClr="FFFFFF"/>
            </a:solidFill>
          </a:ln>
        </p:spPr>
        <p:txBody>
          <a:bodyPr wrap="square" lIns="91430" tIns="45716" rIns="91430" bIns="45716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kern="0" dirty="0">
                <a:solidFill>
                  <a:sysClr val="window" lastClr="FFFFFF"/>
                </a:solidFill>
                <a:latin typeface="Arial"/>
                <a:ea typeface="ＭＳ Ｐゴシック" charset="0"/>
                <a:cs typeface="Arial"/>
              </a:rPr>
              <a:t>Good housing</a:t>
            </a:r>
          </a:p>
        </p:txBody>
      </p:sp>
      <p:sp>
        <p:nvSpPr>
          <p:cNvPr id="18" name="Rectangle 13"/>
          <p:cNvSpPr/>
          <p:nvPr/>
        </p:nvSpPr>
        <p:spPr bwMode="auto">
          <a:xfrm>
            <a:off x="287842" y="2625759"/>
            <a:ext cx="1979909" cy="461657"/>
          </a:xfrm>
          <a:prstGeom prst="rect">
            <a:avLst/>
          </a:prstGeom>
          <a:solidFill>
            <a:srgbClr val="B2B2B2">
              <a:lumMod val="75000"/>
              <a:alpha val="32941"/>
            </a:srgbClr>
          </a:solidFill>
          <a:ln w="9525">
            <a:solidFill>
              <a:sysClr val="window" lastClr="FFFFFF"/>
            </a:solidFill>
          </a:ln>
        </p:spPr>
        <p:txBody>
          <a:bodyPr wrap="none" lIns="91430" tIns="45716" rIns="91430" bIns="45716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kern="0" dirty="0">
                <a:solidFill>
                  <a:sysClr val="window" lastClr="FFFFFF"/>
                </a:solidFill>
                <a:latin typeface="Arial"/>
                <a:ea typeface="ＭＳ Ｐゴシック" charset="0"/>
                <a:cs typeface="Arial"/>
              </a:rPr>
              <a:t>Good health</a:t>
            </a: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7263" y="2543175"/>
            <a:ext cx="4197350" cy="25134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Rectangle 13"/>
          <p:cNvSpPr/>
          <p:nvPr/>
        </p:nvSpPr>
        <p:spPr bwMode="auto">
          <a:xfrm>
            <a:off x="5076060" y="4515966"/>
            <a:ext cx="3817119" cy="461657"/>
          </a:xfrm>
          <a:prstGeom prst="rect">
            <a:avLst/>
          </a:prstGeom>
          <a:solidFill>
            <a:srgbClr val="B2B2B2">
              <a:lumMod val="75000"/>
              <a:alpha val="32941"/>
            </a:srgbClr>
          </a:solidFill>
          <a:ln w="9525">
            <a:solidFill>
              <a:sysClr val="window" lastClr="FFFFFF"/>
            </a:solidFill>
          </a:ln>
        </p:spPr>
        <p:txBody>
          <a:bodyPr wrap="square" lIns="91430" tIns="45716" rIns="91430" bIns="45716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kern="0" dirty="0">
                <a:solidFill>
                  <a:sysClr val="window" lastClr="FFFFFF"/>
                </a:solidFill>
                <a:latin typeface="Arial"/>
                <a:ea typeface="ＭＳ Ｐゴシック" charset="0"/>
                <a:cs typeface="Arial"/>
              </a:rPr>
              <a:t>Appropriate behaviour</a:t>
            </a:r>
          </a:p>
        </p:txBody>
      </p:sp>
      <p:sp>
        <p:nvSpPr>
          <p:cNvPr id="21" name="ZoneTexte 21"/>
          <p:cNvSpPr txBox="1">
            <a:spLocks noChangeArrowheads="1"/>
          </p:cNvSpPr>
          <p:nvPr/>
        </p:nvSpPr>
        <p:spPr bwMode="auto">
          <a:xfrm>
            <a:off x="3182945" y="2202065"/>
            <a:ext cx="2778125" cy="954099"/>
          </a:xfrm>
          <a:prstGeom prst="rect">
            <a:avLst/>
          </a:prstGeom>
          <a:solidFill>
            <a:srgbClr val="FFC000"/>
          </a:solidFill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30" tIns="45716" rIns="91430" bIns="45716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kern="0" dirty="0">
                <a:solidFill>
                  <a:sysClr val="window" lastClr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Welfare Quality® </a:t>
            </a:r>
            <a:br>
              <a:rPr lang="en-GB" sz="2800" b="1" kern="0" dirty="0">
                <a:solidFill>
                  <a:sysClr val="window" lastClr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</a:br>
            <a:r>
              <a:rPr lang="en-GB" sz="2800" b="1" kern="0" dirty="0">
                <a:solidFill>
                  <a:sysClr val="window" lastClr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principles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>
          <a:xfrm>
            <a:off x="35496" y="1005576"/>
            <a:ext cx="3942952" cy="41404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1800" b="0" dirty="0">
                <a:latin typeface="Arial"/>
                <a:ea typeface="Verdana" pitchFamily="34" charset="0"/>
                <a:cs typeface="Arial"/>
              </a:rPr>
              <a:t>Summary of SQ protocol measures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3808" y="51470"/>
            <a:ext cx="1607134" cy="86409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6" y="33468"/>
            <a:ext cx="4544723" cy="5110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14" y="1486558"/>
            <a:ext cx="2179773" cy="2957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326279" y="4785999"/>
            <a:ext cx="3317735" cy="346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eaLnBrk="1" latinLnBrk="0" hangingPunct="1">
              <a:buNone/>
              <a:defRPr sz="2400" b="0">
                <a:solidFill>
                  <a:srgbClr val="445667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sz="1600" i="1" u="sng" dirty="0" err="1">
                <a:latin typeface="Arial"/>
                <a:cs typeface="Arial"/>
              </a:rPr>
              <a:t>shelterquality@izs.it</a:t>
            </a:r>
            <a:endParaRPr lang="en-GB" sz="1600" i="1" u="sng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8593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55776" y="33468"/>
            <a:ext cx="4906888" cy="756084"/>
          </a:xfr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sz="2800" i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Assessment units</a:t>
            </a: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107504" y="951570"/>
            <a:ext cx="4824536" cy="37856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spcAft>
                <a:spcPts val="1200"/>
              </a:spcAft>
              <a:buClr>
                <a:srgbClr val="000000"/>
              </a:buClr>
              <a:buSzPct val="100000"/>
            </a:pPr>
            <a:r>
              <a:rPr lang="en-GB" sz="2000" dirty="0">
                <a:solidFill>
                  <a:srgbClr val="445667"/>
                </a:solidFill>
                <a:latin typeface="Arial"/>
                <a:ea typeface="Verdana" pitchFamily="34" charset="0"/>
                <a:cs typeface="Arial"/>
              </a:rPr>
              <a:t>• </a:t>
            </a:r>
            <a:r>
              <a:rPr lang="en-GB" sz="2000" b="1" i="1" dirty="0">
                <a:solidFill>
                  <a:srgbClr val="445667"/>
                </a:solidFill>
                <a:latin typeface="Arial"/>
                <a:ea typeface="Verdana" pitchFamily="34" charset="0"/>
                <a:cs typeface="Arial"/>
              </a:rPr>
              <a:t>Shelter</a:t>
            </a:r>
            <a:r>
              <a:rPr lang="en-GB" sz="2000" b="1" dirty="0">
                <a:solidFill>
                  <a:srgbClr val="445667"/>
                </a:solidFill>
                <a:latin typeface="Arial"/>
                <a:ea typeface="Verdana" pitchFamily="34" charset="0"/>
                <a:cs typeface="Arial"/>
              </a:rPr>
              <a:t>: </a:t>
            </a:r>
            <a:r>
              <a:rPr lang="en-GB" sz="2000" dirty="0">
                <a:solidFill>
                  <a:srgbClr val="445667"/>
                </a:solidFill>
                <a:latin typeface="Arial"/>
                <a:ea typeface="Verdana" pitchFamily="34" charset="0"/>
                <a:cs typeface="Arial"/>
              </a:rPr>
              <a:t>measures recorded evaluating the shelter as a unit (e.g. feeding).</a:t>
            </a:r>
          </a:p>
          <a:p>
            <a:pPr algn="just" eaLnBrk="0" hangingPunct="0">
              <a:spcAft>
                <a:spcPts val="1200"/>
              </a:spcAft>
              <a:buClr>
                <a:srgbClr val="000000"/>
              </a:buClr>
              <a:buSzPct val="100000"/>
            </a:pPr>
            <a:endParaRPr lang="en-GB" sz="2000" dirty="0">
              <a:solidFill>
                <a:srgbClr val="445667"/>
              </a:solidFill>
              <a:latin typeface="Arial"/>
              <a:ea typeface="Verdana" pitchFamily="34" charset="0"/>
              <a:cs typeface="Arial"/>
            </a:endParaRPr>
          </a:p>
          <a:p>
            <a:pPr algn="just" eaLnBrk="0" hangingPunct="0">
              <a:spcAft>
                <a:spcPts val="1200"/>
              </a:spcAft>
              <a:buClr>
                <a:srgbClr val="000000"/>
              </a:buClr>
              <a:buSzPct val="100000"/>
            </a:pPr>
            <a:r>
              <a:rPr lang="en-GB" sz="2000" dirty="0">
                <a:solidFill>
                  <a:srgbClr val="445667"/>
                </a:solidFill>
                <a:latin typeface="Arial"/>
                <a:ea typeface="Verdana" pitchFamily="34" charset="0"/>
                <a:cs typeface="Arial"/>
              </a:rPr>
              <a:t>• </a:t>
            </a:r>
            <a:r>
              <a:rPr lang="en-GB" sz="2000" b="1" i="1" dirty="0">
                <a:solidFill>
                  <a:srgbClr val="445667"/>
                </a:solidFill>
                <a:latin typeface="Arial"/>
                <a:ea typeface="Verdana" pitchFamily="34" charset="0"/>
                <a:cs typeface="Arial"/>
              </a:rPr>
              <a:t>Pen</a:t>
            </a:r>
            <a:r>
              <a:rPr lang="en-GB" sz="2000" b="1" dirty="0">
                <a:solidFill>
                  <a:srgbClr val="445667"/>
                </a:solidFill>
                <a:latin typeface="Arial"/>
                <a:ea typeface="Verdana" pitchFamily="34" charset="0"/>
                <a:cs typeface="Arial"/>
              </a:rPr>
              <a:t>: </a:t>
            </a:r>
            <a:r>
              <a:rPr lang="en-GB" sz="2000" dirty="0">
                <a:solidFill>
                  <a:srgbClr val="445667"/>
                </a:solidFill>
                <a:latin typeface="Arial"/>
                <a:ea typeface="Verdana" pitchFamily="34" charset="0"/>
                <a:cs typeface="Arial"/>
              </a:rPr>
              <a:t>measures recorded evaluating each pen as a unit and observing all the animals confined in it (e.g. space allowance)</a:t>
            </a:r>
          </a:p>
          <a:p>
            <a:pPr algn="just" eaLnBrk="0" hangingPunct="0">
              <a:spcAft>
                <a:spcPts val="1200"/>
              </a:spcAft>
              <a:buClr>
                <a:srgbClr val="000000"/>
              </a:buClr>
              <a:buSzPct val="100000"/>
            </a:pPr>
            <a:endParaRPr lang="en-GB" sz="2000" dirty="0">
              <a:solidFill>
                <a:srgbClr val="445667"/>
              </a:solidFill>
              <a:latin typeface="Arial"/>
              <a:ea typeface="Verdana" pitchFamily="34" charset="0"/>
              <a:cs typeface="Arial"/>
            </a:endParaRPr>
          </a:p>
          <a:p>
            <a:pPr algn="just" eaLnBrk="0" hangingPunct="0">
              <a:spcAft>
                <a:spcPts val="1200"/>
              </a:spcAft>
              <a:buClr>
                <a:srgbClr val="000000"/>
              </a:buClr>
              <a:buSzPct val="100000"/>
            </a:pPr>
            <a:r>
              <a:rPr lang="en-GB" sz="2000" dirty="0">
                <a:solidFill>
                  <a:srgbClr val="445667"/>
                </a:solidFill>
                <a:latin typeface="Arial"/>
                <a:ea typeface="Verdana" pitchFamily="34" charset="0"/>
                <a:cs typeface="Arial"/>
              </a:rPr>
              <a:t>• </a:t>
            </a:r>
            <a:r>
              <a:rPr lang="en-GB" sz="2000" b="1" i="1" dirty="0">
                <a:solidFill>
                  <a:srgbClr val="445667"/>
                </a:solidFill>
                <a:latin typeface="Arial"/>
                <a:ea typeface="Verdana" pitchFamily="34" charset="0"/>
                <a:cs typeface="Arial"/>
              </a:rPr>
              <a:t>Animal</a:t>
            </a:r>
            <a:r>
              <a:rPr lang="en-GB" sz="2000" b="1" dirty="0">
                <a:solidFill>
                  <a:srgbClr val="445667"/>
                </a:solidFill>
                <a:latin typeface="Arial"/>
                <a:ea typeface="Verdana" pitchFamily="34" charset="0"/>
                <a:cs typeface="Arial"/>
              </a:rPr>
              <a:t>: </a:t>
            </a:r>
            <a:r>
              <a:rPr lang="en-GB" sz="2000" dirty="0">
                <a:solidFill>
                  <a:srgbClr val="445667"/>
                </a:solidFill>
                <a:latin typeface="Arial"/>
                <a:ea typeface="Verdana" pitchFamily="34" charset="0"/>
                <a:cs typeface="Arial"/>
              </a:rPr>
              <a:t>measures recorded evaluating each animal as a unit (e.g. BCS)</a:t>
            </a:r>
          </a:p>
        </p:txBody>
      </p:sp>
      <p:pic>
        <p:nvPicPr>
          <p:cNvPr id="5" name="Picture 2" descr="C:\Users\s.barnard\Pictures\Shelters\Canile Civitella Casanova\DSCN3419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8064" y="3507857"/>
            <a:ext cx="3024336" cy="160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0" descr="F:\Work\Conferenze\DPM_Istanbul 2015\log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4256" y="33468"/>
            <a:ext cx="1034255" cy="81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9624" y="2121302"/>
            <a:ext cx="3060848" cy="1530571"/>
          </a:xfrm>
          <a:prstGeom prst="rect">
            <a:avLst/>
          </a:prstGeom>
        </p:spPr>
      </p:pic>
      <p:pic>
        <p:nvPicPr>
          <p:cNvPr id="9" name="Immagine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8064" y="843559"/>
            <a:ext cx="3096344" cy="153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28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Personalizza struttura">
  <a:themeElements>
    <a:clrScheme name="Personalizzato 2">
      <a:dk1>
        <a:srgbClr val="4D4D4D"/>
      </a:dk1>
      <a:lt1>
        <a:sysClr val="window" lastClr="FFFFFF"/>
      </a:lt1>
      <a:dk2>
        <a:srgbClr val="3F3F3F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E51937"/>
      </a:accent6>
      <a:hlink>
        <a:srgbClr val="4D4D4D"/>
      </a:hlink>
      <a:folHlink>
        <a:srgbClr val="969696"/>
      </a:folHlink>
    </a:clrScheme>
    <a:fontScheme name="Personalizzato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Ve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nuovo_modello_power_point</Template>
  <TotalTime>2581</TotalTime>
  <Words>982</Words>
  <Application>Microsoft Office PowerPoint</Application>
  <PresentationFormat>On-screen Show (16:9)</PresentationFormat>
  <Paragraphs>275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ＭＳ Ｐゴシック</vt:lpstr>
      <vt:lpstr>Aharoni</vt:lpstr>
      <vt:lpstr>Arial</vt:lpstr>
      <vt:lpstr>Bodoni MT Black</vt:lpstr>
      <vt:lpstr>Calibri</vt:lpstr>
      <vt:lpstr>Comic Sans MS</vt:lpstr>
      <vt:lpstr>Matura MT Script Capitals</vt:lpstr>
      <vt:lpstr>Times New Roman</vt:lpstr>
      <vt:lpstr>Verdana</vt:lpstr>
      <vt:lpstr>Wingdings</vt:lpstr>
      <vt:lpstr>Personalizza struttura</vt:lpstr>
      <vt:lpstr>1_Office Theme</vt:lpstr>
      <vt:lpstr>Office Theme</vt:lpstr>
      <vt:lpstr>Towards a scientific-based assessment of dogs’ welfare in shelters</vt:lpstr>
      <vt:lpstr>Why shelter dog welfare is at risk? </vt:lpstr>
      <vt:lpstr>PowerPoint Presentation</vt:lpstr>
      <vt:lpstr>EC (2012) European Union Strategy for the Protection and Welfare of Animals 2012-2015. Brussels  OIE (World Organisation for Animal Health)  (2013) Guiding principles on animal welfare of the Terrestrial Animal Health Code.www.oie.int</vt:lpstr>
      <vt:lpstr>A Welfare Quality® approach</vt:lpstr>
      <vt:lpstr>The Shelter Quality project</vt:lpstr>
      <vt:lpstr>PowerPoint Presentation</vt:lpstr>
      <vt:lpstr>Summary of SQ protocol measures</vt:lpstr>
      <vt:lpstr>Assessment units</vt:lpstr>
      <vt:lpstr> SHELTER unit measures </vt:lpstr>
      <vt:lpstr>PowerPoint Presentation</vt:lpstr>
      <vt:lpstr>Bedding</vt:lpstr>
      <vt:lpstr>PowerPoint Presentation</vt:lpstr>
      <vt:lpstr>Reaction to human</vt:lpstr>
      <vt:lpstr>PowerPoint Presentation</vt:lpstr>
      <vt:lpstr>Body Condition</vt:lpstr>
      <vt:lpstr>PowerPoint Presentation</vt:lpstr>
      <vt:lpstr>Application of the protocol</vt:lpstr>
      <vt:lpstr>Assess the quality of the protocol</vt:lpstr>
      <vt:lpstr>Descriptive statistics</vt:lpstr>
      <vt:lpstr>Variation in shelter level prevalence of assessed animal-based measures</vt:lpstr>
      <vt:lpstr>Cleanliness of the animal</vt:lpstr>
      <vt:lpstr>PowerPoint Presentation</vt:lpstr>
      <vt:lpstr>Body condition</vt:lpstr>
      <vt:lpstr>Application and future steps</vt:lpstr>
      <vt:lpstr>PowerPoint Presentation</vt:lpstr>
    </vt:vector>
  </TitlesOfParts>
  <Company>IZS A&amp;M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Shanis Barnard</dc:creator>
  <cp:lastModifiedBy>Ellie Parravani</cp:lastModifiedBy>
  <cp:revision>206</cp:revision>
  <dcterms:created xsi:type="dcterms:W3CDTF">2013-02-27T16:20:17Z</dcterms:created>
  <dcterms:modified xsi:type="dcterms:W3CDTF">2017-07-28T15:26:06Z</dcterms:modified>
</cp:coreProperties>
</file>