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3" r:id="rId2"/>
    <p:sldMasterId id="2147483795" r:id="rId3"/>
    <p:sldMasterId id="2147483808" r:id="rId4"/>
  </p:sldMasterIdLst>
  <p:notesMasterIdLst>
    <p:notesMasterId r:id="rId59"/>
  </p:notesMasterIdLst>
  <p:handoutMasterIdLst>
    <p:handoutMasterId r:id="rId60"/>
  </p:handoutMasterIdLst>
  <p:sldIdLst>
    <p:sldId id="644" r:id="rId5"/>
    <p:sldId id="647" r:id="rId6"/>
    <p:sldId id="764" r:id="rId7"/>
    <p:sldId id="736" r:id="rId8"/>
    <p:sldId id="806" r:id="rId9"/>
    <p:sldId id="803" r:id="rId10"/>
    <p:sldId id="805" r:id="rId11"/>
    <p:sldId id="746" r:id="rId12"/>
    <p:sldId id="808" r:id="rId13"/>
    <p:sldId id="753" r:id="rId14"/>
    <p:sldId id="755" r:id="rId15"/>
    <p:sldId id="757" r:id="rId16"/>
    <p:sldId id="759" r:id="rId17"/>
    <p:sldId id="809" r:id="rId18"/>
    <p:sldId id="761" r:id="rId19"/>
    <p:sldId id="756" r:id="rId20"/>
    <p:sldId id="777" r:id="rId21"/>
    <p:sldId id="798" r:id="rId22"/>
    <p:sldId id="802" r:id="rId23"/>
    <p:sldId id="804" r:id="rId24"/>
    <p:sldId id="666" r:id="rId25"/>
    <p:sldId id="645" r:id="rId26"/>
    <p:sldId id="628" r:id="rId27"/>
    <p:sldId id="646" r:id="rId28"/>
    <p:sldId id="630" r:id="rId29"/>
    <p:sldId id="660" r:id="rId30"/>
    <p:sldId id="631" r:id="rId31"/>
    <p:sldId id="611" r:id="rId32"/>
    <p:sldId id="648" r:id="rId33"/>
    <p:sldId id="775" r:id="rId34"/>
    <p:sldId id="773" r:id="rId35"/>
    <p:sldId id="649" r:id="rId36"/>
    <p:sldId id="799" r:id="rId37"/>
    <p:sldId id="774" r:id="rId38"/>
    <p:sldId id="650" r:id="rId39"/>
    <p:sldId id="664" r:id="rId40"/>
    <p:sldId id="651" r:id="rId41"/>
    <p:sldId id="652" r:id="rId42"/>
    <p:sldId id="653" r:id="rId43"/>
    <p:sldId id="654" r:id="rId44"/>
    <p:sldId id="655" r:id="rId45"/>
    <p:sldId id="657" r:id="rId46"/>
    <p:sldId id="656" r:id="rId47"/>
    <p:sldId id="658" r:id="rId48"/>
    <p:sldId id="661" r:id="rId49"/>
    <p:sldId id="662" r:id="rId50"/>
    <p:sldId id="811" r:id="rId51"/>
    <p:sldId id="663" r:id="rId52"/>
    <p:sldId id="800" r:id="rId53"/>
    <p:sldId id="796" r:id="rId54"/>
    <p:sldId id="765" r:id="rId55"/>
    <p:sldId id="810" r:id="rId56"/>
    <p:sldId id="665" r:id="rId57"/>
    <p:sldId id="668" r:id="rId58"/>
  </p:sldIdLst>
  <p:sldSz cx="9144000" cy="5143500" type="screen16x9"/>
  <p:notesSz cx="9309100" cy="70532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222">
          <p15:clr>
            <a:srgbClr val="A4A3A4"/>
          </p15:clr>
        </p15:guide>
        <p15:guide id="2" pos="29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0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3" autoAdjust="0"/>
    <p:restoredTop sz="98141" autoAdjust="0"/>
  </p:normalViewPr>
  <p:slideViewPr>
    <p:cSldViewPr>
      <p:cViewPr varScale="1">
        <p:scale>
          <a:sx n="95" d="100"/>
          <a:sy n="95" d="100"/>
        </p:scale>
        <p:origin x="696" y="90"/>
      </p:cViewPr>
      <p:guideLst>
        <p:guide orient="horz" pos="2160"/>
        <p:guide pos="2880"/>
        <p:guide orient="horz" pos="1620"/>
      </p:guideLst>
    </p:cSldViewPr>
  </p:slideViewPr>
  <p:notesTextViewPr>
    <p:cViewPr>
      <p:scale>
        <a:sx n="100" d="100"/>
        <a:sy n="100" d="100"/>
      </p:scale>
      <p:origin x="0" y="0"/>
    </p:cViewPr>
  </p:notesTextViewPr>
  <p:sorterViewPr>
    <p:cViewPr>
      <p:scale>
        <a:sx n="59" d="100"/>
        <a:sy n="59" d="100"/>
      </p:scale>
      <p:origin x="0" y="0"/>
    </p:cViewPr>
  </p:sorterViewPr>
  <p:notesViewPr>
    <p:cSldViewPr>
      <p:cViewPr>
        <p:scale>
          <a:sx n="80" d="100"/>
          <a:sy n="80" d="100"/>
        </p:scale>
        <p:origin x="-2268" y="-72"/>
      </p:cViewPr>
      <p:guideLst>
        <p:guide orient="horz" pos="2222"/>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315" cy="352423"/>
          </a:xfrm>
          <a:prstGeom prst="rect">
            <a:avLst/>
          </a:prstGeom>
        </p:spPr>
        <p:txBody>
          <a:bodyPr vert="horz" wrap="square" lIns="93486" tIns="46743" rIns="93486" bIns="46743" numCol="1" anchor="t" anchorCtr="0" compatLnSpc="1">
            <a:prstTxWarp prst="textNoShape">
              <a:avLst/>
            </a:prstTxWarp>
          </a:bodyPr>
          <a:lstStyle>
            <a:lvl1pPr>
              <a:defRPr sz="1200">
                <a:latin typeface="Arial" charset="0"/>
                <a:cs typeface="+mn-cs"/>
              </a:defRPr>
            </a:lvl1pPr>
          </a:lstStyle>
          <a:p>
            <a:pPr>
              <a:defRPr/>
            </a:pPr>
            <a:r>
              <a:rPr lang="en-US" dirty="0"/>
              <a:t>Briggs Presentation ASPCA Sept. 2013</a:t>
            </a:r>
          </a:p>
        </p:txBody>
      </p:sp>
      <p:sp>
        <p:nvSpPr>
          <p:cNvPr id="3" name="Date Placeholder 2"/>
          <p:cNvSpPr>
            <a:spLocks noGrp="1"/>
          </p:cNvSpPr>
          <p:nvPr>
            <p:ph type="dt" sz="quarter" idx="1"/>
          </p:nvPr>
        </p:nvSpPr>
        <p:spPr>
          <a:xfrm>
            <a:off x="5273691" y="0"/>
            <a:ext cx="4033314" cy="352423"/>
          </a:xfrm>
          <a:prstGeom prst="rect">
            <a:avLst/>
          </a:prstGeom>
        </p:spPr>
        <p:txBody>
          <a:bodyPr vert="horz" wrap="square" lIns="93486" tIns="46743" rIns="93486" bIns="46743" numCol="1" anchor="t" anchorCtr="0" compatLnSpc="1">
            <a:prstTxWarp prst="textNoShape">
              <a:avLst/>
            </a:prstTxWarp>
          </a:bodyPr>
          <a:lstStyle>
            <a:lvl1pPr algn="r">
              <a:defRPr sz="1200">
                <a:latin typeface="Arial" charset="0"/>
                <a:cs typeface="+mn-cs"/>
              </a:defRPr>
            </a:lvl1pPr>
          </a:lstStyle>
          <a:p>
            <a:pPr>
              <a:defRPr/>
            </a:pPr>
            <a:fld id="{55478671-2DE9-4B39-A539-D57B1DB9AACD}" type="datetimeFigureOut">
              <a:rPr lang="en-US"/>
              <a:pPr>
                <a:defRPr/>
              </a:pPr>
              <a:t>7/28/2017</a:t>
            </a:fld>
            <a:endParaRPr lang="en-US"/>
          </a:p>
        </p:txBody>
      </p:sp>
      <p:sp>
        <p:nvSpPr>
          <p:cNvPr id="4" name="Footer Placeholder 3"/>
          <p:cNvSpPr>
            <a:spLocks noGrp="1"/>
          </p:cNvSpPr>
          <p:nvPr>
            <p:ph type="ftr" sz="quarter" idx="2"/>
          </p:nvPr>
        </p:nvSpPr>
        <p:spPr>
          <a:xfrm>
            <a:off x="0" y="6699638"/>
            <a:ext cx="4033315" cy="352423"/>
          </a:xfrm>
          <a:prstGeom prst="rect">
            <a:avLst/>
          </a:prstGeom>
        </p:spPr>
        <p:txBody>
          <a:bodyPr vert="horz" wrap="square" lIns="93486" tIns="46743" rIns="93486" bIns="46743"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5273691" y="6699638"/>
            <a:ext cx="4033314" cy="352423"/>
          </a:xfrm>
          <a:prstGeom prst="rect">
            <a:avLst/>
          </a:prstGeom>
        </p:spPr>
        <p:txBody>
          <a:bodyPr vert="horz" wrap="square" lIns="93486" tIns="46743" rIns="93486" bIns="46743" numCol="1" anchor="b" anchorCtr="0" compatLnSpc="1">
            <a:prstTxWarp prst="textNoShape">
              <a:avLst/>
            </a:prstTxWarp>
          </a:bodyPr>
          <a:lstStyle>
            <a:lvl1pPr algn="r">
              <a:defRPr sz="1200">
                <a:latin typeface="Arial" charset="0"/>
                <a:cs typeface="+mn-cs"/>
              </a:defRPr>
            </a:lvl1pPr>
          </a:lstStyle>
          <a:p>
            <a:pPr>
              <a:defRPr/>
            </a:pPr>
            <a:fld id="{F05314C8-F059-452C-A91F-C3851F804EB1}" type="slidenum">
              <a:rPr lang="en-US"/>
              <a:pPr>
                <a:defRPr/>
              </a:pPr>
              <a:t>‹#›</a:t>
            </a:fld>
            <a:endParaRPr lang="en-US"/>
          </a:p>
        </p:txBody>
      </p:sp>
    </p:spTree>
    <p:extLst>
      <p:ext uri="{BB962C8B-B14F-4D97-AF65-F5344CB8AC3E}">
        <p14:creationId xmlns:p14="http://schemas.microsoft.com/office/powerpoint/2010/main" val="3392480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315" cy="352423"/>
          </a:xfrm>
          <a:prstGeom prst="rect">
            <a:avLst/>
          </a:prstGeom>
        </p:spPr>
        <p:txBody>
          <a:bodyPr vert="horz" wrap="square" lIns="93486" tIns="46743" rIns="93486" bIns="46743"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a:xfrm>
            <a:off x="5273691" y="0"/>
            <a:ext cx="4033314" cy="352423"/>
          </a:xfrm>
          <a:prstGeom prst="rect">
            <a:avLst/>
          </a:prstGeom>
        </p:spPr>
        <p:txBody>
          <a:bodyPr vert="horz" wrap="square" lIns="93486" tIns="46743" rIns="93486" bIns="46743" numCol="1" anchor="t" anchorCtr="0" compatLnSpc="1">
            <a:prstTxWarp prst="textNoShape">
              <a:avLst/>
            </a:prstTxWarp>
          </a:bodyPr>
          <a:lstStyle>
            <a:lvl1pPr algn="r">
              <a:defRPr sz="1200">
                <a:latin typeface="Calibri" pitchFamily="34" charset="0"/>
                <a:cs typeface="+mn-cs"/>
              </a:defRPr>
            </a:lvl1pPr>
          </a:lstStyle>
          <a:p>
            <a:pPr>
              <a:defRPr/>
            </a:pPr>
            <a:fld id="{62C1E2D8-FCC1-4F45-9E64-E91B934D7B72}" type="datetimeFigureOut">
              <a:rPr lang="en-US"/>
              <a:pPr>
                <a:defRPr/>
              </a:pPr>
              <a:t>7/28/2017</a:t>
            </a:fld>
            <a:endParaRPr lang="en-US"/>
          </a:p>
        </p:txBody>
      </p:sp>
      <p:sp>
        <p:nvSpPr>
          <p:cNvPr id="4" name="Slide Image Placeholder 3"/>
          <p:cNvSpPr>
            <a:spLocks noGrp="1" noRot="1" noChangeAspect="1"/>
          </p:cNvSpPr>
          <p:nvPr>
            <p:ph type="sldImg" idx="2"/>
          </p:nvPr>
        </p:nvSpPr>
        <p:spPr>
          <a:xfrm>
            <a:off x="2305050" y="528638"/>
            <a:ext cx="4699000" cy="2644775"/>
          </a:xfrm>
          <a:prstGeom prst="rect">
            <a:avLst/>
          </a:prstGeom>
          <a:noFill/>
          <a:ln w="12700">
            <a:solidFill>
              <a:prstClr val="black"/>
            </a:solidFill>
          </a:ln>
        </p:spPr>
        <p:txBody>
          <a:bodyPr vert="horz" lIns="93486" tIns="46743" rIns="93486" bIns="46743" rtlCol="0" anchor="ctr"/>
          <a:lstStyle/>
          <a:p>
            <a:pPr lvl="0"/>
            <a:endParaRPr lang="en-US" noProof="0"/>
          </a:p>
        </p:txBody>
      </p:sp>
      <p:sp>
        <p:nvSpPr>
          <p:cNvPr id="5" name="Notes Placeholder 4"/>
          <p:cNvSpPr>
            <a:spLocks noGrp="1"/>
          </p:cNvSpPr>
          <p:nvPr>
            <p:ph type="body" sz="quarter" idx="3"/>
          </p:nvPr>
        </p:nvSpPr>
        <p:spPr>
          <a:xfrm>
            <a:off x="930282" y="3349819"/>
            <a:ext cx="7448537" cy="3174209"/>
          </a:xfrm>
          <a:prstGeom prst="rect">
            <a:avLst/>
          </a:prstGeom>
        </p:spPr>
        <p:txBody>
          <a:bodyPr vert="horz" lIns="93486" tIns="46743" rIns="93486" bIns="4674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99638"/>
            <a:ext cx="4033315" cy="352423"/>
          </a:xfrm>
          <a:prstGeom prst="rect">
            <a:avLst/>
          </a:prstGeom>
        </p:spPr>
        <p:txBody>
          <a:bodyPr vert="horz" wrap="square" lIns="93486" tIns="46743" rIns="93486" bIns="46743"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5273691" y="6699638"/>
            <a:ext cx="4033314" cy="352423"/>
          </a:xfrm>
          <a:prstGeom prst="rect">
            <a:avLst/>
          </a:prstGeom>
        </p:spPr>
        <p:txBody>
          <a:bodyPr vert="horz" wrap="square" lIns="93486" tIns="46743" rIns="93486" bIns="46743" numCol="1" anchor="b" anchorCtr="0" compatLnSpc="1">
            <a:prstTxWarp prst="textNoShape">
              <a:avLst/>
            </a:prstTxWarp>
          </a:bodyPr>
          <a:lstStyle>
            <a:lvl1pPr algn="r">
              <a:defRPr sz="1200">
                <a:latin typeface="Calibri" pitchFamily="34" charset="0"/>
                <a:cs typeface="+mn-cs"/>
              </a:defRPr>
            </a:lvl1pPr>
          </a:lstStyle>
          <a:p>
            <a:pPr>
              <a:defRPr/>
            </a:pPr>
            <a:fld id="{3ED66E32-3CF5-4F11-AB43-21842A8350D6}" type="slidenum">
              <a:rPr lang="en-US"/>
              <a:pPr>
                <a:defRPr/>
              </a:pPr>
              <a:t>‹#›</a:t>
            </a:fld>
            <a:endParaRPr lang="en-US"/>
          </a:p>
        </p:txBody>
      </p:sp>
    </p:spTree>
    <p:extLst>
      <p:ext uri="{BB962C8B-B14F-4D97-AF65-F5344CB8AC3E}">
        <p14:creationId xmlns:p14="http://schemas.microsoft.com/office/powerpoint/2010/main" val="113543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1</a:t>
            </a:fld>
            <a:endParaRPr lang="en-US"/>
          </a:p>
        </p:txBody>
      </p:sp>
    </p:spTree>
    <p:extLst>
      <p:ext uri="{BB962C8B-B14F-4D97-AF65-F5344CB8AC3E}">
        <p14:creationId xmlns:p14="http://schemas.microsoft.com/office/powerpoint/2010/main" val="271427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2305050" y="528638"/>
            <a:ext cx="4699000" cy="2644775"/>
          </a:xfrm>
          <a:ln/>
        </p:spPr>
      </p:sp>
      <p:sp>
        <p:nvSpPr>
          <p:cNvPr id="112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cs typeface="Arial" panose="020B0604020202020204" pitchFamily="34" charset="0"/>
            </a:endParaRPr>
          </a:p>
        </p:txBody>
      </p:sp>
    </p:spTree>
    <p:extLst>
      <p:ext uri="{BB962C8B-B14F-4D97-AF65-F5344CB8AC3E}">
        <p14:creationId xmlns:p14="http://schemas.microsoft.com/office/powerpoint/2010/main" val="391593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23</a:t>
            </a:fld>
            <a:endParaRPr lang="en-US"/>
          </a:p>
        </p:txBody>
      </p:sp>
    </p:spTree>
    <p:extLst>
      <p:ext uri="{BB962C8B-B14F-4D97-AF65-F5344CB8AC3E}">
        <p14:creationId xmlns:p14="http://schemas.microsoft.com/office/powerpoint/2010/main" val="249698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24</a:t>
            </a:fld>
            <a:endParaRPr lang="en-US"/>
          </a:p>
        </p:txBody>
      </p:sp>
    </p:spTree>
    <p:extLst>
      <p:ext uri="{BB962C8B-B14F-4D97-AF65-F5344CB8AC3E}">
        <p14:creationId xmlns:p14="http://schemas.microsoft.com/office/powerpoint/2010/main" val="249698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F526A4F-1AE6-4B38-851B-9D2BAC82C1D3}" type="slidenum">
              <a:rPr lang="en-US" altLang="en-US">
                <a:latin typeface="Calibri" pitchFamily="34" charset="0"/>
              </a:rPr>
              <a:pPr eaLnBrk="1" hangingPunct="1"/>
              <a:t>25</a:t>
            </a:fld>
            <a:endParaRPr lang="en-US" altLang="en-US">
              <a:latin typeface="Calibri" pitchFamily="34" charset="0"/>
            </a:endParaRPr>
          </a:p>
        </p:txBody>
      </p:sp>
    </p:spTree>
    <p:extLst>
      <p:ext uri="{BB962C8B-B14F-4D97-AF65-F5344CB8AC3E}">
        <p14:creationId xmlns:p14="http://schemas.microsoft.com/office/powerpoint/2010/main" val="174095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26</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F526A4F-1AE6-4B38-851B-9D2BAC82C1D3}" type="slidenum">
              <a:rPr lang="en-US" altLang="en-US">
                <a:latin typeface="Calibri" pitchFamily="34" charset="0"/>
              </a:rPr>
              <a:pPr eaLnBrk="1" hangingPunct="1"/>
              <a:t>27</a:t>
            </a:fld>
            <a:endParaRPr lang="en-US" altLang="en-US">
              <a:latin typeface="Calibri" pitchFamily="34" charset="0"/>
            </a:endParaRPr>
          </a:p>
        </p:txBody>
      </p:sp>
    </p:spTree>
    <p:extLst>
      <p:ext uri="{BB962C8B-B14F-4D97-AF65-F5344CB8AC3E}">
        <p14:creationId xmlns:p14="http://schemas.microsoft.com/office/powerpoint/2010/main" val="1740952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28</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29</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32</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33</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2</a:t>
            </a:fld>
            <a:endParaRPr lang="en-US"/>
          </a:p>
        </p:txBody>
      </p:sp>
    </p:spTree>
    <p:extLst>
      <p:ext uri="{BB962C8B-B14F-4D97-AF65-F5344CB8AC3E}">
        <p14:creationId xmlns:p14="http://schemas.microsoft.com/office/powerpoint/2010/main" val="271427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35</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36</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Mention that the target cell type should not be one that can re-generate</a:t>
            </a:r>
            <a:r>
              <a:rPr lang="en-US" altLang="en-US" baseline="0" dirty="0"/>
              <a:t> (like mature sperm)</a:t>
            </a:r>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37</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38</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39</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40</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41</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42</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43</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44</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r>
              <a:rPr lang="en-US" dirty="0"/>
              <a:t>Do some talking here about risk/benefit</a:t>
            </a:r>
            <a:r>
              <a:rPr lang="en-US" baseline="0" dirty="0"/>
              <a:t> in different situations</a:t>
            </a:r>
          </a:p>
          <a:p>
            <a:r>
              <a:rPr lang="en-US" baseline="0" dirty="0"/>
              <a:t>e.g. owned pets, street dogs, truly wild dogs, community considerations, etc. </a:t>
            </a:r>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4</a:t>
            </a:fld>
            <a:endParaRPr lang="en-US"/>
          </a:p>
        </p:txBody>
      </p:sp>
    </p:spTree>
    <p:extLst>
      <p:ext uri="{BB962C8B-B14F-4D97-AF65-F5344CB8AC3E}">
        <p14:creationId xmlns:p14="http://schemas.microsoft.com/office/powerpoint/2010/main" val="3950457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45</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46</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47</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48</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Mention</a:t>
            </a:r>
            <a:r>
              <a:rPr lang="en-US" altLang="en-US" baseline="0" dirty="0"/>
              <a:t> John Boone’s and Valerie’s presentations</a:t>
            </a:r>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49</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142662-7D08-416D-8B08-AEEA500BC1D0}" type="slidenum">
              <a:rPr lang="en-US" smtClean="0"/>
              <a:pPr>
                <a:defRPr/>
              </a:pPr>
              <a:t>52</a:t>
            </a:fld>
            <a:endParaRPr lang="en-US"/>
          </a:p>
        </p:txBody>
      </p:sp>
    </p:spTree>
    <p:extLst>
      <p:ext uri="{BB962C8B-B14F-4D97-AF65-F5344CB8AC3E}">
        <p14:creationId xmlns:p14="http://schemas.microsoft.com/office/powerpoint/2010/main" val="3434888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0443B3-4459-4240-B14F-EDEF4CE256C0}" type="slidenum">
              <a:rPr lang="en-US" smtClean="0">
                <a:latin typeface="Calibri" pitchFamily="34" charset="0"/>
              </a:rPr>
              <a:pPr eaLnBrk="1" hangingPunct="1">
                <a:defRPr/>
              </a:pPr>
              <a:t>53</a:t>
            </a:fld>
            <a:endParaRPr lang="en-US">
              <a:latin typeface="Calibri" pitchFamily="34" charset="0"/>
            </a:endParaRPr>
          </a:p>
        </p:txBody>
      </p:sp>
    </p:spTree>
    <p:extLst>
      <p:ext uri="{BB962C8B-B14F-4D97-AF65-F5344CB8AC3E}">
        <p14:creationId xmlns:p14="http://schemas.microsoft.com/office/powerpoint/2010/main" val="72553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Use to briefly</a:t>
            </a:r>
            <a:r>
              <a:rPr lang="en-US" baseline="0" dirty="0"/>
              <a:t> set up this array of options, both in current availability as well as future exploration</a:t>
            </a:r>
            <a:endParaRPr lang="en-US" dirty="0"/>
          </a:p>
        </p:txBody>
      </p:sp>
      <p:sp>
        <p:nvSpPr>
          <p:cNvPr id="83972" name="Slide Number Placeholder 3"/>
          <p:cNvSpPr>
            <a:spLocks noGrp="1"/>
          </p:cNvSpPr>
          <p:nvPr>
            <p:ph type="sldNum" sz="quarter" idx="5"/>
          </p:nvPr>
        </p:nvSpPr>
        <p:spPr bwMode="auto">
          <a:noFill/>
          <a:ln>
            <a:miter lim="800000"/>
            <a:headEnd/>
            <a:tailEnd/>
          </a:ln>
        </p:spPr>
        <p:txBody>
          <a:bodyPr/>
          <a:lstStyle/>
          <a:p>
            <a:fld id="{B4B96D44-9F1E-4202-9F8F-408B5E0B2780}"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581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r>
              <a:rPr lang="en-US" dirty="0"/>
              <a:t>Mention</a:t>
            </a:r>
            <a:r>
              <a:rPr lang="en-US" baseline="0" dirty="0"/>
              <a:t> different standards in different countries but three major commonalities</a:t>
            </a:r>
          </a:p>
          <a:p>
            <a:r>
              <a:rPr lang="en-US" baseline="0" dirty="0"/>
              <a:t>Mention that “off label” use means in a different species, or for a different indication, but manufacturing standards still apply</a:t>
            </a:r>
          </a:p>
          <a:p>
            <a:r>
              <a:rPr lang="en-US" baseline="0" dirty="0"/>
              <a:t>I’m going to review the few products that have regulatory approval, and their use both “on label” and “off label” – these are drugs that are manufactured under controlled GMP manufacturing.</a:t>
            </a:r>
          </a:p>
          <a:p>
            <a:r>
              <a:rPr lang="en-US" baseline="0" dirty="0"/>
              <a:t>Then I will discuss the use of some products that do not have regulatory approval, but may have some published data that guide their use, and are not available manufactured under GMP, but can be “compounded” in certain situations</a:t>
            </a:r>
          </a:p>
          <a:p>
            <a:r>
              <a:rPr lang="en-US" baseline="0" dirty="0"/>
              <a:t>And finally I will discuss early stage research underway using cutting edge biotechnology and pharmaceutical drug discovery approaches. </a:t>
            </a:r>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7</a:t>
            </a:fld>
            <a:endParaRPr lang="en-US"/>
          </a:p>
        </p:txBody>
      </p:sp>
    </p:spTree>
    <p:extLst>
      <p:ext uri="{BB962C8B-B14F-4D97-AF65-F5344CB8AC3E}">
        <p14:creationId xmlns:p14="http://schemas.microsoft.com/office/powerpoint/2010/main" val="86060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2305050" y="528638"/>
            <a:ext cx="4699000" cy="2644775"/>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DDA2890-7BBC-45D5-9462-52498416E296}"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26617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14</a:t>
            </a:fld>
            <a:endParaRPr lang="en-US"/>
          </a:p>
        </p:txBody>
      </p:sp>
    </p:spTree>
    <p:extLst>
      <p:ext uri="{BB962C8B-B14F-4D97-AF65-F5344CB8AC3E}">
        <p14:creationId xmlns:p14="http://schemas.microsoft.com/office/powerpoint/2010/main" val="281986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17</a:t>
            </a:fld>
            <a:endParaRPr lang="en-US"/>
          </a:p>
        </p:txBody>
      </p:sp>
    </p:spTree>
    <p:extLst>
      <p:ext uri="{BB962C8B-B14F-4D97-AF65-F5344CB8AC3E}">
        <p14:creationId xmlns:p14="http://schemas.microsoft.com/office/powerpoint/2010/main" val="319377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5050" y="528638"/>
            <a:ext cx="4699000" cy="2644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D66E32-3CF5-4F11-AB43-21842A8350D6}" type="slidenum">
              <a:rPr lang="en-US" smtClean="0"/>
              <a:pPr>
                <a:defRPr/>
              </a:pPr>
              <a:t>21</a:t>
            </a:fld>
            <a:endParaRPr lang="en-US"/>
          </a:p>
        </p:txBody>
      </p:sp>
    </p:spTree>
    <p:extLst>
      <p:ext uri="{BB962C8B-B14F-4D97-AF65-F5344CB8AC3E}">
        <p14:creationId xmlns:p14="http://schemas.microsoft.com/office/powerpoint/2010/main" val="271427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lvl1pPr>
              <a:defRPr baseline="0">
                <a:solidFill>
                  <a:srgbClr val="770F2A"/>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286000" cy="273844"/>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728AF498-1337-4987-8E1A-6D885846FA5B}" type="slidenum">
              <a:rPr lang="en-US"/>
              <a:pPr>
                <a:defRPr/>
              </a:pPr>
              <a:t>‹#›</a:t>
            </a:fld>
            <a:endParaRPr lang="en-US"/>
          </a:p>
        </p:txBody>
      </p:sp>
    </p:spTree>
    <p:extLst>
      <p:ext uri="{BB962C8B-B14F-4D97-AF65-F5344CB8AC3E}">
        <p14:creationId xmlns:p14="http://schemas.microsoft.com/office/powerpoint/2010/main" val="109460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fld id="{0BD3000F-5D2D-4791-B942-CA496C0C3086}" type="datetimeFigureOut">
              <a:rPr lang="en-US"/>
              <a:pPr>
                <a:defRPr/>
              </a:pPr>
              <a:t>7/28/2017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1243FBFB-4072-4136-A781-5664B4F63AD2}" type="slidenum">
              <a:rPr lang="en-US"/>
              <a:pPr>
                <a:defRPr/>
              </a:pPr>
              <a:t>‹#›</a:t>
            </a:fld>
            <a:endParaRPr lang="en-US"/>
          </a:p>
        </p:txBody>
      </p:sp>
    </p:spTree>
    <p:extLst>
      <p:ext uri="{BB962C8B-B14F-4D97-AF65-F5344CB8AC3E}">
        <p14:creationId xmlns:p14="http://schemas.microsoft.com/office/powerpoint/2010/main" val="390129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fld id="{574FDF76-1A65-420F-A9A6-E94575C58A0D}" type="datetimeFigureOut">
              <a:rPr lang="en-US"/>
              <a:pPr>
                <a:defRPr/>
              </a:pPr>
              <a:t>7/28/2017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8099D709-AE7B-4A89-9C8C-9B0510D6816D}" type="slidenum">
              <a:rPr lang="en-US"/>
              <a:pPr>
                <a:defRPr/>
              </a:pPr>
              <a:t>‹#›</a:t>
            </a:fld>
            <a:endParaRPr lang="en-US"/>
          </a:p>
        </p:txBody>
      </p:sp>
    </p:spTree>
    <p:extLst>
      <p:ext uri="{BB962C8B-B14F-4D97-AF65-F5344CB8AC3E}">
        <p14:creationId xmlns:p14="http://schemas.microsoft.com/office/powerpoint/2010/main" val="42303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81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887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8AF498-1337-4987-8E1A-6D885846FA5B}" type="slidenum">
              <a:rPr lang="en-US" smtClean="0"/>
              <a:pPr>
                <a:defRPr/>
              </a:pPr>
              <a:t>‹#›</a:t>
            </a:fld>
            <a:endParaRPr lang="en-US"/>
          </a:p>
        </p:txBody>
      </p:sp>
    </p:spTree>
    <p:extLst>
      <p:ext uri="{BB962C8B-B14F-4D97-AF65-F5344CB8AC3E}">
        <p14:creationId xmlns:p14="http://schemas.microsoft.com/office/powerpoint/2010/main" val="394065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45FE6D-8446-4975-A896-F5A255A6C142}" type="slidenum">
              <a:rPr lang="en-US" smtClean="0"/>
              <a:pPr>
                <a:defRPr/>
              </a:pPr>
              <a:t>‹#›</a:t>
            </a:fld>
            <a:endParaRPr lang="en-US" dirty="0"/>
          </a:p>
        </p:txBody>
      </p:sp>
    </p:spTree>
    <p:extLst>
      <p:ext uri="{BB962C8B-B14F-4D97-AF65-F5344CB8AC3E}">
        <p14:creationId xmlns:p14="http://schemas.microsoft.com/office/powerpoint/2010/main" val="82330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6ADB02-BC71-4320-866E-2E9788D6A05D}" type="datetimeFigureOut">
              <a:rPr lang="en-US" smtClean="0"/>
              <a:pPr>
                <a:defRPr/>
              </a:pPr>
              <a:t>7/28/2017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094DB2-BA6F-43D8-92A2-4D2E9D1930B7}" type="slidenum">
              <a:rPr lang="en-US" smtClean="0"/>
              <a:pPr>
                <a:defRPr/>
              </a:pPr>
              <a:t>‹#›</a:t>
            </a:fld>
            <a:endParaRPr lang="en-US"/>
          </a:p>
        </p:txBody>
      </p:sp>
    </p:spTree>
    <p:extLst>
      <p:ext uri="{BB962C8B-B14F-4D97-AF65-F5344CB8AC3E}">
        <p14:creationId xmlns:p14="http://schemas.microsoft.com/office/powerpoint/2010/main" val="124160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B8F09F-1A8A-4C74-B5CE-710ED46B8DF9}" type="slidenum">
              <a:rPr lang="en-US" smtClean="0"/>
              <a:pPr>
                <a:defRPr/>
              </a:pPr>
              <a:t>‹#›</a:t>
            </a:fld>
            <a:endParaRPr lang="en-US"/>
          </a:p>
        </p:txBody>
      </p:sp>
    </p:spTree>
    <p:extLst>
      <p:ext uri="{BB962C8B-B14F-4D97-AF65-F5344CB8AC3E}">
        <p14:creationId xmlns:p14="http://schemas.microsoft.com/office/powerpoint/2010/main" val="3281645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D8E7931-282C-4063-8F3A-4E9558B07E4F}" type="datetimeFigureOut">
              <a:rPr lang="en-US" smtClean="0"/>
              <a:pPr>
                <a:defRPr/>
              </a:pPr>
              <a:t>7/28/2017</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6D83A6-C9CD-4F4A-8CEB-A1283C175996}" type="slidenum">
              <a:rPr lang="en-US" smtClean="0"/>
              <a:pPr>
                <a:defRPr/>
              </a:pPr>
              <a:t>‹#›</a:t>
            </a:fld>
            <a:endParaRPr lang="en-US"/>
          </a:p>
        </p:txBody>
      </p:sp>
    </p:spTree>
    <p:extLst>
      <p:ext uri="{BB962C8B-B14F-4D97-AF65-F5344CB8AC3E}">
        <p14:creationId xmlns:p14="http://schemas.microsoft.com/office/powerpoint/2010/main" val="1752558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9E7C6FE-3236-4009-88F4-02A6EF1646D8}" type="datetimeFigureOut">
              <a:rPr lang="en-US" smtClean="0"/>
              <a:pPr>
                <a:defRPr/>
              </a:pPr>
              <a:t>7/28/2017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BDB077-2054-4A47-A2BE-C591AB63A5A0}" type="slidenum">
              <a:rPr lang="en-US" smtClean="0"/>
              <a:pPr>
                <a:defRPr/>
              </a:pPr>
              <a:t>‹#›</a:t>
            </a:fld>
            <a:endParaRPr lang="en-US"/>
          </a:p>
        </p:txBody>
      </p:sp>
    </p:spTree>
    <p:extLst>
      <p:ext uri="{BB962C8B-B14F-4D97-AF65-F5344CB8AC3E}">
        <p14:creationId xmlns:p14="http://schemas.microsoft.com/office/powerpoint/2010/main" val="33006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770F2A"/>
                </a:solidFill>
              </a:defRPr>
            </a:lvl1pPr>
          </a:lstStyle>
          <a:p>
            <a:r>
              <a:rPr lang="en-US" dirty="0"/>
              <a:t>Click to edit Master title style</a:t>
            </a:r>
          </a:p>
        </p:txBody>
      </p:sp>
      <p:sp>
        <p:nvSpPr>
          <p:cNvPr id="3" name="Content Placeholder 2"/>
          <p:cNvSpPr>
            <a:spLocks noGrp="1"/>
          </p:cNvSpPr>
          <p:nvPr>
            <p:ph idx="1"/>
          </p:nvPr>
        </p:nvSpPr>
        <p:spPr>
          <a:xfrm>
            <a:off x="457200" y="1218010"/>
            <a:ext cx="8229600" cy="3394472"/>
          </a:xfrm>
        </p:spPr>
        <p:txBody>
          <a:bodyPr/>
          <a:lstStyle>
            <a:lvl2pPr marL="914400" indent="-457200">
              <a:buFont typeface="Courier New" panose="02070309020205020404" pitchFamily="49" charset="0"/>
              <a:buChar char="o"/>
              <a:defRPr baseline="0">
                <a:solidFill>
                  <a:srgbClr val="770F2A"/>
                </a:solidFill>
              </a:defRPr>
            </a:lvl2pPr>
            <a:lvl3pPr marL="1257300" indent="-342900">
              <a:buFont typeface="Courier New" panose="02070309020205020404" pitchFamily="49" charset="0"/>
              <a:buChar char="o"/>
              <a:defRPr/>
            </a:lvl3pPr>
            <a:lvl4pPr marL="1714500" indent="-342900">
              <a:buFont typeface="Courier New" panose="02070309020205020404" pitchFamily="49" charset="0"/>
              <a:buChar char="o"/>
              <a:defRPr baseline="0">
                <a:solidFill>
                  <a:srgbClr val="770F2A"/>
                </a:solidFill>
              </a:defRPr>
            </a:lvl4pPr>
            <a:lvl5pPr marL="2171700" indent="-3429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5845FE6D-8446-4975-A896-F5A255A6C142}" type="slidenum">
              <a:rPr lang="en-US"/>
              <a:pPr>
                <a:defRPr/>
              </a:pPr>
              <a:t>‹#›</a:t>
            </a:fld>
            <a:endParaRPr lang="en-US" dirty="0"/>
          </a:p>
        </p:txBody>
      </p:sp>
    </p:spTree>
    <p:extLst>
      <p:ext uri="{BB962C8B-B14F-4D97-AF65-F5344CB8AC3E}">
        <p14:creationId xmlns:p14="http://schemas.microsoft.com/office/powerpoint/2010/main" val="545447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085000-EAB4-4BFC-9036-4BB4CB0C9BF5}" type="slidenum">
              <a:rPr lang="en-US" smtClean="0"/>
              <a:pPr>
                <a:defRPr/>
              </a:pPr>
              <a:t>‹#›</a:t>
            </a:fld>
            <a:endParaRPr lang="en-US"/>
          </a:p>
        </p:txBody>
      </p:sp>
    </p:spTree>
    <p:extLst>
      <p:ext uri="{BB962C8B-B14F-4D97-AF65-F5344CB8AC3E}">
        <p14:creationId xmlns:p14="http://schemas.microsoft.com/office/powerpoint/2010/main" val="1828942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780F926-3290-4FE5-9209-B227F8564184}" type="datetimeFigureOut">
              <a:rPr lang="en-US" smtClean="0"/>
              <a:pPr>
                <a:defRPr/>
              </a:pPr>
              <a:t>7/28/2017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2B0D783-B1E1-421A-9816-3A0DF546DEA9}" type="slidenum">
              <a:rPr lang="en-US" smtClean="0"/>
              <a:pPr>
                <a:defRPr/>
              </a:pPr>
              <a:t>‹#›</a:t>
            </a:fld>
            <a:endParaRPr lang="en-US"/>
          </a:p>
        </p:txBody>
      </p:sp>
    </p:spTree>
    <p:extLst>
      <p:ext uri="{BB962C8B-B14F-4D97-AF65-F5344CB8AC3E}">
        <p14:creationId xmlns:p14="http://schemas.microsoft.com/office/powerpoint/2010/main" val="2565192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976446-787F-40D8-9230-FB0112210094}" type="datetimeFigureOut">
              <a:rPr lang="en-US" smtClean="0"/>
              <a:pPr>
                <a:defRPr/>
              </a:pPr>
              <a:t>7/28/2017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3847A7-9189-4520-B7F0-D7E3DDB20C47}" type="slidenum">
              <a:rPr lang="en-US" smtClean="0"/>
              <a:pPr>
                <a:defRPr/>
              </a:pPr>
              <a:t>‹#›</a:t>
            </a:fld>
            <a:endParaRPr lang="en-US"/>
          </a:p>
        </p:txBody>
      </p:sp>
    </p:spTree>
    <p:extLst>
      <p:ext uri="{BB962C8B-B14F-4D97-AF65-F5344CB8AC3E}">
        <p14:creationId xmlns:p14="http://schemas.microsoft.com/office/powerpoint/2010/main" val="158169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BD3000F-5D2D-4791-B942-CA496C0C3086}" type="datetimeFigureOut">
              <a:rPr lang="en-US" smtClean="0"/>
              <a:pPr>
                <a:defRPr/>
              </a:pPr>
              <a:t>7/28/2017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43FBFB-4072-4136-A781-5664B4F63AD2}" type="slidenum">
              <a:rPr lang="en-US" smtClean="0"/>
              <a:pPr>
                <a:defRPr/>
              </a:pPr>
              <a:t>‹#›</a:t>
            </a:fld>
            <a:endParaRPr lang="en-US"/>
          </a:p>
        </p:txBody>
      </p:sp>
    </p:spTree>
    <p:extLst>
      <p:ext uri="{BB962C8B-B14F-4D97-AF65-F5344CB8AC3E}">
        <p14:creationId xmlns:p14="http://schemas.microsoft.com/office/powerpoint/2010/main" val="1497417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4FDF76-1A65-420F-A9A6-E94575C58A0D}" type="datetimeFigureOut">
              <a:rPr lang="en-US" smtClean="0"/>
              <a:pPr>
                <a:defRPr/>
              </a:pPr>
              <a:t>7/28/2017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9D709-AE7B-4A89-9C8C-9B0510D6816D}" type="slidenum">
              <a:rPr lang="en-US" smtClean="0"/>
              <a:pPr>
                <a:defRPr/>
              </a:pPr>
              <a:t>‹#›</a:t>
            </a:fld>
            <a:endParaRPr lang="en-US"/>
          </a:p>
        </p:txBody>
      </p:sp>
    </p:spTree>
    <p:extLst>
      <p:ext uri="{BB962C8B-B14F-4D97-AF65-F5344CB8AC3E}">
        <p14:creationId xmlns:p14="http://schemas.microsoft.com/office/powerpoint/2010/main" val="1194572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28AF498-1337-4987-8E1A-6D885846FA5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065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845FE6D-8446-4975-A896-F5A255A6C14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3307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6ADB02-BC71-4320-866E-2E9788D6A05D}"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1094DB2-BA6F-43D8-92A2-4D2E9D1930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160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AB8F09F-1A8A-4C74-B5CE-710ED46B8DF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1645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D8E7931-282C-4063-8F3A-4E9558B07E4F}" type="datetimeFigureOut">
              <a:rPr lang="en-US" smtClean="0">
                <a:solidFill>
                  <a:prstClr val="black">
                    <a:tint val="75000"/>
                  </a:prstClr>
                </a:solidFill>
              </a:rPr>
              <a:pPr>
                <a:defRPr/>
              </a:pPr>
              <a:t>7/28/2017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6D83A6-C9CD-4F4A-8CEB-A1283C1759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255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fld id="{396ADB02-BC71-4320-866E-2E9788D6A05D}" type="datetimeFigureOut">
              <a:rPr lang="en-US"/>
              <a:pPr>
                <a:defRPr/>
              </a:pPr>
              <a:t>7/28/2017</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71094DB2-BA6F-43D8-92A2-4D2E9D1930B7}" type="slidenum">
              <a:rPr lang="en-US"/>
              <a:pPr>
                <a:defRPr/>
              </a:pPr>
              <a:t>‹#›</a:t>
            </a:fld>
            <a:endParaRPr lang="en-US"/>
          </a:p>
        </p:txBody>
      </p:sp>
    </p:spTree>
    <p:extLst>
      <p:ext uri="{BB962C8B-B14F-4D97-AF65-F5344CB8AC3E}">
        <p14:creationId xmlns:p14="http://schemas.microsoft.com/office/powerpoint/2010/main" val="371794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9E7C6FE-3236-4009-88F4-02A6EF1646D8}"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2BDB077-2054-4A47-A2BE-C591AB63A5A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0622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C085000-EAB4-4BFC-9036-4BB4CB0C9BF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942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780F926-3290-4FE5-9209-B227F8564184}"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2B0D783-B1E1-421A-9816-3A0DF546DEA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5192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976446-787F-40D8-9230-FB0112210094}"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83847A7-9189-4520-B7F0-D7E3DDB20C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1694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BD3000F-5D2D-4791-B942-CA496C0C3086}"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43FBFB-4072-4136-A781-5664B4F63A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7417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4FDF76-1A65-420F-A9A6-E94575C58A0D}"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99D709-AE7B-4A89-9C8C-9B0510D6816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4572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9144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defRPr/>
            </a:lvl1pPr>
          </a:lstStyle>
          <a:p>
            <a:pPr>
              <a:defRPr/>
            </a:pPr>
            <a:fld id="{5C6BFFCB-C59C-462E-B73B-D55A09688841}" type="datetime1">
              <a:rPr lang="en-US" altLang="en-US">
                <a:solidFill>
                  <a:prstClr val="black">
                    <a:tint val="75000"/>
                  </a:prstClr>
                </a:solidFill>
              </a:rPr>
              <a:pPr>
                <a:defRPr/>
              </a:pPr>
              <a:t>7/28/2017</a:t>
            </a:fld>
            <a:endParaRPr lang="en-US" altLang="en-US">
              <a:solidFill>
                <a:prstClr val="black">
                  <a:tint val="75000"/>
                </a:prstClr>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59B9AED5-3824-48BE-AC84-B7A52CAF8FF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1683436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28AF498-1337-4987-8E1A-6D885846FA5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0652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845FE6D-8446-4975-A896-F5A255A6C14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3307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96ADB02-BC71-4320-866E-2E9788D6A05D}"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1094DB2-BA6F-43D8-92A2-4D2E9D1930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160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endParaRPr lang="en-US" dirty="0"/>
          </a:p>
        </p:txBody>
      </p:sp>
      <p:sp>
        <p:nvSpPr>
          <p:cNvPr id="6"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AAB8F09F-1A8A-4C74-B5CE-710ED46B8DF9}" type="slidenum">
              <a:rPr lang="en-US"/>
              <a:pPr>
                <a:defRPr/>
              </a:pPr>
              <a:t>‹#›</a:t>
            </a:fld>
            <a:endParaRPr lang="en-US"/>
          </a:p>
        </p:txBody>
      </p:sp>
    </p:spTree>
    <p:extLst>
      <p:ext uri="{BB962C8B-B14F-4D97-AF65-F5344CB8AC3E}">
        <p14:creationId xmlns:p14="http://schemas.microsoft.com/office/powerpoint/2010/main" val="1131180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AAB8F09F-1A8A-4C74-B5CE-710ED46B8DF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164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7D8E7931-282C-4063-8F3A-4E9558B07E4F}" type="datetimeFigureOut">
              <a:rPr lang="en-US" smtClean="0">
                <a:solidFill>
                  <a:prstClr val="black">
                    <a:tint val="75000"/>
                  </a:prstClr>
                </a:solidFill>
              </a:rPr>
              <a:pPr>
                <a:defRPr/>
              </a:pPr>
              <a:t>7/28/2017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F6D83A6-C9CD-4F4A-8CEB-A1283C1759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2558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9E7C6FE-3236-4009-88F4-02A6EF1646D8}"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2BDB077-2054-4A47-A2BE-C591AB63A5A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0622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C085000-EAB4-4BFC-9036-4BB4CB0C9BF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942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780F926-3290-4FE5-9209-B227F8564184}"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2B0D783-B1E1-421A-9816-3A0DF546DEA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5192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976446-787F-40D8-9230-FB0112210094}"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83847A7-9189-4520-B7F0-D7E3DDB20C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1694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BD3000F-5D2D-4791-B942-CA496C0C3086}"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243FBFB-4072-4136-A781-5664B4F63AD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7417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4FDF76-1A65-420F-A9A6-E94575C58A0D}" type="datetimeFigureOut">
              <a:rPr lang="en-US" smtClean="0">
                <a:solidFill>
                  <a:prstClr val="black">
                    <a:tint val="75000"/>
                  </a:prstClr>
                </a:solidFill>
              </a:rPr>
              <a:pPr>
                <a:defRPr/>
              </a:pPr>
              <a:t>7/28/2017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099D709-AE7B-4A89-9C8C-9B0510D6816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45725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0836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9144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150"/>
            <a:ext cx="38100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defRPr/>
            </a:lvl1pPr>
          </a:lstStyle>
          <a:p>
            <a:pPr>
              <a:defRPr/>
            </a:pPr>
            <a:fld id="{5C6BFFCB-C59C-462E-B73B-D55A09688841}" type="datetime1">
              <a:rPr lang="en-US" altLang="en-US">
                <a:solidFill>
                  <a:prstClr val="black">
                    <a:tint val="75000"/>
                  </a:prstClr>
                </a:solidFill>
              </a:rPr>
              <a:pPr>
                <a:defRPr/>
              </a:pPr>
              <a:t>7/28/2017</a:t>
            </a:fld>
            <a:endParaRPr lang="en-US" altLang="en-US">
              <a:solidFill>
                <a:prstClr val="black">
                  <a:tint val="75000"/>
                </a:prstClr>
              </a:solidFill>
            </a:endParaRPr>
          </a:p>
        </p:txBody>
      </p:sp>
      <p:sp>
        <p:nvSpPr>
          <p:cNvPr id="6" name="Rectangle 10"/>
          <p:cNvSpPr>
            <a:spLocks noGrp="1" noChangeArrowheads="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7" name="Rectangle 11"/>
          <p:cNvSpPr>
            <a:spLocks noGrp="1" noChangeArrowheads="1"/>
          </p:cNvSpPr>
          <p:nvPr>
            <p:ph type="sldNum" sz="quarter" idx="12"/>
          </p:nvPr>
        </p:nvSpPr>
        <p:spPr/>
        <p:txBody>
          <a:bodyPr/>
          <a:lstStyle>
            <a:lvl1pPr>
              <a:defRPr/>
            </a:lvl1pPr>
          </a:lstStyle>
          <a:p>
            <a:pPr>
              <a:defRPr/>
            </a:pPr>
            <a:fld id="{59B9AED5-3824-48BE-AC84-B7A52CAF8FF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168343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fld id="{7D8E7931-282C-4063-8F3A-4E9558B07E4F}" type="datetimeFigureOut">
              <a:rPr lang="en-US"/>
              <a:pPr>
                <a:defRPr/>
              </a:pPr>
              <a:t>7/28/2017</a:t>
            </a:fld>
            <a:endParaRPr lang="en-US" dirty="0"/>
          </a:p>
        </p:txBody>
      </p:sp>
      <p:sp>
        <p:nvSpPr>
          <p:cNvPr id="8"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6F6D83A6-C9CD-4F4A-8CEB-A1283C175996}" type="slidenum">
              <a:rPr lang="en-US"/>
              <a:pPr>
                <a:defRPr/>
              </a:pPr>
              <a:t>‹#›</a:t>
            </a:fld>
            <a:endParaRPr lang="en-US"/>
          </a:p>
        </p:txBody>
      </p:sp>
    </p:spTree>
    <p:extLst>
      <p:ext uri="{BB962C8B-B14F-4D97-AF65-F5344CB8AC3E}">
        <p14:creationId xmlns:p14="http://schemas.microsoft.com/office/powerpoint/2010/main" val="257444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fld id="{49E7C6FE-3236-4009-88F4-02A6EF1646D8}" type="datetimeFigureOut">
              <a:rPr lang="en-US"/>
              <a:pPr>
                <a:defRPr/>
              </a:pPr>
              <a:t>7/28/2017</a:t>
            </a:fld>
            <a:endParaRPr lang="en-US"/>
          </a:p>
        </p:txBody>
      </p:sp>
      <p:sp>
        <p:nvSpPr>
          <p:cNvPr id="4"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F2BDB077-2054-4A47-A2BE-C591AB63A5A0}" type="slidenum">
              <a:rPr lang="en-US"/>
              <a:pPr>
                <a:defRPr/>
              </a:pPr>
              <a:t>‹#›</a:t>
            </a:fld>
            <a:endParaRPr lang="en-US"/>
          </a:p>
        </p:txBody>
      </p:sp>
    </p:spTree>
    <p:extLst>
      <p:ext uri="{BB962C8B-B14F-4D97-AF65-F5344CB8AC3E}">
        <p14:creationId xmlns:p14="http://schemas.microsoft.com/office/powerpoint/2010/main" val="55026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0C085000-EAB4-4BFC-9036-4BB4CB0C9BF5}" type="slidenum">
              <a:rPr lang="en-US"/>
              <a:pPr>
                <a:defRPr/>
              </a:pPr>
              <a:t>‹#›</a:t>
            </a:fld>
            <a:endParaRPr lang="en-US"/>
          </a:p>
        </p:txBody>
      </p:sp>
    </p:spTree>
    <p:extLst>
      <p:ext uri="{BB962C8B-B14F-4D97-AF65-F5344CB8AC3E}">
        <p14:creationId xmlns:p14="http://schemas.microsoft.com/office/powerpoint/2010/main" val="396445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fld id="{4780F926-3290-4FE5-9209-B227F8564184}" type="datetimeFigureOut">
              <a:rPr lang="en-US"/>
              <a:pPr>
                <a:defRPr/>
              </a:pPr>
              <a:t>7/28/2017</a:t>
            </a:fld>
            <a:endParaRPr lang="en-US"/>
          </a:p>
        </p:txBody>
      </p:sp>
      <p:sp>
        <p:nvSpPr>
          <p:cNvPr id="6"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42B0D783-B1E1-421A-9816-3A0DF546DEA9}" type="slidenum">
              <a:rPr lang="en-US"/>
              <a:pPr>
                <a:defRPr/>
              </a:pPr>
              <a:t>‹#›</a:t>
            </a:fld>
            <a:endParaRPr lang="en-US"/>
          </a:p>
        </p:txBody>
      </p:sp>
    </p:spTree>
    <p:extLst>
      <p:ext uri="{BB962C8B-B14F-4D97-AF65-F5344CB8AC3E}">
        <p14:creationId xmlns:p14="http://schemas.microsoft.com/office/powerpoint/2010/main" val="380473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85800" y="4914901"/>
            <a:ext cx="2057400" cy="126206"/>
          </a:xfrm>
          <a:prstGeom prst="rect">
            <a:avLst/>
          </a:prstGeom>
        </p:spPr>
        <p:txBody>
          <a:bodyPr/>
          <a:lstStyle>
            <a:lvl1pPr>
              <a:defRPr/>
            </a:lvl1pPr>
          </a:lstStyle>
          <a:p>
            <a:pPr>
              <a:defRPr/>
            </a:pPr>
            <a:fld id="{A4976446-787F-40D8-9230-FB0112210094}" type="datetimeFigureOut">
              <a:rPr lang="en-US"/>
              <a:pPr>
                <a:defRPr/>
              </a:pPr>
              <a:t>7/28/2017</a:t>
            </a:fld>
            <a:endParaRPr lang="en-US"/>
          </a:p>
        </p:txBody>
      </p:sp>
      <p:sp>
        <p:nvSpPr>
          <p:cNvPr id="6"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pPr>
              <a:defRPr/>
            </a:pPr>
            <a:fld id="{583847A7-9189-4520-B7F0-D7E3DDB20C47}" type="slidenum">
              <a:rPr lang="en-US"/>
              <a:pPr>
                <a:defRPr/>
              </a:pPr>
              <a:t>‹#›</a:t>
            </a:fld>
            <a:endParaRPr lang="en-US"/>
          </a:p>
        </p:txBody>
      </p:sp>
    </p:spTree>
    <p:extLst>
      <p:ext uri="{BB962C8B-B14F-4D97-AF65-F5344CB8AC3E}">
        <p14:creationId xmlns:p14="http://schemas.microsoft.com/office/powerpoint/2010/main" val="158998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userDrawn="1"/>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81" r:id="rId12"/>
    <p:sldLayoutId id="2147483782" r:id="rId13"/>
  </p:sldLayoutIdLst>
  <p:txStyles>
    <p:titleStyle>
      <a:lvl1pPr algn="ctr" rtl="0" eaLnBrk="0" fontAlgn="base" hangingPunct="0">
        <a:spcBef>
          <a:spcPct val="0"/>
        </a:spcBef>
        <a:spcAft>
          <a:spcPct val="0"/>
        </a:spcAft>
        <a:defRPr sz="4400" kern="1200" baseline="0">
          <a:solidFill>
            <a:srgbClr val="770F2A"/>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baseline="0">
          <a:solidFill>
            <a:srgbClr val="770F2A"/>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baseline="0">
          <a:solidFill>
            <a:srgbClr val="770F2A"/>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3E209B-FEDB-8E40-80A1-3410D61C6915}" type="datetimeFigureOut">
              <a:rPr lang="en-US" smtClean="0"/>
              <a:pPr/>
              <a:t>7/28/2017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5544FE-1C8E-6249-9BB2-731B0E41AAA4}" type="slidenum">
              <a:rPr lang="en-US" smtClean="0"/>
              <a:pPr/>
              <a:t>‹#›</a:t>
            </a:fld>
            <a:endParaRPr lang="en-US"/>
          </a:p>
        </p:txBody>
      </p:sp>
      <p:sp>
        <p:nvSpPr>
          <p:cNvPr id="7" name="Rectangle 6"/>
          <p:cNvSpPr/>
          <p:nvPr userDrawn="1"/>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Calibri" pitchFamily="34" charset="0"/>
            </a:endParaRPr>
          </a:p>
        </p:txBody>
      </p:sp>
    </p:spTree>
    <p:extLst>
      <p:ext uri="{BB962C8B-B14F-4D97-AF65-F5344CB8AC3E}">
        <p14:creationId xmlns:p14="http://schemas.microsoft.com/office/powerpoint/2010/main" val="3622594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3E209B-FEDB-8E40-80A1-3410D61C6915}" type="datetimeFigureOut">
              <a:rPr lang="en-US" smtClean="0">
                <a:solidFill>
                  <a:prstClr val="black">
                    <a:tint val="75000"/>
                  </a:prstClr>
                </a:solidFill>
              </a:rPr>
              <a:pPr/>
              <a:t>7/28/2017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5544FE-1C8E-6249-9BB2-731B0E41AAA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Calibri" pitchFamily="34" charset="0"/>
            </a:endParaRPr>
          </a:p>
        </p:txBody>
      </p:sp>
    </p:spTree>
    <p:extLst>
      <p:ext uri="{BB962C8B-B14F-4D97-AF65-F5344CB8AC3E}">
        <p14:creationId xmlns:p14="http://schemas.microsoft.com/office/powerpoint/2010/main" val="36225944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3E209B-FEDB-8E40-80A1-3410D61C6915}" type="datetimeFigureOut">
              <a:rPr lang="en-US" smtClean="0">
                <a:solidFill>
                  <a:prstClr val="black">
                    <a:tint val="75000"/>
                  </a:prstClr>
                </a:solidFill>
              </a:rPr>
              <a:pPr/>
              <a:t>7/28/2017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5544FE-1C8E-6249-9BB2-731B0E41AAA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Calibri" pitchFamily="34" charset="0"/>
            </a:endParaRPr>
          </a:p>
        </p:txBody>
      </p:sp>
    </p:spTree>
    <p:extLst>
      <p:ext uri="{BB962C8B-B14F-4D97-AF65-F5344CB8AC3E}">
        <p14:creationId xmlns:p14="http://schemas.microsoft.com/office/powerpoint/2010/main" val="36225944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web.mac.com/davidashirk/LA_Politics/Materials/Entries/2007/1/1_Data_&amp;_Maps_files/Latin_America.gif&amp;imgrefurl=http://web.mac.com/davidashirk/LA_Politics/Materials/Entries/2007/1/1_Data_&amp;_Maps.html&amp;usg=__zuOVLpOGY92ACMFGjFtoUwmqZsA=&amp;h=1310&amp;w=1078&amp;sz=259&amp;hl=en&amp;start=1&amp;um=1&amp;itbs=1&amp;tbnid=KNk-eytWQ71_SM:&amp;tbnh=150&amp;tbnw=123&amp;prev=/images?q=latin+america&amp;um=1&amp;hl=en&amp;tbs=isch:1"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helsonprizeandgrants.org/resources/animal-welfare-policy"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www-biology.ucsd.edu/classes/bimm110.SP07/images/fertilization2.jpg&amp;imgrefurl=http://biology.ucsd.edu/classes/bimm110.SP07/lectures_WEB/L09.05_Gametogenesis.htm&amp;usg=__8Pdr4q53K1IqP6gqIt4bA1oqrIw=&amp;h=400&amp;w=500&amp;sz=28&amp;hl=en&amp;start=33&amp;um=1&amp;itbs=1&amp;tbnid=4ZFCxghV3PF28M:&amp;tbnh=104&amp;tbnw=130&amp;prev=/images?q=fertilization&amp;start=20&amp;um=1&amp;hl=en&amp;sa=N&amp;ndsp=20&amp;tbs=isch:1"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tags" Target="../tags/tag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acc-d.org/Home%20Page"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1200150"/>
            <a:ext cx="6705600" cy="2185214"/>
          </a:xfrm>
          <a:prstGeom prst="rect">
            <a:avLst/>
          </a:prstGeom>
          <a:noFill/>
        </p:spPr>
        <p:txBody>
          <a:bodyPr wrap="square" rtlCol="0">
            <a:spAutoFit/>
          </a:bodyPr>
          <a:lstStyle/>
          <a:p>
            <a:pPr algn="ctr"/>
            <a:r>
              <a:rPr lang="en-US" sz="4000" i="1" dirty="0">
                <a:solidFill>
                  <a:schemeClr val="accent2">
                    <a:lumMod val="75000"/>
                  </a:schemeClr>
                </a:solidFill>
              </a:rPr>
              <a:t>Non-Surgical Contraception/Sterilization in Dogs</a:t>
            </a:r>
          </a:p>
          <a:p>
            <a:pPr algn="ctr"/>
            <a:endParaRPr lang="en-US" sz="2800" dirty="0"/>
          </a:p>
          <a:p>
            <a:pPr algn="ctr"/>
            <a:r>
              <a:rPr lang="en-US" sz="2800" dirty="0"/>
              <a:t>Linda Rhodes, VMD, PhD</a:t>
            </a:r>
          </a:p>
        </p:txBody>
      </p:sp>
    </p:spTree>
    <p:extLst>
      <p:ext uri="{BB962C8B-B14F-4D97-AF65-F5344CB8AC3E}">
        <p14:creationId xmlns:p14="http://schemas.microsoft.com/office/powerpoint/2010/main" val="9522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2">
                    <a:lumMod val="75000"/>
                  </a:schemeClr>
                </a:solidFill>
              </a:rPr>
              <a:t>Suprelorin</a:t>
            </a:r>
            <a:r>
              <a:rPr lang="en-US" sz="3600" baseline="30000" dirty="0">
                <a:solidFill>
                  <a:schemeClr val="accent2">
                    <a:lumMod val="75000"/>
                  </a:schemeClr>
                </a:solidFill>
                <a:latin typeface="Trebuchet MS" charset="0"/>
                <a:cs typeface="Times New Roman" charset="0"/>
              </a:rPr>
              <a:t>®</a:t>
            </a:r>
            <a:r>
              <a:rPr lang="en-US" dirty="0">
                <a:solidFill>
                  <a:schemeClr val="accent2">
                    <a:lumMod val="75000"/>
                  </a:schemeClr>
                </a:solidFill>
              </a:rPr>
              <a:t>:</a:t>
            </a:r>
            <a:r>
              <a:rPr lang="en-US" dirty="0" err="1">
                <a:solidFill>
                  <a:schemeClr val="accent2">
                    <a:lumMod val="75000"/>
                  </a:schemeClr>
                </a:solidFill>
              </a:rPr>
              <a:t>GnRH</a:t>
            </a:r>
            <a:r>
              <a:rPr lang="en-US" dirty="0">
                <a:solidFill>
                  <a:schemeClr val="accent2">
                    <a:lumMod val="75000"/>
                  </a:schemeClr>
                </a:solidFill>
              </a:rPr>
              <a:t> Agonist</a:t>
            </a:r>
          </a:p>
        </p:txBody>
      </p:sp>
      <p:sp>
        <p:nvSpPr>
          <p:cNvPr id="3" name="Content Placeholder 2"/>
          <p:cNvSpPr>
            <a:spLocks noGrp="1"/>
          </p:cNvSpPr>
          <p:nvPr>
            <p:ph idx="1"/>
          </p:nvPr>
        </p:nvSpPr>
        <p:spPr/>
        <p:txBody>
          <a:bodyPr>
            <a:normAutofit lnSpcReduction="10000"/>
          </a:bodyPr>
          <a:lstStyle/>
          <a:p>
            <a:r>
              <a:rPr lang="en-US" sz="2800" dirty="0"/>
              <a:t>Regulatory approval in Europe, Australia and New Zealand</a:t>
            </a:r>
          </a:p>
          <a:p>
            <a:r>
              <a:rPr lang="en-US" sz="2800" dirty="0"/>
              <a:t>6 or 12 month suppression of fertility in male dogs</a:t>
            </a:r>
          </a:p>
          <a:p>
            <a:r>
              <a:rPr lang="en-US" sz="2800" dirty="0"/>
              <a:t>1 implant per male dog (no removal needed)</a:t>
            </a:r>
          </a:p>
          <a:p>
            <a:r>
              <a:rPr lang="en-US" sz="2800" dirty="0"/>
              <a:t>Suppression by ~4 weeks post-implantation</a:t>
            </a:r>
          </a:p>
          <a:p>
            <a:r>
              <a:rPr lang="en-US" sz="2800" dirty="0"/>
              <a:t>Variable time to return to fertility</a:t>
            </a:r>
          </a:p>
          <a:p>
            <a:r>
              <a:rPr lang="en-US" sz="2800" dirty="0"/>
              <a:t>Marketed by </a:t>
            </a:r>
            <a:r>
              <a:rPr lang="en-US" sz="2800" dirty="0" err="1"/>
              <a:t>Virbac</a:t>
            </a:r>
            <a:endParaRPr lang="en-US" sz="28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4606" y="3419920"/>
            <a:ext cx="2499891" cy="1723580"/>
          </a:xfrm>
          <a:prstGeom prst="rect">
            <a:avLst/>
          </a:prstGeom>
        </p:spPr>
      </p:pic>
    </p:spTree>
    <p:extLst>
      <p:ext uri="{BB962C8B-B14F-4D97-AF65-F5344CB8AC3E}">
        <p14:creationId xmlns:p14="http://schemas.microsoft.com/office/powerpoint/2010/main" val="202270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32307" y="332050"/>
            <a:ext cx="3976565" cy="44714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24742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953735"/>
                </a:solidFill>
              </a:rPr>
              <a:t>Zeuterin</a:t>
            </a:r>
            <a:r>
              <a:rPr lang="en-US" dirty="0">
                <a:solidFill>
                  <a:srgbClr val="953735"/>
                </a:solidFill>
              </a:rPr>
              <a:t>™/</a:t>
            </a:r>
            <a:r>
              <a:rPr lang="en-US" dirty="0" err="1">
                <a:solidFill>
                  <a:srgbClr val="953735"/>
                </a:solidFill>
              </a:rPr>
              <a:t>EsterilSol</a:t>
            </a:r>
            <a:r>
              <a:rPr lang="en-US" dirty="0">
                <a:solidFill>
                  <a:srgbClr val="953735"/>
                </a:solidFill>
              </a:rPr>
              <a:t>™: A Chemical </a:t>
            </a:r>
            <a:r>
              <a:rPr lang="en-US" dirty="0" err="1">
                <a:solidFill>
                  <a:srgbClr val="953735"/>
                </a:solidFill>
              </a:rPr>
              <a:t>Sterilant</a:t>
            </a:r>
            <a:endParaRPr lang="en-US" dirty="0">
              <a:solidFill>
                <a:srgbClr val="953735"/>
              </a:solidFill>
            </a:endParaRPr>
          </a:p>
        </p:txBody>
      </p:sp>
      <p:sp>
        <p:nvSpPr>
          <p:cNvPr id="3" name="Content Placeholder 2"/>
          <p:cNvSpPr>
            <a:spLocks noGrp="1"/>
          </p:cNvSpPr>
          <p:nvPr>
            <p:ph idx="1"/>
          </p:nvPr>
        </p:nvSpPr>
        <p:spPr>
          <a:xfrm>
            <a:off x="457200" y="1504950"/>
            <a:ext cx="8229600" cy="3394472"/>
          </a:xfrm>
        </p:spPr>
        <p:txBody>
          <a:bodyPr>
            <a:normAutofit fontScale="85000" lnSpcReduction="20000"/>
          </a:bodyPr>
          <a:lstStyle/>
          <a:p>
            <a:pPr>
              <a:lnSpc>
                <a:spcPct val="80000"/>
              </a:lnSpc>
            </a:pPr>
            <a:r>
              <a:rPr lang="en-US" sz="2800" dirty="0"/>
              <a:t>Zinc </a:t>
            </a:r>
            <a:r>
              <a:rPr lang="en-US" sz="2800" dirty="0" err="1"/>
              <a:t>gluconate</a:t>
            </a:r>
            <a:r>
              <a:rPr lang="en-US" sz="2800" dirty="0"/>
              <a:t> with arginine (</a:t>
            </a:r>
            <a:r>
              <a:rPr lang="en-US" sz="2800" dirty="0" err="1"/>
              <a:t>Neutersol</a:t>
            </a:r>
            <a:r>
              <a:rPr lang="en-US" sz="2800" dirty="0"/>
              <a:t>®)</a:t>
            </a:r>
          </a:p>
          <a:p>
            <a:pPr>
              <a:lnSpc>
                <a:spcPct val="80000"/>
              </a:lnSpc>
            </a:pPr>
            <a:endParaRPr lang="en-US" sz="2800" dirty="0"/>
          </a:p>
          <a:p>
            <a:pPr>
              <a:lnSpc>
                <a:spcPct val="80000"/>
              </a:lnSpc>
            </a:pPr>
            <a:r>
              <a:rPr lang="en-US" sz="2800" dirty="0"/>
              <a:t>Regulatory approval</a:t>
            </a:r>
          </a:p>
          <a:p>
            <a:pPr lvl="1">
              <a:lnSpc>
                <a:spcPct val="80000"/>
              </a:lnSpc>
            </a:pPr>
            <a:r>
              <a:rPr lang="en-US" sz="2400" dirty="0">
                <a:latin typeface="Trebuchet MS" charset="0"/>
              </a:rPr>
              <a:t>US, Mexico, Columbia, Bolivia, Panama, Turkey</a:t>
            </a:r>
          </a:p>
          <a:p>
            <a:pPr marL="457200" lvl="1" indent="0">
              <a:lnSpc>
                <a:spcPct val="80000"/>
              </a:lnSpc>
              <a:buNone/>
            </a:pPr>
            <a:endParaRPr lang="en-US" sz="2000" dirty="0"/>
          </a:p>
          <a:p>
            <a:pPr>
              <a:lnSpc>
                <a:spcPct val="80000"/>
              </a:lnSpc>
            </a:pPr>
            <a:r>
              <a:rPr lang="en-US" sz="2800" dirty="0" err="1"/>
              <a:t>Intratesticular</a:t>
            </a:r>
            <a:r>
              <a:rPr lang="en-US" sz="2800" dirty="0"/>
              <a:t> injection</a:t>
            </a:r>
          </a:p>
          <a:p>
            <a:pPr lvl="1">
              <a:lnSpc>
                <a:spcPct val="80000"/>
              </a:lnSpc>
            </a:pPr>
            <a:r>
              <a:rPr lang="en-US" sz="2400" dirty="0">
                <a:latin typeface="Trebuchet MS" charset="0"/>
              </a:rPr>
              <a:t>Fibrosis of the seminiferous tubules</a:t>
            </a:r>
          </a:p>
          <a:p>
            <a:pPr lvl="1">
              <a:lnSpc>
                <a:spcPct val="80000"/>
              </a:lnSpc>
            </a:pPr>
            <a:r>
              <a:rPr lang="en-US" sz="2400" dirty="0">
                <a:latin typeface="Trebuchet MS" charset="0"/>
              </a:rPr>
              <a:t>99.5% effective</a:t>
            </a:r>
          </a:p>
          <a:p>
            <a:pPr lvl="1">
              <a:lnSpc>
                <a:spcPct val="80000"/>
              </a:lnSpc>
            </a:pPr>
            <a:r>
              <a:rPr lang="en-US" sz="2400" dirty="0">
                <a:latin typeface="Trebuchet MS" charset="0"/>
              </a:rPr>
              <a:t>Testosterone reduced ~40-60%</a:t>
            </a:r>
          </a:p>
          <a:p>
            <a:pPr lvl="1">
              <a:lnSpc>
                <a:spcPct val="80000"/>
              </a:lnSpc>
            </a:pPr>
            <a:r>
              <a:rPr lang="en-US" sz="2400" dirty="0">
                <a:latin typeface="Trebuchet MS" charset="0"/>
              </a:rPr>
              <a:t>Side effect rate similar to surgery </a:t>
            </a:r>
          </a:p>
          <a:p>
            <a:pPr marL="457200" lvl="1" indent="0">
              <a:lnSpc>
                <a:spcPct val="80000"/>
              </a:lnSpc>
              <a:buNone/>
            </a:pPr>
            <a:endParaRPr lang="en-US" sz="2400" dirty="0">
              <a:latin typeface="Trebuchet MS" charset="0"/>
            </a:endParaRPr>
          </a:p>
          <a:p>
            <a:pPr>
              <a:lnSpc>
                <a:spcPct val="80000"/>
              </a:lnSpc>
            </a:pPr>
            <a:r>
              <a:rPr lang="en-US" sz="2800" dirty="0"/>
              <a:t>Marketed by Ark Sciences</a:t>
            </a:r>
          </a:p>
          <a:p>
            <a:pPr marL="114300" indent="0">
              <a:lnSpc>
                <a:spcPct val="80000"/>
              </a:lnSpc>
              <a:buNone/>
            </a:pPr>
            <a:endParaRPr lang="en-US" sz="2400" dirty="0"/>
          </a:p>
          <a:p>
            <a:pPr marL="114300" indent="0">
              <a:lnSpc>
                <a:spcPct val="80000"/>
              </a:lnSpc>
              <a:buNone/>
            </a:pPr>
            <a:endParaRPr lang="en-US" sz="2400" dirty="0"/>
          </a:p>
          <a:p>
            <a:pPr marL="114300" indent="0">
              <a:buNone/>
            </a:pPr>
            <a:endParaRPr lang="en-US" sz="2800" dirty="0"/>
          </a:p>
          <a:p>
            <a:pPr marL="114300" indent="0">
              <a:buNone/>
            </a:pPr>
            <a:endParaRPr lang="en-US" sz="2800" dirty="0"/>
          </a:p>
          <a:p>
            <a:pPr marL="114300" indent="0">
              <a:buNone/>
            </a:pPr>
            <a:endParaRPr lang="en-US" sz="2800" dirty="0"/>
          </a:p>
          <a:p>
            <a:pPr marL="114300" indent="0">
              <a:buNone/>
            </a:pPr>
            <a:endParaRPr lang="en-US" sz="2800" dirty="0"/>
          </a:p>
          <a:p>
            <a:endParaRPr lang="en-US" sz="2800" dirty="0"/>
          </a:p>
          <a:p>
            <a:pPr marL="114300" indent="0">
              <a:buNone/>
            </a:pPr>
            <a:endParaRPr lang="en-US" sz="3200" dirty="0"/>
          </a:p>
        </p:txBody>
      </p:sp>
      <p:pic>
        <p:nvPicPr>
          <p:cNvPr id="4" name="Picture 3" descr="Latin_America">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59908" y="2652604"/>
            <a:ext cx="1845892" cy="23396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4695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953735"/>
                </a:solidFill>
              </a:rPr>
              <a:t>Zeuterin</a:t>
            </a:r>
            <a:r>
              <a:rPr lang="en-US" dirty="0">
                <a:solidFill>
                  <a:srgbClr val="953735"/>
                </a:solidFill>
              </a:rPr>
              <a:t>™</a:t>
            </a:r>
          </a:p>
        </p:txBody>
      </p:sp>
      <p:sp>
        <p:nvSpPr>
          <p:cNvPr id="3" name="Content Placeholder 2"/>
          <p:cNvSpPr>
            <a:spLocks noGrp="1"/>
          </p:cNvSpPr>
          <p:nvPr>
            <p:ph idx="1"/>
          </p:nvPr>
        </p:nvSpPr>
        <p:spPr/>
        <p:txBody>
          <a:bodyPr>
            <a:normAutofit lnSpcReduction="10000"/>
          </a:bodyPr>
          <a:lstStyle/>
          <a:p>
            <a:pPr>
              <a:lnSpc>
                <a:spcPct val="80000"/>
              </a:lnSpc>
            </a:pPr>
            <a:r>
              <a:rPr lang="en-US" sz="3200" dirty="0"/>
              <a:t>Targeting shelters for sales</a:t>
            </a:r>
          </a:p>
          <a:p>
            <a:pPr>
              <a:lnSpc>
                <a:spcPct val="80000"/>
              </a:lnSpc>
            </a:pPr>
            <a:r>
              <a:rPr lang="en-US" sz="3200" dirty="0"/>
              <a:t>Training programs</a:t>
            </a:r>
          </a:p>
          <a:p>
            <a:pPr lvl="1">
              <a:lnSpc>
                <a:spcPct val="80000"/>
              </a:lnSpc>
            </a:pPr>
            <a:r>
              <a:rPr lang="en-US" sz="3000" dirty="0"/>
              <a:t>Light sedation</a:t>
            </a:r>
          </a:p>
          <a:p>
            <a:pPr lvl="1">
              <a:lnSpc>
                <a:spcPct val="80000"/>
              </a:lnSpc>
            </a:pPr>
            <a:r>
              <a:rPr lang="en-US" sz="3000" dirty="0"/>
              <a:t>28’ needle</a:t>
            </a:r>
          </a:p>
          <a:p>
            <a:pPr lvl="1">
              <a:lnSpc>
                <a:spcPct val="80000"/>
              </a:lnSpc>
            </a:pPr>
            <a:r>
              <a:rPr lang="en-US" sz="3000" dirty="0"/>
              <a:t>Slow injection</a:t>
            </a:r>
          </a:p>
          <a:p>
            <a:pPr lvl="1">
              <a:lnSpc>
                <a:spcPct val="80000"/>
              </a:lnSpc>
            </a:pPr>
            <a:r>
              <a:rPr lang="en-US" sz="3000" dirty="0"/>
              <a:t>Careful of scrotal contamination</a:t>
            </a:r>
          </a:p>
          <a:p>
            <a:pPr>
              <a:lnSpc>
                <a:spcPct val="80000"/>
              </a:lnSpc>
            </a:pPr>
            <a:r>
              <a:rPr lang="en-US" dirty="0"/>
              <a:t>Sterile product, no preservative; use open vials the same day</a:t>
            </a:r>
          </a:p>
          <a:p>
            <a:pPr>
              <a:lnSpc>
                <a:spcPct val="80000"/>
              </a:lnSpc>
            </a:pPr>
            <a:endParaRPr lang="en-US" sz="3200" dirty="0"/>
          </a:p>
          <a:p>
            <a:pPr>
              <a:lnSpc>
                <a:spcPct val="80000"/>
              </a:lnSpc>
            </a:pPr>
            <a:endParaRPr lang="en-US" sz="3200" dirty="0"/>
          </a:p>
          <a:p>
            <a:pPr>
              <a:lnSpc>
                <a:spcPct val="80000"/>
              </a:lnSpc>
            </a:pPr>
            <a:endParaRPr lang="en-US" sz="2400" dirty="0"/>
          </a:p>
          <a:p>
            <a:pPr marL="114300" indent="0">
              <a:buNone/>
            </a:pPr>
            <a:endParaRPr lang="en-US" sz="2800" dirty="0"/>
          </a:p>
          <a:p>
            <a:pPr marL="114300" indent="0">
              <a:buNone/>
            </a:pPr>
            <a:endParaRPr lang="en-US" sz="2800" dirty="0"/>
          </a:p>
          <a:p>
            <a:pPr marL="114300" indent="0">
              <a:buNone/>
            </a:pPr>
            <a:endParaRPr lang="en-US" sz="2800" dirty="0"/>
          </a:p>
          <a:p>
            <a:pPr marL="114300" indent="0">
              <a:buNone/>
            </a:pPr>
            <a:endParaRPr lang="en-US" sz="2800" dirty="0"/>
          </a:p>
          <a:p>
            <a:endParaRPr lang="en-US" sz="2800" dirty="0"/>
          </a:p>
          <a:p>
            <a:pPr marL="114300" indent="0">
              <a:buNone/>
            </a:pPr>
            <a:endParaRPr lang="en-US" sz="3200" dirty="0"/>
          </a:p>
        </p:txBody>
      </p:sp>
    </p:spTree>
    <p:extLst>
      <p:ext uri="{BB962C8B-B14F-4D97-AF65-F5344CB8AC3E}">
        <p14:creationId xmlns:p14="http://schemas.microsoft.com/office/powerpoint/2010/main" val="8896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953735"/>
                </a:solidFill>
              </a:rPr>
              <a:t>Zeuterin</a:t>
            </a:r>
            <a:r>
              <a:rPr lang="en-US" dirty="0">
                <a:solidFill>
                  <a:srgbClr val="953735"/>
                </a:solidFill>
              </a:rPr>
              <a:t> Tattoo</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0400" y="1771650"/>
            <a:ext cx="5486400" cy="30861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104291">
            <a:off x="583853" y="1355310"/>
            <a:ext cx="4165600" cy="2343150"/>
          </a:xfrm>
          <a:prstGeom prst="rect">
            <a:avLst/>
          </a:prstGeom>
        </p:spPr>
      </p:pic>
    </p:spTree>
    <p:extLst>
      <p:ext uri="{BB962C8B-B14F-4D97-AF65-F5344CB8AC3E}">
        <p14:creationId xmlns:p14="http://schemas.microsoft.com/office/powerpoint/2010/main" val="290956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53735"/>
                </a:solidFill>
              </a:rPr>
              <a:t>Experimental Approaches </a:t>
            </a:r>
            <a:br>
              <a:rPr lang="en-US" dirty="0">
                <a:solidFill>
                  <a:srgbClr val="953735"/>
                </a:solidFill>
              </a:rPr>
            </a:br>
            <a:r>
              <a:rPr lang="en-US" dirty="0">
                <a:solidFill>
                  <a:srgbClr val="953735"/>
                </a:solidFill>
              </a:rPr>
              <a:t>“Field” Use/Testing</a:t>
            </a:r>
          </a:p>
        </p:txBody>
      </p:sp>
      <p:sp>
        <p:nvSpPr>
          <p:cNvPr id="3" name="Content Placeholder 2"/>
          <p:cNvSpPr>
            <a:spLocks noGrp="1"/>
          </p:cNvSpPr>
          <p:nvPr>
            <p:ph idx="1"/>
          </p:nvPr>
        </p:nvSpPr>
        <p:spPr>
          <a:xfrm>
            <a:off x="838200" y="1200150"/>
            <a:ext cx="7620000" cy="3600450"/>
          </a:xfrm>
        </p:spPr>
        <p:txBody>
          <a:bodyPr>
            <a:normAutofit fontScale="85000" lnSpcReduction="20000"/>
          </a:bodyPr>
          <a:lstStyle/>
          <a:p>
            <a:pPr marL="114300" indent="0">
              <a:buNone/>
            </a:pPr>
            <a:endParaRPr lang="en-US" dirty="0"/>
          </a:p>
          <a:p>
            <a:pPr lvl="1"/>
            <a:r>
              <a:rPr lang="en-US" sz="3200" dirty="0"/>
              <a:t>Products with regulatory approval (in some jurisdiction, for some species) used “off label”</a:t>
            </a:r>
          </a:p>
          <a:p>
            <a:pPr lvl="2"/>
            <a:r>
              <a:rPr lang="en-US" sz="3200" dirty="0" err="1"/>
              <a:t>Suprelorin</a:t>
            </a:r>
            <a:r>
              <a:rPr lang="en-US" sz="3200" dirty="0"/>
              <a:t>® for female dogs</a:t>
            </a:r>
          </a:p>
          <a:p>
            <a:pPr lvl="2"/>
            <a:r>
              <a:rPr lang="en-US" sz="3200" dirty="0" err="1"/>
              <a:t>Gonacon</a:t>
            </a:r>
            <a:r>
              <a:rPr lang="en-US" sz="3200" dirty="0"/>
              <a:t>® for female dogs</a:t>
            </a:r>
          </a:p>
          <a:p>
            <a:pPr marL="914400" lvl="2" indent="0">
              <a:buNone/>
            </a:pPr>
            <a:endParaRPr lang="en-US" dirty="0"/>
          </a:p>
          <a:p>
            <a:pPr marL="914400" lvl="2" indent="0">
              <a:buNone/>
            </a:pPr>
            <a:endParaRPr lang="en-US" dirty="0"/>
          </a:p>
          <a:p>
            <a:pPr lvl="1"/>
            <a:r>
              <a:rPr lang="en-US" sz="3200" dirty="0"/>
              <a:t>Product with no regulatory approval</a:t>
            </a:r>
          </a:p>
          <a:p>
            <a:pPr lvl="2"/>
            <a:r>
              <a:rPr lang="en-US" sz="3200" dirty="0"/>
              <a:t>Calcium chloride for male dogs</a:t>
            </a:r>
          </a:p>
          <a:p>
            <a:pPr lvl="1"/>
            <a:endParaRPr lang="en-US" sz="2800" dirty="0"/>
          </a:p>
          <a:p>
            <a:pPr lvl="2"/>
            <a:endParaRPr lang="en-US" sz="2600" dirty="0"/>
          </a:p>
          <a:p>
            <a:pPr lvl="2"/>
            <a:endParaRPr lang="en-US" sz="2600" dirty="0"/>
          </a:p>
        </p:txBody>
      </p:sp>
    </p:spTree>
    <p:extLst>
      <p:ext uri="{BB962C8B-B14F-4D97-AF65-F5344CB8AC3E}">
        <p14:creationId xmlns:p14="http://schemas.microsoft.com/office/powerpoint/2010/main" val="342578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Autofit/>
          </a:bodyPr>
          <a:lstStyle/>
          <a:p>
            <a:pPr lvl="2" algn="ctr" defTabSz="457200" rtl="0">
              <a:spcBef>
                <a:spcPct val="0"/>
              </a:spcBef>
            </a:pPr>
            <a:r>
              <a:rPr lang="en-US" sz="3200" dirty="0">
                <a:solidFill>
                  <a:srgbClr val="953735"/>
                </a:solidFill>
              </a:rPr>
              <a:t>Dogs with No Names </a:t>
            </a:r>
            <a:br>
              <a:rPr lang="en-US" sz="3200" dirty="0">
                <a:solidFill>
                  <a:srgbClr val="953735"/>
                </a:solidFill>
              </a:rPr>
            </a:br>
            <a:r>
              <a:rPr lang="en-US" sz="3200" dirty="0">
                <a:solidFill>
                  <a:srgbClr val="953735"/>
                </a:solidFill>
              </a:rPr>
              <a:t>Dr. Judith Samson-French</a:t>
            </a:r>
            <a:br>
              <a:rPr lang="en-US" sz="3200" dirty="0">
                <a:solidFill>
                  <a:srgbClr val="953735"/>
                </a:solidFill>
              </a:rPr>
            </a:br>
            <a:endParaRPr lang="en-US" sz="2400" dirty="0">
              <a:solidFill>
                <a:srgbClr val="953735"/>
              </a:solidFill>
            </a:endParaRPr>
          </a:p>
        </p:txBody>
      </p:sp>
      <p:sp>
        <p:nvSpPr>
          <p:cNvPr id="3" name="Content Placeholder 2"/>
          <p:cNvSpPr>
            <a:spLocks noGrp="1"/>
          </p:cNvSpPr>
          <p:nvPr>
            <p:ph idx="1"/>
          </p:nvPr>
        </p:nvSpPr>
        <p:spPr>
          <a:xfrm>
            <a:off x="762000" y="1352551"/>
            <a:ext cx="8229600" cy="3394472"/>
          </a:xfrm>
        </p:spPr>
        <p:txBody>
          <a:bodyPr>
            <a:normAutofit/>
          </a:bodyPr>
          <a:lstStyle/>
          <a:p>
            <a:pPr marL="342900" lvl="1" indent="-342900">
              <a:buFont typeface="Arial"/>
              <a:buChar char="•"/>
            </a:pPr>
            <a:r>
              <a:rPr lang="en-US" sz="2400" dirty="0"/>
              <a:t>Off label use of </a:t>
            </a:r>
            <a:r>
              <a:rPr lang="en-US" sz="2400" dirty="0" err="1"/>
              <a:t>Suprelorin</a:t>
            </a:r>
            <a:r>
              <a:rPr lang="en-US" sz="2400" dirty="0"/>
              <a:t> in female dogs on First Nation reserves in Alberta, Canada</a:t>
            </a:r>
          </a:p>
          <a:p>
            <a:pPr marL="342900" lvl="2" indent="-342900"/>
            <a:r>
              <a:rPr lang="en-US" dirty="0"/>
              <a:t>Suppression of estrus for 6-12 months</a:t>
            </a:r>
          </a:p>
          <a:p>
            <a:pPr marL="342900" lvl="2" indent="-342900"/>
            <a:r>
              <a:rPr lang="en-US" dirty="0"/>
              <a:t>Limited data on safety in females, may be issues with induced estrus</a:t>
            </a:r>
          </a:p>
          <a:p>
            <a:pPr marL="342900" lvl="2" indent="-342900"/>
            <a:r>
              <a:rPr lang="en-US" dirty="0"/>
              <a:t>Careful evaluation of risk/benefit </a:t>
            </a:r>
          </a:p>
          <a:p>
            <a:pPr marL="342900" lvl="2" indent="-342900"/>
            <a:r>
              <a:rPr lang="en-US" dirty="0"/>
              <a:t>Each situation different</a:t>
            </a:r>
          </a:p>
        </p:txBody>
      </p:sp>
      <p:pic>
        <p:nvPicPr>
          <p:cNvPr id="4" name="Picture 3" descr="img--2dog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67400" y="3333752"/>
            <a:ext cx="2590800" cy="1476375"/>
          </a:xfrm>
          <a:prstGeom prst="rect">
            <a:avLst/>
          </a:prstGeom>
        </p:spPr>
      </p:pic>
    </p:spTree>
    <p:extLst>
      <p:ext uri="{BB962C8B-B14F-4D97-AF65-F5344CB8AC3E}">
        <p14:creationId xmlns:p14="http://schemas.microsoft.com/office/powerpoint/2010/main" val="291654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7620000" cy="857250"/>
          </a:xfrm>
        </p:spPr>
        <p:txBody>
          <a:bodyPr>
            <a:normAutofit fontScale="90000"/>
          </a:bodyPr>
          <a:lstStyle/>
          <a:p>
            <a:r>
              <a:rPr lang="en-US" dirty="0" err="1">
                <a:solidFill>
                  <a:srgbClr val="953735"/>
                </a:solidFill>
              </a:rPr>
              <a:t>Gonacon</a:t>
            </a:r>
            <a:r>
              <a:rPr lang="en-US" dirty="0">
                <a:solidFill>
                  <a:srgbClr val="953735"/>
                </a:solidFill>
              </a:rPr>
              <a:t>™: </a:t>
            </a:r>
            <a:r>
              <a:rPr lang="en-US" dirty="0" err="1">
                <a:solidFill>
                  <a:srgbClr val="953735"/>
                </a:solidFill>
              </a:rPr>
              <a:t>GnRH</a:t>
            </a:r>
            <a:r>
              <a:rPr lang="en-US" dirty="0">
                <a:solidFill>
                  <a:srgbClr val="953735"/>
                </a:solidFill>
              </a:rPr>
              <a:t> Vaccine</a:t>
            </a:r>
            <a:br>
              <a:rPr lang="en-US" dirty="0">
                <a:solidFill>
                  <a:srgbClr val="953735"/>
                </a:solidFill>
              </a:rPr>
            </a:br>
            <a:r>
              <a:rPr lang="en-US" sz="3100" dirty="0"/>
              <a:t>National Wildlife Research Center</a:t>
            </a:r>
            <a:br>
              <a:rPr lang="en-US" sz="3100" dirty="0"/>
            </a:br>
            <a:r>
              <a:rPr lang="en-US" sz="3100" dirty="0"/>
              <a:t>United States Department of Agriculture</a:t>
            </a:r>
            <a:br>
              <a:rPr lang="en-US" sz="3100" dirty="0"/>
            </a:br>
            <a:r>
              <a:rPr lang="en-US" sz="3100" dirty="0"/>
              <a:t> </a:t>
            </a:r>
          </a:p>
        </p:txBody>
      </p:sp>
      <p:sp>
        <p:nvSpPr>
          <p:cNvPr id="3" name="Content Placeholder 2"/>
          <p:cNvSpPr>
            <a:spLocks noGrp="1"/>
          </p:cNvSpPr>
          <p:nvPr>
            <p:ph idx="1"/>
          </p:nvPr>
        </p:nvSpPr>
        <p:spPr>
          <a:xfrm>
            <a:off x="457200" y="1200151"/>
            <a:ext cx="5638800" cy="3394472"/>
          </a:xfrm>
        </p:spPr>
        <p:txBody>
          <a:bodyPr>
            <a:normAutofit/>
          </a:bodyPr>
          <a:lstStyle/>
          <a:p>
            <a:pPr marL="0" indent="0">
              <a:buNone/>
            </a:pPr>
            <a:endParaRPr lang="en-US" sz="3200" dirty="0"/>
          </a:p>
          <a:p>
            <a:r>
              <a:rPr lang="en-US" sz="2800" dirty="0">
                <a:latin typeface="Trebuchet MS" charset="0"/>
              </a:rPr>
              <a:t>Control populations of deer, wild horses</a:t>
            </a:r>
          </a:p>
          <a:p>
            <a:r>
              <a:rPr lang="en-US" sz="2800" dirty="0">
                <a:latin typeface="Trebuchet MS" charset="0"/>
              </a:rPr>
              <a:t>1-3 year duration </a:t>
            </a:r>
          </a:p>
          <a:p>
            <a:r>
              <a:rPr lang="en-US" sz="2800" dirty="0">
                <a:latin typeface="Trebuchet MS" charset="0"/>
              </a:rPr>
              <a:t>Regulatory approval (15 years development)</a:t>
            </a:r>
          </a:p>
        </p:txBody>
      </p:sp>
      <p:pic>
        <p:nvPicPr>
          <p:cNvPr id="4" name="Picture 3"/>
          <p:cNvPicPr>
            <a:picLocks noChangeAspect="1"/>
          </p:cNvPicPr>
          <p:nvPr/>
        </p:nvPicPr>
        <p:blipFill>
          <a:blip r:embed="rId3" cstate="print"/>
          <a:stretch>
            <a:fillRect/>
          </a:stretch>
        </p:blipFill>
        <p:spPr>
          <a:xfrm rot="312119">
            <a:off x="6338925" y="1846646"/>
            <a:ext cx="2590800" cy="2114550"/>
          </a:xfrm>
          <a:prstGeom prst="rect">
            <a:avLst/>
          </a:prstGeom>
        </p:spPr>
      </p:pic>
    </p:spTree>
    <p:extLst>
      <p:ext uri="{BB962C8B-B14F-4D97-AF65-F5344CB8AC3E}">
        <p14:creationId xmlns:p14="http://schemas.microsoft.com/office/powerpoint/2010/main" val="418053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620000" cy="857250"/>
          </a:xfrm>
        </p:spPr>
        <p:txBody>
          <a:bodyPr>
            <a:normAutofit/>
          </a:bodyPr>
          <a:lstStyle/>
          <a:p>
            <a:r>
              <a:rPr lang="en-US" dirty="0" err="1">
                <a:solidFill>
                  <a:srgbClr val="953735"/>
                </a:solidFill>
              </a:rPr>
              <a:t>GonaCon</a:t>
            </a:r>
            <a:r>
              <a:rPr lang="en-US" dirty="0">
                <a:solidFill>
                  <a:srgbClr val="953735"/>
                </a:solidFill>
              </a:rPr>
              <a:t>™</a:t>
            </a:r>
          </a:p>
        </p:txBody>
      </p:sp>
      <p:sp>
        <p:nvSpPr>
          <p:cNvPr id="3" name="Content Placeholder 2"/>
          <p:cNvSpPr>
            <a:spLocks noGrp="1"/>
          </p:cNvSpPr>
          <p:nvPr>
            <p:ph idx="1"/>
          </p:nvPr>
        </p:nvSpPr>
        <p:spPr>
          <a:xfrm>
            <a:off x="457200" y="819150"/>
            <a:ext cx="8229600" cy="3394472"/>
          </a:xfrm>
        </p:spPr>
        <p:txBody>
          <a:bodyPr>
            <a:normAutofit fontScale="92500" lnSpcReduction="10000"/>
          </a:bodyPr>
          <a:lstStyle/>
          <a:p>
            <a:pPr marL="0" indent="0">
              <a:buNone/>
            </a:pPr>
            <a:endParaRPr lang="en-US" sz="3200" dirty="0"/>
          </a:p>
          <a:p>
            <a:r>
              <a:rPr lang="en-US" sz="2800" dirty="0">
                <a:latin typeface="Trebuchet MS" charset="0"/>
              </a:rPr>
              <a:t>Dogs</a:t>
            </a:r>
          </a:p>
          <a:p>
            <a:pPr lvl="1"/>
            <a:r>
              <a:rPr lang="en-US" sz="2600" dirty="0">
                <a:latin typeface="Trebuchet MS" charset="0"/>
              </a:rPr>
              <a:t>Formulation used in deer causes severe injection site reactions in dogs</a:t>
            </a:r>
          </a:p>
          <a:p>
            <a:pPr lvl="2"/>
            <a:r>
              <a:rPr lang="en-US" sz="2200" dirty="0">
                <a:latin typeface="Trebuchet MS" charset="0"/>
              </a:rPr>
              <a:t>Nepal study in 2013 </a:t>
            </a:r>
          </a:p>
          <a:p>
            <a:pPr lvl="2"/>
            <a:r>
              <a:rPr lang="en-US" sz="2200" dirty="0">
                <a:latin typeface="Trebuchet MS" charset="0"/>
              </a:rPr>
              <a:t>31 of 39 dogs with abscesses</a:t>
            </a:r>
          </a:p>
          <a:p>
            <a:pPr lvl="1"/>
            <a:r>
              <a:rPr lang="en-US" sz="2600" dirty="0">
                <a:latin typeface="Trebuchet MS" charset="0"/>
              </a:rPr>
              <a:t>NWRC developing reformulation?</a:t>
            </a:r>
          </a:p>
          <a:p>
            <a:pPr lvl="1"/>
            <a:r>
              <a:rPr lang="en-US" sz="2600" dirty="0">
                <a:latin typeface="Trebuchet MS" charset="0"/>
              </a:rPr>
              <a:t>Balance of reactions/efficacy </a:t>
            </a:r>
            <a:endParaRPr lang="en-US" sz="3000" dirty="0"/>
          </a:p>
        </p:txBody>
      </p:sp>
    </p:spTree>
    <p:extLst>
      <p:ext uri="{BB962C8B-B14F-4D97-AF65-F5344CB8AC3E}">
        <p14:creationId xmlns:p14="http://schemas.microsoft.com/office/powerpoint/2010/main" val="1771885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solidFill>
                  <a:srgbClr val="953735"/>
                </a:solidFill>
              </a:rPr>
              <a:t>Intratesticular</a:t>
            </a:r>
            <a:r>
              <a:rPr lang="en-US" sz="3200" dirty="0">
                <a:solidFill>
                  <a:srgbClr val="953735"/>
                </a:solidFill>
              </a:rPr>
              <a:t> Calcium Chloride (CaCl</a:t>
            </a:r>
            <a:r>
              <a:rPr lang="en-US" sz="3200" baseline="-25000" dirty="0">
                <a:solidFill>
                  <a:srgbClr val="953735"/>
                </a:solidFill>
              </a:rPr>
              <a:t>2</a:t>
            </a:r>
            <a:r>
              <a:rPr lang="en-US" sz="3200" dirty="0">
                <a:solidFill>
                  <a:srgbClr val="953735"/>
                </a:solidFill>
              </a:rPr>
              <a:t>)</a:t>
            </a:r>
            <a:br>
              <a:rPr lang="en-US" sz="3200" dirty="0">
                <a:solidFill>
                  <a:srgbClr val="953735"/>
                </a:solidFill>
              </a:rPr>
            </a:br>
            <a:r>
              <a:rPr lang="en-US" sz="3200" dirty="0">
                <a:solidFill>
                  <a:srgbClr val="953735"/>
                </a:solidFill>
              </a:rPr>
              <a:t>Male Dog </a:t>
            </a:r>
            <a:r>
              <a:rPr lang="en-US" sz="3200" dirty="0" err="1">
                <a:solidFill>
                  <a:srgbClr val="953735"/>
                </a:solidFill>
              </a:rPr>
              <a:t>Sterilant</a:t>
            </a:r>
            <a:endParaRPr lang="en-US" sz="3200" baseline="-25000" dirty="0">
              <a:solidFill>
                <a:srgbClr val="953735"/>
              </a:solidFill>
            </a:endParaRPr>
          </a:p>
        </p:txBody>
      </p:sp>
      <p:sp>
        <p:nvSpPr>
          <p:cNvPr id="3" name="Content Placeholder 2"/>
          <p:cNvSpPr>
            <a:spLocks noGrp="1"/>
          </p:cNvSpPr>
          <p:nvPr>
            <p:ph idx="1"/>
          </p:nvPr>
        </p:nvSpPr>
        <p:spPr/>
        <p:txBody>
          <a:bodyPr>
            <a:normAutofit fontScale="92500" lnSpcReduction="20000"/>
          </a:bodyPr>
          <a:lstStyle/>
          <a:p>
            <a:pPr lvl="2"/>
            <a:r>
              <a:rPr lang="en-US" sz="3200" dirty="0"/>
              <a:t>Experimental field studies in US, Italy, India indicating effectiveness, some safety data</a:t>
            </a:r>
          </a:p>
          <a:p>
            <a:pPr lvl="2"/>
            <a:r>
              <a:rPr lang="en-US" sz="3200" dirty="0"/>
              <a:t>Manufacturing unregulated (compounded)</a:t>
            </a:r>
          </a:p>
          <a:p>
            <a:pPr lvl="3"/>
            <a:r>
              <a:rPr lang="en-US" sz="2800" dirty="0"/>
              <a:t>Formulated with alcohol</a:t>
            </a:r>
          </a:p>
          <a:p>
            <a:pPr lvl="3"/>
            <a:r>
              <a:rPr lang="en-US" sz="2800" dirty="0"/>
              <a:t>Sterilized by syringe filtration</a:t>
            </a:r>
          </a:p>
          <a:p>
            <a:pPr lvl="2"/>
            <a:r>
              <a:rPr lang="en-US" sz="3200" dirty="0"/>
              <a:t>No regulatory approval</a:t>
            </a:r>
          </a:p>
          <a:p>
            <a:pPr lvl="3"/>
            <a:r>
              <a:rPr lang="en-US" sz="2800" dirty="0"/>
              <a:t>Careful evaluation of risk/benefit </a:t>
            </a:r>
          </a:p>
          <a:p>
            <a:pPr lvl="3"/>
            <a:r>
              <a:rPr lang="en-US" sz="2800" dirty="0"/>
              <a:t>Each situation different</a:t>
            </a:r>
          </a:p>
          <a:p>
            <a:pPr lvl="2"/>
            <a:endParaRPr lang="en-US" sz="3200" dirty="0"/>
          </a:p>
          <a:p>
            <a:pPr lvl="2"/>
            <a:endParaRPr lang="en-US" sz="3200" dirty="0"/>
          </a:p>
          <a:p>
            <a:pPr lvl="2"/>
            <a:endParaRPr lang="en-US" sz="3200" dirty="0"/>
          </a:p>
          <a:p>
            <a:pPr marL="914400" lvl="2" indent="0">
              <a:buNone/>
            </a:pPr>
            <a:endParaRPr lang="en-US" sz="3200" dirty="0"/>
          </a:p>
          <a:p>
            <a:endParaRPr lang="en-US" sz="1800" dirty="0"/>
          </a:p>
        </p:txBody>
      </p:sp>
    </p:spTree>
    <p:extLst>
      <p:ext uri="{BB962C8B-B14F-4D97-AF65-F5344CB8AC3E}">
        <p14:creationId xmlns:p14="http://schemas.microsoft.com/office/powerpoint/2010/main" val="157820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514350"/>
            <a:ext cx="6553200" cy="3970318"/>
          </a:xfrm>
          <a:prstGeom prst="rect">
            <a:avLst/>
          </a:prstGeom>
          <a:noFill/>
        </p:spPr>
        <p:txBody>
          <a:bodyPr wrap="square" rtlCol="0">
            <a:spAutoFit/>
          </a:bodyPr>
          <a:lstStyle/>
          <a:p>
            <a:pPr marL="457200" indent="-457200">
              <a:buFont typeface="Arial"/>
              <a:buChar char="•"/>
            </a:pPr>
            <a:r>
              <a:rPr lang="en-US" sz="2800" i="1" dirty="0"/>
              <a:t>Toolbox approach</a:t>
            </a:r>
          </a:p>
          <a:p>
            <a:pPr marL="457200" indent="-457200">
              <a:buFont typeface="Arial"/>
              <a:buChar char="•"/>
            </a:pPr>
            <a:r>
              <a:rPr lang="en-US" sz="2800" i="1" dirty="0"/>
              <a:t>What is available now</a:t>
            </a:r>
          </a:p>
          <a:p>
            <a:pPr marL="457200" indent="-457200">
              <a:buFont typeface="Arial"/>
              <a:buChar char="•"/>
            </a:pPr>
            <a:r>
              <a:rPr lang="en-US" sz="2800" i="1" dirty="0"/>
              <a:t>What does “regulatory approval” mean?</a:t>
            </a:r>
          </a:p>
          <a:p>
            <a:pPr marL="457200" indent="-457200">
              <a:buFont typeface="Arial"/>
              <a:buChar char="•"/>
            </a:pPr>
            <a:r>
              <a:rPr lang="en-US" sz="2800" i="1" dirty="0"/>
              <a:t>New research</a:t>
            </a:r>
          </a:p>
          <a:p>
            <a:pPr marL="457200" indent="-457200">
              <a:buFont typeface="Arial"/>
              <a:buChar char="•"/>
            </a:pPr>
            <a:r>
              <a:rPr lang="en-US" sz="2800" i="1" dirty="0"/>
              <a:t>Barriers and issues</a:t>
            </a:r>
          </a:p>
          <a:p>
            <a:pPr marL="457200" indent="-457200">
              <a:buFont typeface="Arial"/>
              <a:buChar char="•"/>
            </a:pPr>
            <a:r>
              <a:rPr lang="en-US" sz="2800" i="1" dirty="0"/>
              <a:t>Supporting work – marking, modeling</a:t>
            </a:r>
          </a:p>
          <a:p>
            <a:pPr marL="457200" indent="-457200">
              <a:buFont typeface="Arial"/>
              <a:buChar char="•"/>
            </a:pPr>
            <a:r>
              <a:rPr lang="en-US" sz="2800" i="1" dirty="0"/>
              <a:t>When?</a:t>
            </a:r>
          </a:p>
          <a:p>
            <a:endParaRPr lang="en-US" sz="2800" i="1" dirty="0"/>
          </a:p>
        </p:txBody>
      </p:sp>
      <p:pic>
        <p:nvPicPr>
          <p:cNvPr id="3" name="Picture 2" descr="Dog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4605" y="13801"/>
            <a:ext cx="1576359" cy="1792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7324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953735"/>
                </a:solidFill>
              </a:rPr>
              <a:t>We Need More Tools!</a:t>
            </a:r>
            <a:endParaRPr lang="en-US" baseline="-25000" dirty="0">
              <a:solidFill>
                <a:srgbClr val="953735"/>
              </a:solidFill>
            </a:endParaRPr>
          </a:p>
        </p:txBody>
      </p:sp>
      <p:sp>
        <p:nvSpPr>
          <p:cNvPr id="3" name="Content Placeholder 2"/>
          <p:cNvSpPr>
            <a:spLocks noGrp="1"/>
          </p:cNvSpPr>
          <p:nvPr>
            <p:ph idx="1"/>
          </p:nvPr>
        </p:nvSpPr>
        <p:spPr/>
        <p:txBody>
          <a:bodyPr>
            <a:normAutofit/>
          </a:bodyPr>
          <a:lstStyle/>
          <a:p>
            <a:pPr lvl="2"/>
            <a:r>
              <a:rPr lang="en-US" sz="3200" dirty="0"/>
              <a:t>Human medicine/biotechnology developing sophisticated tools</a:t>
            </a:r>
          </a:p>
          <a:p>
            <a:pPr lvl="2"/>
            <a:r>
              <a:rPr lang="en-US" sz="3200" dirty="0"/>
              <a:t>Why not for our cause?</a:t>
            </a:r>
          </a:p>
          <a:p>
            <a:pPr lvl="2"/>
            <a:endParaRPr lang="en-US" sz="3200" dirty="0"/>
          </a:p>
          <a:p>
            <a:pPr lvl="2"/>
            <a:endParaRPr lang="en-US" sz="3200" dirty="0"/>
          </a:p>
          <a:p>
            <a:pPr marL="914400" lvl="2" indent="0">
              <a:buNone/>
            </a:pPr>
            <a:endParaRPr lang="en-US" sz="3200" dirty="0"/>
          </a:p>
          <a:p>
            <a:endParaRPr lang="en-US" sz="1800" dirty="0"/>
          </a:p>
        </p:txBody>
      </p:sp>
    </p:spTree>
    <p:extLst>
      <p:ext uri="{BB962C8B-B14F-4D97-AF65-F5344CB8AC3E}">
        <p14:creationId xmlns:p14="http://schemas.microsoft.com/office/powerpoint/2010/main" val="2285636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457200" y="514357"/>
            <a:ext cx="3886200" cy="2583503"/>
          </a:xfrm>
          <a:prstGeom prst="rect">
            <a:avLst/>
          </a:prstGeom>
        </p:spPr>
      </p:pic>
      <p:sp>
        <p:nvSpPr>
          <p:cNvPr id="5" name="TextBox 4"/>
          <p:cNvSpPr txBox="1"/>
          <p:nvPr/>
        </p:nvSpPr>
        <p:spPr>
          <a:xfrm>
            <a:off x="1828801" y="2800358"/>
            <a:ext cx="6705600" cy="1384995"/>
          </a:xfrm>
          <a:prstGeom prst="rect">
            <a:avLst/>
          </a:prstGeom>
          <a:noFill/>
        </p:spPr>
        <p:txBody>
          <a:bodyPr wrap="square" rtlCol="0">
            <a:spAutoFit/>
          </a:bodyPr>
          <a:lstStyle/>
          <a:p>
            <a:r>
              <a:rPr lang="en-US" sz="2800" i="1" dirty="0"/>
              <a:t>50 million US$ available for research grants to develop a non-surgical </a:t>
            </a:r>
            <a:r>
              <a:rPr lang="en-US" sz="2800" i="1" dirty="0" err="1"/>
              <a:t>sterilant</a:t>
            </a:r>
            <a:r>
              <a:rPr lang="en-US" sz="2800" i="1" dirty="0"/>
              <a:t> for male and female dogs and cats.</a:t>
            </a:r>
            <a:endParaRPr lang="en-US" sz="2800" dirty="0"/>
          </a:p>
        </p:txBody>
      </p:sp>
      <p:pic>
        <p:nvPicPr>
          <p:cNvPr id="2" name="Picture 1"/>
          <p:cNvPicPr>
            <a:picLocks noChangeAspect="1"/>
          </p:cNvPicPr>
          <p:nvPr/>
        </p:nvPicPr>
        <p:blipFill>
          <a:blip r:embed="rId4" cstate="print"/>
          <a:stretch>
            <a:fillRect/>
          </a:stretch>
        </p:blipFill>
        <p:spPr>
          <a:xfrm rot="762732">
            <a:off x="4632509" y="724040"/>
            <a:ext cx="3492500" cy="1743075"/>
          </a:xfrm>
          <a:prstGeom prst="rect">
            <a:avLst/>
          </a:prstGeom>
        </p:spPr>
      </p:pic>
    </p:spTree>
    <p:extLst>
      <p:ext uri="{BB962C8B-B14F-4D97-AF65-F5344CB8AC3E}">
        <p14:creationId xmlns:p14="http://schemas.microsoft.com/office/powerpoint/2010/main" val="329092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4"/>
          <p:cNvGrpSpPr>
            <a:grpSpLocks/>
          </p:cNvGrpSpPr>
          <p:nvPr/>
        </p:nvGrpSpPr>
        <p:grpSpPr bwMode="auto">
          <a:xfrm>
            <a:off x="1066800" y="1123952"/>
            <a:ext cx="7850670" cy="3629025"/>
            <a:chOff x="56" y="1006"/>
            <a:chExt cx="5634" cy="3048"/>
          </a:xfrm>
        </p:grpSpPr>
        <p:sp>
          <p:nvSpPr>
            <p:cNvPr id="4103" name="Freeform 4"/>
            <p:cNvSpPr>
              <a:spLocks noChangeAspect="1" noEditPoints="1"/>
            </p:cNvSpPr>
            <p:nvPr/>
          </p:nvSpPr>
          <p:spPr bwMode="auto">
            <a:xfrm>
              <a:off x="2489" y="1006"/>
              <a:ext cx="3201" cy="2883"/>
            </a:xfrm>
            <a:custGeom>
              <a:avLst/>
              <a:gdLst>
                <a:gd name="T0" fmla="*/ 3060 w 3062"/>
                <a:gd name="T1" fmla="*/ 2790 h 2758"/>
                <a:gd name="T2" fmla="*/ 2995 w 3062"/>
                <a:gd name="T3" fmla="*/ 2660 h 2758"/>
                <a:gd name="T4" fmla="*/ 3109 w 3062"/>
                <a:gd name="T5" fmla="*/ 2581 h 2758"/>
                <a:gd name="T6" fmla="*/ 3071 w 3062"/>
                <a:gd name="T7" fmla="*/ 2457 h 2758"/>
                <a:gd name="T8" fmla="*/ 4166 w 3062"/>
                <a:gd name="T9" fmla="*/ 602 h 2758"/>
                <a:gd name="T10" fmla="*/ 3528 w 3062"/>
                <a:gd name="T11" fmla="*/ 409 h 2758"/>
                <a:gd name="T12" fmla="*/ 3161 w 3062"/>
                <a:gd name="T13" fmla="*/ 342 h 2758"/>
                <a:gd name="T14" fmla="*/ 2866 w 3062"/>
                <a:gd name="T15" fmla="*/ 206 h 2758"/>
                <a:gd name="T16" fmla="*/ 2113 w 3062"/>
                <a:gd name="T17" fmla="*/ 429 h 2758"/>
                <a:gd name="T18" fmla="*/ 1876 w 3062"/>
                <a:gd name="T19" fmla="*/ 624 h 2758"/>
                <a:gd name="T20" fmla="*/ 1386 w 3062"/>
                <a:gd name="T21" fmla="*/ 749 h 2758"/>
                <a:gd name="T22" fmla="*/ 1202 w 3062"/>
                <a:gd name="T23" fmla="*/ 901 h 2758"/>
                <a:gd name="T24" fmla="*/ 1109 w 3062"/>
                <a:gd name="T25" fmla="*/ 602 h 2758"/>
                <a:gd name="T26" fmla="*/ 716 w 3062"/>
                <a:gd name="T27" fmla="*/ 690 h 2758"/>
                <a:gd name="T28" fmla="*/ 630 w 3062"/>
                <a:gd name="T29" fmla="*/ 1134 h 2758"/>
                <a:gd name="T30" fmla="*/ 764 w 3062"/>
                <a:gd name="T31" fmla="*/ 1063 h 2758"/>
                <a:gd name="T32" fmla="*/ 1004 w 3062"/>
                <a:gd name="T33" fmla="*/ 1091 h 2758"/>
                <a:gd name="T34" fmla="*/ 736 w 3062"/>
                <a:gd name="T35" fmla="*/ 1337 h 2758"/>
                <a:gd name="T36" fmla="*/ 576 w 3062"/>
                <a:gd name="T37" fmla="*/ 1344 h 2758"/>
                <a:gd name="T38" fmla="*/ 322 w 3062"/>
                <a:gd name="T39" fmla="*/ 1576 h 2758"/>
                <a:gd name="T40" fmla="*/ 233 w 3062"/>
                <a:gd name="T41" fmla="*/ 1885 h 2758"/>
                <a:gd name="T42" fmla="*/ 724 w 3062"/>
                <a:gd name="T43" fmla="*/ 1875 h 2758"/>
                <a:gd name="T44" fmla="*/ 813 w 3062"/>
                <a:gd name="T45" fmla="*/ 1795 h 2758"/>
                <a:gd name="T46" fmla="*/ 1066 w 3062"/>
                <a:gd name="T47" fmla="*/ 1896 h 2758"/>
                <a:gd name="T48" fmla="*/ 761 w 3062"/>
                <a:gd name="T49" fmla="*/ 2045 h 2758"/>
                <a:gd name="T50" fmla="*/ 271 w 3062"/>
                <a:gd name="T51" fmla="*/ 1930 h 2758"/>
                <a:gd name="T52" fmla="*/ 46 w 3062"/>
                <a:gd name="T53" fmla="*/ 2527 h 2758"/>
                <a:gd name="T54" fmla="*/ 558 w 3062"/>
                <a:gd name="T55" fmla="*/ 2677 h 2758"/>
                <a:gd name="T56" fmla="*/ 690 w 3062"/>
                <a:gd name="T57" fmla="*/ 3281 h 2758"/>
                <a:gd name="T58" fmla="*/ 1195 w 3062"/>
                <a:gd name="T59" fmla="*/ 3177 h 2758"/>
                <a:gd name="T60" fmla="*/ 1503 w 3062"/>
                <a:gd name="T61" fmla="*/ 2524 h 2758"/>
                <a:gd name="T62" fmla="*/ 1283 w 3062"/>
                <a:gd name="T63" fmla="*/ 2334 h 2758"/>
                <a:gd name="T64" fmla="*/ 1509 w 3062"/>
                <a:gd name="T65" fmla="*/ 2188 h 2758"/>
                <a:gd name="T66" fmla="*/ 1978 w 3062"/>
                <a:gd name="T67" fmla="*/ 2277 h 2758"/>
                <a:gd name="T68" fmla="*/ 2465 w 3062"/>
                <a:gd name="T69" fmla="*/ 2390 h 2758"/>
                <a:gd name="T70" fmla="*/ 2638 w 3062"/>
                <a:gd name="T71" fmla="*/ 2484 h 2758"/>
                <a:gd name="T72" fmla="*/ 2963 w 3062"/>
                <a:gd name="T73" fmla="*/ 2238 h 2758"/>
                <a:gd name="T74" fmla="*/ 3078 w 3062"/>
                <a:gd name="T75" fmla="*/ 1795 h 2758"/>
                <a:gd name="T76" fmla="*/ 3300 w 3062"/>
                <a:gd name="T77" fmla="*/ 1736 h 2758"/>
                <a:gd name="T78" fmla="*/ 3676 w 3062"/>
                <a:gd name="T79" fmla="*/ 1134 h 2758"/>
                <a:gd name="T80" fmla="*/ 3853 w 3062"/>
                <a:gd name="T81" fmla="*/ 1216 h 2758"/>
                <a:gd name="T82" fmla="*/ 4148 w 3062"/>
                <a:gd name="T83" fmla="*/ 1123 h 2758"/>
                <a:gd name="T84" fmla="*/ 1233 w 3062"/>
                <a:gd name="T85" fmla="*/ 1773 h 2758"/>
                <a:gd name="T86" fmla="*/ 1239 w 3062"/>
                <a:gd name="T87" fmla="*/ 1662 h 2758"/>
                <a:gd name="T88" fmla="*/ 1398 w 3062"/>
                <a:gd name="T89" fmla="*/ 1791 h 2758"/>
                <a:gd name="T90" fmla="*/ 1628 w 3062"/>
                <a:gd name="T91" fmla="*/ 374 h 2758"/>
                <a:gd name="T92" fmla="*/ 1543 w 3062"/>
                <a:gd name="T93" fmla="*/ 359 h 2758"/>
                <a:gd name="T94" fmla="*/ 170 w 3062"/>
                <a:gd name="T95" fmla="*/ 1404 h 2758"/>
                <a:gd name="T96" fmla="*/ 2586 w 3062"/>
                <a:gd name="T97" fmla="*/ 2769 h 2758"/>
                <a:gd name="T98" fmla="*/ 1469 w 3062"/>
                <a:gd name="T99" fmla="*/ 3051 h 2758"/>
                <a:gd name="T100" fmla="*/ 296 w 3062"/>
                <a:gd name="T101" fmla="*/ 1479 h 2758"/>
                <a:gd name="T102" fmla="*/ 294 w 3062"/>
                <a:gd name="T103" fmla="*/ 1200 h 2758"/>
                <a:gd name="T104" fmla="*/ 4252 w 3062"/>
                <a:gd name="T105" fmla="*/ 3762 h 2758"/>
                <a:gd name="T106" fmla="*/ 4108 w 3062"/>
                <a:gd name="T107" fmla="*/ 3930 h 2758"/>
                <a:gd name="T108" fmla="*/ 3294 w 3062"/>
                <a:gd name="T109" fmla="*/ 1986 h 2758"/>
                <a:gd name="T110" fmla="*/ 3471 w 3062"/>
                <a:gd name="T111" fmla="*/ 2948 h 2758"/>
                <a:gd name="T112" fmla="*/ 3308 w 3062"/>
                <a:gd name="T113" fmla="*/ 2775 h 2758"/>
                <a:gd name="T114" fmla="*/ 3400 w 3062"/>
                <a:gd name="T115" fmla="*/ 3048 h 2758"/>
                <a:gd name="T116" fmla="*/ 2928 w 3062"/>
                <a:gd name="T117" fmla="*/ 3489 h 2758"/>
                <a:gd name="T118" fmla="*/ 3629 w 3062"/>
                <a:gd name="T119" fmla="*/ 3694 h 2758"/>
                <a:gd name="T120" fmla="*/ 3530 w 3062"/>
                <a:gd name="T121" fmla="*/ 1359 h 2758"/>
                <a:gd name="T122" fmla="*/ 3548 w 3062"/>
                <a:gd name="T123" fmla="*/ 1747 h 2758"/>
                <a:gd name="T124" fmla="*/ 3434 w 3062"/>
                <a:gd name="T125" fmla="*/ 1938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410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chemeClr val="accent1"/>
            </a:soli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accent1"/>
            </a:soli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099" name="Rectangle 2"/>
          <p:cNvSpPr>
            <a:spLocks noChangeArrowheads="1"/>
          </p:cNvSpPr>
          <p:nvPr/>
        </p:nvSpPr>
        <p:spPr bwMode="auto">
          <a:xfrm>
            <a:off x="838200" y="205496"/>
            <a:ext cx="86487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eaLnBrk="1" hangingPunct="1">
              <a:lnSpc>
                <a:spcPct val="98000"/>
              </a:lnSpc>
            </a:pPr>
            <a:r>
              <a:rPr lang="en-GB" altLang="en-US" sz="4000" b="0" dirty="0">
                <a:solidFill>
                  <a:schemeClr val="tx1"/>
                </a:solidFill>
              </a:rPr>
              <a:t>Michelson Grant Funding</a:t>
            </a:r>
            <a:br>
              <a:rPr lang="en-GB" altLang="en-US" sz="4000" b="0" dirty="0">
                <a:solidFill>
                  <a:schemeClr val="tx1"/>
                </a:solidFill>
              </a:rPr>
            </a:br>
            <a:r>
              <a:rPr lang="en-GB" altLang="en-US" sz="2800" b="0" dirty="0">
                <a:solidFill>
                  <a:schemeClr val="tx1"/>
                </a:solidFill>
              </a:rPr>
              <a:t>December 2014</a:t>
            </a:r>
            <a:br>
              <a:rPr lang="en-GB" altLang="en-US" sz="1900" b="0" dirty="0">
                <a:solidFill>
                  <a:schemeClr val="tx1"/>
                </a:solidFill>
              </a:rPr>
            </a:br>
            <a:endParaRPr lang="en-GB" altLang="en-US" sz="1900" b="0" dirty="0">
              <a:solidFill>
                <a:schemeClr val="tx1"/>
              </a:solidFill>
            </a:endParaRPr>
          </a:p>
        </p:txBody>
      </p:sp>
      <p:pic>
        <p:nvPicPr>
          <p:cNvPr id="4101" name="Picture 261" descr="pi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0910" y="3471073"/>
            <a:ext cx="652462"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2" name="Picture 263" descr="re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12498" y="3771907"/>
            <a:ext cx="652462"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485925" y="3378616"/>
            <a:ext cx="1459360" cy="369332"/>
          </a:xfrm>
          <a:prstGeom prst="rect">
            <a:avLst/>
          </a:prstGeom>
          <a:noFill/>
        </p:spPr>
        <p:txBody>
          <a:bodyPr wrap="square" rtlCol="0">
            <a:spAutoFit/>
          </a:bodyPr>
          <a:lstStyle/>
          <a:p>
            <a:r>
              <a:rPr lang="en-US" dirty="0"/>
              <a:t>Australia  -1</a:t>
            </a:r>
          </a:p>
        </p:txBody>
      </p:sp>
      <p:sp>
        <p:nvSpPr>
          <p:cNvPr id="3" name="TextBox 2"/>
          <p:cNvSpPr txBox="1"/>
          <p:nvPr/>
        </p:nvSpPr>
        <p:spPr>
          <a:xfrm>
            <a:off x="1184009" y="3591735"/>
            <a:ext cx="1669468" cy="369332"/>
          </a:xfrm>
          <a:prstGeom prst="rect">
            <a:avLst/>
          </a:prstGeom>
          <a:noFill/>
        </p:spPr>
        <p:txBody>
          <a:bodyPr wrap="square" rtlCol="0">
            <a:spAutoFit/>
          </a:bodyPr>
          <a:lstStyle/>
          <a:p>
            <a:r>
              <a:rPr lang="en-US" dirty="0"/>
              <a:t>Argentina - 1</a:t>
            </a:r>
          </a:p>
        </p:txBody>
      </p:sp>
      <p:pic>
        <p:nvPicPr>
          <p:cNvPr id="13" name="Picture 265" descr="yellow"/>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8998" y="2433644"/>
            <a:ext cx="652463"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1524005" y="2171700"/>
            <a:ext cx="2239479" cy="369332"/>
          </a:xfrm>
          <a:prstGeom prst="rect">
            <a:avLst/>
          </a:prstGeom>
          <a:noFill/>
        </p:spPr>
        <p:txBody>
          <a:bodyPr wrap="square" rtlCol="0">
            <a:spAutoFit/>
          </a:bodyPr>
          <a:lstStyle/>
          <a:p>
            <a:r>
              <a:rPr lang="en-US" dirty="0"/>
              <a:t>United States - 14</a:t>
            </a:r>
          </a:p>
        </p:txBody>
      </p:sp>
      <p:pic>
        <p:nvPicPr>
          <p:cNvPr id="15" name="Picture 258" descr="gree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38648" y="1670658"/>
            <a:ext cx="652463" cy="3976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569868" y="1323163"/>
            <a:ext cx="1469216" cy="369332"/>
          </a:xfrm>
          <a:prstGeom prst="rect">
            <a:avLst/>
          </a:prstGeom>
          <a:noFill/>
        </p:spPr>
        <p:txBody>
          <a:bodyPr wrap="square" rtlCol="0">
            <a:spAutoFit/>
          </a:bodyPr>
          <a:lstStyle/>
          <a:p>
            <a:r>
              <a:rPr lang="en-US" dirty="0"/>
              <a:t>Canada -1</a:t>
            </a:r>
          </a:p>
        </p:txBody>
      </p:sp>
      <p:pic>
        <p:nvPicPr>
          <p:cNvPr id="18" name="Picture 256" descr="black"/>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34412" y="1890388"/>
            <a:ext cx="617951" cy="42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3552840" y="1620878"/>
            <a:ext cx="1476360" cy="369332"/>
          </a:xfrm>
          <a:prstGeom prst="rect">
            <a:avLst/>
          </a:prstGeom>
          <a:noFill/>
        </p:spPr>
        <p:txBody>
          <a:bodyPr wrap="square" rtlCol="0">
            <a:spAutoFit/>
          </a:bodyPr>
          <a:lstStyle/>
          <a:p>
            <a:r>
              <a:rPr lang="en-US" dirty="0"/>
              <a:t>Scotland - 1</a:t>
            </a:r>
          </a:p>
        </p:txBody>
      </p:sp>
      <p:sp>
        <p:nvSpPr>
          <p:cNvPr id="6" name="TextBox 5"/>
          <p:cNvSpPr txBox="1"/>
          <p:nvPr/>
        </p:nvSpPr>
        <p:spPr>
          <a:xfrm>
            <a:off x="3276615" y="4514850"/>
            <a:ext cx="5433499" cy="400110"/>
          </a:xfrm>
          <a:prstGeom prst="rect">
            <a:avLst/>
          </a:prstGeom>
          <a:noFill/>
        </p:spPr>
        <p:txBody>
          <a:bodyPr wrap="none" rtlCol="0">
            <a:spAutoFit/>
          </a:bodyPr>
          <a:lstStyle/>
          <a:p>
            <a:r>
              <a:rPr lang="en-US" sz="2000" dirty="0"/>
              <a:t>TOTAL since 2009: &gt;30 projects in 7 countries</a:t>
            </a:r>
          </a:p>
        </p:txBody>
      </p:sp>
    </p:spTree>
    <p:extLst>
      <p:ext uri="{BB962C8B-B14F-4D97-AF65-F5344CB8AC3E}">
        <p14:creationId xmlns:p14="http://schemas.microsoft.com/office/powerpoint/2010/main" val="346476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53735"/>
                </a:solidFill>
              </a:rPr>
              <a:t>Goal</a:t>
            </a:r>
          </a:p>
        </p:txBody>
      </p:sp>
      <p:sp>
        <p:nvSpPr>
          <p:cNvPr id="3" name="Content Placeholder 2"/>
          <p:cNvSpPr>
            <a:spLocks noGrp="1"/>
          </p:cNvSpPr>
          <p:nvPr>
            <p:ph idx="1"/>
          </p:nvPr>
        </p:nvSpPr>
        <p:spPr>
          <a:xfrm>
            <a:off x="533400" y="1143000"/>
            <a:ext cx="8229600" cy="3394472"/>
          </a:xfrm>
        </p:spPr>
        <p:txBody>
          <a:bodyPr>
            <a:normAutofit fontScale="92500"/>
          </a:bodyPr>
          <a:lstStyle/>
          <a:p>
            <a:pPr lvl="1"/>
            <a:r>
              <a:rPr lang="en-US" sz="3200" i="1" dirty="0"/>
              <a:t>Reduction or elimination of deaths of healthy shelter cats and dogs in the United States</a:t>
            </a:r>
          </a:p>
          <a:p>
            <a:pPr lvl="1"/>
            <a:r>
              <a:rPr lang="en-US" sz="3200" dirty="0"/>
              <a:t>Successful product will likely be made available world wide for feral cat and dog control</a:t>
            </a:r>
          </a:p>
          <a:p>
            <a:pPr marL="0" indent="0">
              <a:buNone/>
            </a:pPr>
            <a:br>
              <a:rPr lang="en-US" dirty="0"/>
            </a:br>
            <a:endParaRPr lang="en-US" dirty="0"/>
          </a:p>
        </p:txBody>
      </p:sp>
      <p:pic>
        <p:nvPicPr>
          <p:cNvPr id="10" name="Picture 9"/>
          <p:cNvPicPr>
            <a:picLocks noChangeAspect="1"/>
          </p:cNvPicPr>
          <p:nvPr/>
        </p:nvPicPr>
        <p:blipFill>
          <a:blip r:embed="rId3" cstate="print"/>
          <a:stretch>
            <a:fillRect/>
          </a:stretch>
        </p:blipFill>
        <p:spPr>
          <a:xfrm>
            <a:off x="4343400" y="3257550"/>
            <a:ext cx="2057400" cy="1676400"/>
          </a:xfrm>
          <a:prstGeom prst="rect">
            <a:avLst/>
          </a:prstGeom>
        </p:spPr>
      </p:pic>
    </p:spTree>
    <p:extLst>
      <p:ext uri="{BB962C8B-B14F-4D97-AF65-F5344CB8AC3E}">
        <p14:creationId xmlns:p14="http://schemas.microsoft.com/office/powerpoint/2010/main" val="2257708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a:solidFill>
                  <a:srgbClr val="953735"/>
                </a:solidFill>
              </a:rPr>
              <a:t>25 Million US$ Prize</a:t>
            </a:r>
          </a:p>
        </p:txBody>
      </p:sp>
      <p:sp>
        <p:nvSpPr>
          <p:cNvPr id="3" name="Content Placeholder 2"/>
          <p:cNvSpPr>
            <a:spLocks noGrp="1"/>
          </p:cNvSpPr>
          <p:nvPr>
            <p:ph idx="1"/>
          </p:nvPr>
        </p:nvSpPr>
        <p:spPr>
          <a:xfrm>
            <a:off x="304800" y="800107"/>
            <a:ext cx="6477000" cy="3981449"/>
          </a:xfrm>
        </p:spPr>
        <p:txBody>
          <a:bodyPr>
            <a:normAutofit fontScale="92500" lnSpcReduction="20000"/>
          </a:bodyPr>
          <a:lstStyle/>
          <a:p>
            <a:pPr lvl="1"/>
            <a:r>
              <a:rPr lang="en-US" dirty="0"/>
              <a:t>Single-dose, permanent, nonsurgical </a:t>
            </a:r>
            <a:r>
              <a:rPr lang="en-US" dirty="0" err="1"/>
              <a:t>sterilant</a:t>
            </a:r>
            <a:endParaRPr lang="en-US" dirty="0"/>
          </a:p>
          <a:p>
            <a:pPr lvl="1"/>
            <a:r>
              <a:rPr lang="en-US" dirty="0"/>
              <a:t>Safe and effective in male and female cats and dogs</a:t>
            </a:r>
          </a:p>
          <a:p>
            <a:pPr lvl="1"/>
            <a:r>
              <a:rPr lang="en-US" dirty="0"/>
              <a:t>Ablates sex steroids and/or their effects</a:t>
            </a:r>
          </a:p>
          <a:p>
            <a:pPr lvl="1"/>
            <a:r>
              <a:rPr lang="en-US" dirty="0"/>
              <a:t>Suitable for administration in a field setting</a:t>
            </a:r>
          </a:p>
          <a:p>
            <a:pPr lvl="1"/>
            <a:r>
              <a:rPr lang="en-US" dirty="0"/>
              <a:t>Viable pathway to regulatory approval</a:t>
            </a:r>
          </a:p>
          <a:p>
            <a:pPr lvl="1"/>
            <a:r>
              <a:rPr lang="en-US" dirty="0"/>
              <a:t>Reasonable manufacturing process and cost</a:t>
            </a:r>
          </a:p>
        </p:txBody>
      </p:sp>
      <p:pic>
        <p:nvPicPr>
          <p:cNvPr id="4" name="Picture 3"/>
          <p:cNvPicPr>
            <a:picLocks noChangeAspect="1"/>
          </p:cNvPicPr>
          <p:nvPr/>
        </p:nvPicPr>
        <p:blipFill>
          <a:blip r:embed="rId3" cstate="print"/>
          <a:stretch>
            <a:fillRect/>
          </a:stretch>
        </p:blipFill>
        <p:spPr>
          <a:xfrm>
            <a:off x="6977678" y="3721137"/>
            <a:ext cx="2133600" cy="1406656"/>
          </a:xfrm>
          <a:prstGeom prst="rect">
            <a:avLst/>
          </a:prstGeom>
        </p:spPr>
      </p:pic>
    </p:spTree>
    <p:extLst>
      <p:ext uri="{BB962C8B-B14F-4D97-AF65-F5344CB8AC3E}">
        <p14:creationId xmlns:p14="http://schemas.microsoft.com/office/powerpoint/2010/main" val="71494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05979"/>
            <a:ext cx="8763000" cy="857250"/>
          </a:xfrm>
        </p:spPr>
        <p:txBody>
          <a:bodyPr/>
          <a:lstStyle/>
          <a:p>
            <a:pPr algn="l"/>
            <a:r>
              <a:rPr lang="en-US" altLang="en-US" dirty="0">
                <a:solidFill>
                  <a:srgbClr val="953735"/>
                </a:solidFill>
              </a:rPr>
              <a:t>Research Disciplines</a:t>
            </a:r>
          </a:p>
        </p:txBody>
      </p:sp>
      <p:sp>
        <p:nvSpPr>
          <p:cNvPr id="7171" name="Content Placeholder 2"/>
          <p:cNvSpPr>
            <a:spLocks noGrp="1"/>
          </p:cNvSpPr>
          <p:nvPr>
            <p:ph idx="1"/>
          </p:nvPr>
        </p:nvSpPr>
        <p:spPr>
          <a:xfrm>
            <a:off x="457200" y="1234678"/>
            <a:ext cx="8229600" cy="3394472"/>
          </a:xfrm>
        </p:spPr>
        <p:txBody>
          <a:bodyPr>
            <a:normAutofit fontScale="92500" lnSpcReduction="20000"/>
          </a:bodyPr>
          <a:lstStyle/>
          <a:p>
            <a:r>
              <a:rPr lang="en-US" dirty="0"/>
              <a:t>Reproductive biology</a:t>
            </a:r>
          </a:p>
          <a:p>
            <a:r>
              <a:rPr lang="en-US" dirty="0"/>
              <a:t>Gene therapy</a:t>
            </a:r>
          </a:p>
          <a:p>
            <a:r>
              <a:rPr lang="en-US" dirty="0"/>
              <a:t>Neuroendocrinology</a:t>
            </a:r>
          </a:p>
          <a:p>
            <a:r>
              <a:rPr lang="en-US" dirty="0"/>
              <a:t>Immunology</a:t>
            </a:r>
          </a:p>
          <a:p>
            <a:r>
              <a:rPr lang="en-US" dirty="0"/>
              <a:t>Oncology</a:t>
            </a:r>
          </a:p>
          <a:p>
            <a:r>
              <a:rPr lang="en-US" dirty="0"/>
              <a:t>Bioengineering</a:t>
            </a:r>
          </a:p>
          <a:p>
            <a:r>
              <a:rPr lang="en-US" dirty="0"/>
              <a:t>Medicinal chemistry…. and more</a:t>
            </a:r>
          </a:p>
        </p:txBody>
      </p:sp>
      <p:sp>
        <p:nvSpPr>
          <p:cNvPr id="6" name="Rectangle 5"/>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Calibri" pitchFamily="34" charset="0"/>
            </a:endParaRPr>
          </a:p>
        </p:txBody>
      </p:sp>
      <p:pic>
        <p:nvPicPr>
          <p:cNvPr id="2" name="Picture 1"/>
          <p:cNvPicPr>
            <a:picLocks noChangeAspect="1"/>
          </p:cNvPicPr>
          <p:nvPr/>
        </p:nvPicPr>
        <p:blipFill>
          <a:blip r:embed="rId3" cstate="print"/>
          <a:stretch>
            <a:fillRect/>
          </a:stretch>
        </p:blipFill>
        <p:spPr>
          <a:xfrm>
            <a:off x="5562600" y="1047752"/>
            <a:ext cx="2971800" cy="1743075"/>
          </a:xfrm>
          <a:prstGeom prst="rect">
            <a:avLst/>
          </a:prstGeom>
        </p:spPr>
      </p:pic>
    </p:spTree>
    <p:extLst>
      <p:ext uri="{BB962C8B-B14F-4D97-AF65-F5344CB8AC3E}">
        <p14:creationId xmlns:p14="http://schemas.microsoft.com/office/powerpoint/2010/main" val="280648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altLang="en-US" dirty="0">
                <a:solidFill>
                  <a:srgbClr val="953735"/>
                </a:solidFill>
              </a:rPr>
              <a:t>Safety and Animal Welfare</a:t>
            </a:r>
            <a:endParaRPr lang="en-US" dirty="0">
              <a:solidFill>
                <a:srgbClr val="953735"/>
              </a:solidFill>
            </a:endParaRPr>
          </a:p>
        </p:txBody>
      </p:sp>
      <p:sp>
        <p:nvSpPr>
          <p:cNvPr id="4" name="Content Placeholder 3"/>
          <p:cNvSpPr>
            <a:spLocks noGrp="1"/>
          </p:cNvSpPr>
          <p:nvPr>
            <p:ph idx="1"/>
          </p:nvPr>
        </p:nvSpPr>
        <p:spPr>
          <a:xfrm>
            <a:off x="457200" y="1200150"/>
            <a:ext cx="8229600" cy="3143250"/>
          </a:xfrm>
        </p:spPr>
        <p:txBody>
          <a:bodyPr>
            <a:normAutofit fontScale="77500" lnSpcReduction="20000"/>
          </a:bodyPr>
          <a:lstStyle/>
          <a:p>
            <a:r>
              <a:rPr lang="en-US" dirty="0"/>
              <a:t>Specific reproductive targets to optimize safety (limited ‘off target’ side effects)</a:t>
            </a:r>
          </a:p>
          <a:p>
            <a:endParaRPr lang="en-US" dirty="0"/>
          </a:p>
          <a:p>
            <a:r>
              <a:rPr lang="en-US" dirty="0"/>
              <a:t>Animal welfare is a primary concern (see Foundation Guidelines for Research Animals: </a:t>
            </a:r>
          </a:p>
          <a:p>
            <a:pPr lvl="1"/>
            <a:r>
              <a:rPr lang="en-US" dirty="0">
                <a:hlinkClick r:id="rId3"/>
              </a:rPr>
              <a:t>http://www.michelsonprizeandgrants.org/resources/animal-welfare-policy</a:t>
            </a:r>
            <a:endParaRPr lang="en-US" dirty="0"/>
          </a:p>
          <a:p>
            <a:pPr lvl="1"/>
            <a:r>
              <a:rPr lang="en-US" dirty="0"/>
              <a:t>Behavioral enrichment</a:t>
            </a:r>
          </a:p>
          <a:p>
            <a:pPr lvl="1"/>
            <a:r>
              <a:rPr lang="en-US" dirty="0"/>
              <a:t>Dog and cat adoption</a:t>
            </a:r>
          </a:p>
          <a:p>
            <a:endParaRPr lang="en-US" dirty="0"/>
          </a:p>
        </p:txBody>
      </p:sp>
    </p:spTree>
    <p:extLst>
      <p:ext uri="{BB962C8B-B14F-4D97-AF65-F5344CB8AC3E}">
        <p14:creationId xmlns:p14="http://schemas.microsoft.com/office/powerpoint/2010/main" val="306085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048"/>
            <a:ext cx="8229600" cy="857250"/>
          </a:xfrm>
        </p:spPr>
        <p:txBody>
          <a:bodyPr/>
          <a:lstStyle/>
          <a:p>
            <a:r>
              <a:rPr lang="en-US" altLang="en-US" dirty="0">
                <a:solidFill>
                  <a:srgbClr val="953735"/>
                </a:solidFill>
              </a:rPr>
              <a:t>The Numbers</a:t>
            </a:r>
          </a:p>
        </p:txBody>
      </p:sp>
      <p:sp>
        <p:nvSpPr>
          <p:cNvPr id="7171" name="Content Placeholder 2"/>
          <p:cNvSpPr>
            <a:spLocks noGrp="1"/>
          </p:cNvSpPr>
          <p:nvPr>
            <p:ph idx="1"/>
          </p:nvPr>
        </p:nvSpPr>
        <p:spPr>
          <a:xfrm>
            <a:off x="533400" y="2419350"/>
            <a:ext cx="8305800" cy="3146823"/>
          </a:xfrm>
        </p:spPr>
        <p:txBody>
          <a:bodyPr>
            <a:normAutofit/>
          </a:bodyPr>
          <a:lstStyle/>
          <a:p>
            <a:r>
              <a:rPr lang="en-US" sz="2800" dirty="0"/>
              <a:t>319 Letters of intent</a:t>
            </a:r>
          </a:p>
          <a:p>
            <a:r>
              <a:rPr lang="en-US" sz="2800" dirty="0"/>
              <a:t>109 full grant applications</a:t>
            </a:r>
          </a:p>
          <a:p>
            <a:r>
              <a:rPr lang="en-US" sz="2800" dirty="0"/>
              <a:t>31 proposals funded</a:t>
            </a:r>
          </a:p>
          <a:p>
            <a:r>
              <a:rPr lang="en-US" sz="2800" dirty="0"/>
              <a:t>To date, $12.5M of the $50M have been dispersed.</a:t>
            </a:r>
          </a:p>
        </p:txBody>
      </p:sp>
      <p:sp>
        <p:nvSpPr>
          <p:cNvPr id="6" name="Rectangle 5"/>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a:solidFill>
                <a:srgbClr val="FFFFFF"/>
              </a:solidFill>
              <a:latin typeface="Calibri" pitchFamily="34" charset="0"/>
            </a:endParaRPr>
          </a:p>
        </p:txBody>
      </p:sp>
      <p:pic>
        <p:nvPicPr>
          <p:cNvPr id="2" name="Picture 1"/>
          <p:cNvPicPr>
            <a:picLocks noChangeAspect="1"/>
          </p:cNvPicPr>
          <p:nvPr/>
        </p:nvPicPr>
        <p:blipFill>
          <a:blip r:embed="rId3" cstate="print"/>
          <a:stretch>
            <a:fillRect/>
          </a:stretch>
        </p:blipFill>
        <p:spPr>
          <a:xfrm>
            <a:off x="2971800" y="857257"/>
            <a:ext cx="2895600" cy="1626679"/>
          </a:xfrm>
          <a:prstGeom prst="rect">
            <a:avLst/>
          </a:prstGeom>
        </p:spPr>
      </p:pic>
    </p:spTree>
    <p:extLst>
      <p:ext uri="{BB962C8B-B14F-4D97-AF65-F5344CB8AC3E}">
        <p14:creationId xmlns:p14="http://schemas.microsoft.com/office/powerpoint/2010/main" val="357812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altLang="en-US" dirty="0">
                <a:solidFill>
                  <a:srgbClr val="953735"/>
                </a:solidFill>
              </a:rPr>
              <a:t>Research Approaches</a:t>
            </a:r>
            <a:endParaRPr lang="en-US" dirty="0">
              <a:solidFill>
                <a:srgbClr val="953735"/>
              </a:solidFill>
            </a:endParaRPr>
          </a:p>
        </p:txBody>
      </p:sp>
      <p:sp>
        <p:nvSpPr>
          <p:cNvPr id="4" name="Content Placeholder 3"/>
          <p:cNvSpPr>
            <a:spLocks noGrp="1"/>
          </p:cNvSpPr>
          <p:nvPr>
            <p:ph idx="1"/>
          </p:nvPr>
        </p:nvSpPr>
        <p:spPr>
          <a:xfrm>
            <a:off x="762000" y="1200151"/>
            <a:ext cx="8229600" cy="3394472"/>
          </a:xfrm>
        </p:spPr>
        <p:txBody>
          <a:bodyPr/>
          <a:lstStyle/>
          <a:p>
            <a:r>
              <a:rPr lang="en-US" dirty="0" err="1"/>
              <a:t>Immunocontraception</a:t>
            </a:r>
            <a:endParaRPr lang="en-US" dirty="0"/>
          </a:p>
          <a:p>
            <a:r>
              <a:rPr lang="en-US" dirty="0"/>
              <a:t>High dose/long term </a:t>
            </a:r>
            <a:r>
              <a:rPr lang="en-US" dirty="0" err="1"/>
              <a:t>GnRH</a:t>
            </a:r>
            <a:r>
              <a:rPr lang="en-US" dirty="0"/>
              <a:t> agonists</a:t>
            </a:r>
          </a:p>
          <a:p>
            <a:r>
              <a:rPr lang="en-US" dirty="0"/>
              <a:t>Targeted delivery of </a:t>
            </a:r>
            <a:r>
              <a:rPr lang="en-US" dirty="0" err="1"/>
              <a:t>cytotoxins</a:t>
            </a:r>
            <a:endParaRPr lang="en-US" dirty="0"/>
          </a:p>
          <a:p>
            <a:r>
              <a:rPr lang="en-US" dirty="0"/>
              <a:t>Gene silencing/gene therapy</a:t>
            </a:r>
          </a:p>
          <a:p>
            <a:endParaRPr lang="en-US" dirty="0"/>
          </a:p>
        </p:txBody>
      </p:sp>
      <p:pic>
        <p:nvPicPr>
          <p:cNvPr id="3" name="Picture 2"/>
          <p:cNvPicPr>
            <a:picLocks noChangeAspect="1"/>
          </p:cNvPicPr>
          <p:nvPr/>
        </p:nvPicPr>
        <p:blipFill>
          <a:blip r:embed="rId3" cstate="print"/>
          <a:stretch>
            <a:fillRect/>
          </a:stretch>
        </p:blipFill>
        <p:spPr>
          <a:xfrm rot="825043">
            <a:off x="6777957" y="2641463"/>
            <a:ext cx="2123837" cy="2114550"/>
          </a:xfrm>
          <a:prstGeom prst="rect">
            <a:avLst/>
          </a:prstGeom>
        </p:spPr>
      </p:pic>
    </p:spTree>
    <p:extLst>
      <p:ext uri="{BB962C8B-B14F-4D97-AF65-F5344CB8AC3E}">
        <p14:creationId xmlns:p14="http://schemas.microsoft.com/office/powerpoint/2010/main" val="92015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dirty="0" err="1">
                <a:solidFill>
                  <a:srgbClr val="953735"/>
                </a:solidFill>
              </a:rPr>
              <a:t>Immunocontraception</a:t>
            </a:r>
            <a:endParaRPr lang="en-US" dirty="0">
              <a:solidFill>
                <a:srgbClr val="953735"/>
              </a:solidFill>
            </a:endParaRPr>
          </a:p>
        </p:txBody>
      </p:sp>
      <p:sp>
        <p:nvSpPr>
          <p:cNvPr id="4" name="Content Placeholder 3"/>
          <p:cNvSpPr>
            <a:spLocks noGrp="1"/>
          </p:cNvSpPr>
          <p:nvPr>
            <p:ph idx="1"/>
          </p:nvPr>
        </p:nvSpPr>
        <p:spPr>
          <a:xfrm>
            <a:off x="762000" y="1200151"/>
            <a:ext cx="8229600" cy="3394472"/>
          </a:xfrm>
        </p:spPr>
        <p:txBody>
          <a:bodyPr/>
          <a:lstStyle/>
          <a:p>
            <a:r>
              <a:rPr lang="en-US" dirty="0" err="1"/>
              <a:t>GnRH</a:t>
            </a:r>
            <a:r>
              <a:rPr lang="en-US" dirty="0"/>
              <a:t> vaccine – new approaches</a:t>
            </a:r>
          </a:p>
          <a:p>
            <a:r>
              <a:rPr lang="en-US" dirty="0"/>
              <a:t>Unique sperm antigens</a:t>
            </a:r>
          </a:p>
          <a:p>
            <a:r>
              <a:rPr lang="en-US" dirty="0"/>
              <a:t>Recombinant </a:t>
            </a:r>
            <a:r>
              <a:rPr lang="en-US" dirty="0" err="1"/>
              <a:t>zona</a:t>
            </a:r>
            <a:r>
              <a:rPr lang="en-US" dirty="0"/>
              <a:t> </a:t>
            </a:r>
            <a:r>
              <a:rPr lang="en-US" dirty="0" err="1"/>
              <a:t>pellucida</a:t>
            </a:r>
            <a:r>
              <a:rPr lang="en-US" dirty="0"/>
              <a:t> proteins</a:t>
            </a:r>
          </a:p>
        </p:txBody>
      </p:sp>
      <p:pic>
        <p:nvPicPr>
          <p:cNvPr id="3" name="Picture 2"/>
          <p:cNvPicPr>
            <a:picLocks noChangeAspect="1"/>
          </p:cNvPicPr>
          <p:nvPr/>
        </p:nvPicPr>
        <p:blipFill>
          <a:blip r:embed="rId3" cstate="print"/>
          <a:stretch>
            <a:fillRect/>
          </a:stretch>
        </p:blipFill>
        <p:spPr>
          <a:xfrm>
            <a:off x="2743200" y="3457577"/>
            <a:ext cx="3048000" cy="1685925"/>
          </a:xfrm>
          <a:prstGeom prst="rect">
            <a:avLst/>
          </a:prstGeom>
        </p:spPr>
      </p:pic>
    </p:spTree>
    <p:extLst>
      <p:ext uri="{BB962C8B-B14F-4D97-AF65-F5344CB8AC3E}">
        <p14:creationId xmlns:p14="http://schemas.microsoft.com/office/powerpoint/2010/main" val="315271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53735"/>
                </a:solidFill>
              </a:rPr>
              <a:t>History</a:t>
            </a:r>
          </a:p>
        </p:txBody>
      </p:sp>
      <p:sp>
        <p:nvSpPr>
          <p:cNvPr id="3" name="Content Placeholder 2"/>
          <p:cNvSpPr>
            <a:spLocks noGrp="1"/>
          </p:cNvSpPr>
          <p:nvPr>
            <p:ph idx="1"/>
          </p:nvPr>
        </p:nvSpPr>
        <p:spPr>
          <a:xfrm>
            <a:off x="457200" y="1063229"/>
            <a:ext cx="7620000" cy="3600450"/>
          </a:xfrm>
        </p:spPr>
        <p:txBody>
          <a:bodyPr>
            <a:normAutofit fontScale="77500" lnSpcReduction="20000"/>
          </a:bodyPr>
          <a:lstStyle/>
          <a:p>
            <a:endParaRPr lang="en-US" dirty="0"/>
          </a:p>
          <a:p>
            <a:pPr>
              <a:lnSpc>
                <a:spcPct val="80000"/>
              </a:lnSpc>
            </a:pPr>
            <a:r>
              <a:rPr lang="en-US" sz="2600" dirty="0">
                <a:cs typeface="Times New Roman" charset="0"/>
              </a:rPr>
              <a:t>Faulkner LC, Pineda MH, </a:t>
            </a:r>
            <a:r>
              <a:rPr lang="en-US" sz="2600" dirty="0" err="1">
                <a:cs typeface="Times New Roman" charset="0"/>
              </a:rPr>
              <a:t>Reimers</a:t>
            </a:r>
            <a:r>
              <a:rPr lang="en-US" sz="2600" dirty="0">
                <a:cs typeface="Times New Roman" charset="0"/>
              </a:rPr>
              <a:t> TJ, Immunization against gonadotropins in </a:t>
            </a:r>
            <a:r>
              <a:rPr lang="en-US" sz="2600" dirty="0">
                <a:solidFill>
                  <a:srgbClr val="FF3300"/>
                </a:solidFill>
                <a:cs typeface="Times New Roman" charset="0"/>
              </a:rPr>
              <a:t>dogs</a:t>
            </a:r>
            <a:r>
              <a:rPr lang="en-US" sz="2600" dirty="0">
                <a:cs typeface="Times New Roman" charset="0"/>
              </a:rPr>
              <a:t>, in Immunization With Hormones in Reproduction Research, pp. 199-214, </a:t>
            </a:r>
            <a:r>
              <a:rPr lang="en-US" sz="3500" dirty="0">
                <a:solidFill>
                  <a:srgbClr val="FF0000"/>
                </a:solidFill>
                <a:cs typeface="Times New Roman" charset="0"/>
              </a:rPr>
              <a:t>1975</a:t>
            </a:r>
            <a:r>
              <a:rPr lang="en-US" sz="2600" dirty="0">
                <a:solidFill>
                  <a:srgbClr val="0000FF"/>
                </a:solidFill>
                <a:cs typeface="Times New Roman" charset="0"/>
              </a:rPr>
              <a:t>. (40 years –  contraception in wildlife; but no dog product)</a:t>
            </a:r>
          </a:p>
          <a:p>
            <a:pPr>
              <a:lnSpc>
                <a:spcPct val="80000"/>
              </a:lnSpc>
            </a:pPr>
            <a:endParaRPr lang="en-US" sz="2600" dirty="0">
              <a:solidFill>
                <a:schemeClr val="accent2"/>
              </a:solidFill>
              <a:cs typeface="Times New Roman" charset="0"/>
            </a:endParaRPr>
          </a:p>
          <a:p>
            <a:pPr>
              <a:lnSpc>
                <a:spcPct val="80000"/>
              </a:lnSpc>
            </a:pPr>
            <a:r>
              <a:rPr lang="en-US" sz="2600" dirty="0" err="1">
                <a:cs typeface="Times New Roman" charset="0"/>
              </a:rPr>
              <a:t>Mahi</a:t>
            </a:r>
            <a:r>
              <a:rPr lang="en-US" sz="2600" dirty="0">
                <a:cs typeface="Times New Roman" charset="0"/>
              </a:rPr>
              <a:t>-Brown CA, Huang TTF Jr., </a:t>
            </a:r>
            <a:r>
              <a:rPr lang="en-US" sz="2600" dirty="0" err="1">
                <a:cs typeface="Times New Roman" charset="0"/>
              </a:rPr>
              <a:t>Yamagimachi</a:t>
            </a:r>
            <a:r>
              <a:rPr lang="en-US" sz="2600" dirty="0">
                <a:cs typeface="Times New Roman" charset="0"/>
              </a:rPr>
              <a:t> R, Infertility in </a:t>
            </a:r>
            <a:r>
              <a:rPr lang="en-US" sz="2600" dirty="0">
                <a:solidFill>
                  <a:srgbClr val="FF3300"/>
                </a:solidFill>
                <a:cs typeface="Times New Roman" charset="0"/>
              </a:rPr>
              <a:t>bitches</a:t>
            </a:r>
            <a:r>
              <a:rPr lang="en-US" sz="2600" dirty="0">
                <a:cs typeface="Times New Roman" charset="0"/>
              </a:rPr>
              <a:t> induced by active immunization with porcine </a:t>
            </a:r>
            <a:r>
              <a:rPr lang="en-US" sz="2600" dirty="0" err="1">
                <a:cs typeface="Times New Roman" charset="0"/>
              </a:rPr>
              <a:t>zonae</a:t>
            </a:r>
            <a:r>
              <a:rPr lang="en-US" sz="2600" dirty="0">
                <a:cs typeface="Times New Roman" charset="0"/>
              </a:rPr>
              <a:t> </a:t>
            </a:r>
            <a:r>
              <a:rPr lang="en-US" sz="2600" dirty="0" err="1">
                <a:cs typeface="Times New Roman" charset="0"/>
              </a:rPr>
              <a:t>pellucidae</a:t>
            </a:r>
            <a:r>
              <a:rPr lang="en-US" sz="2600" dirty="0">
                <a:cs typeface="Times New Roman" charset="0"/>
              </a:rPr>
              <a:t>. J </a:t>
            </a:r>
            <a:r>
              <a:rPr lang="en-US" sz="2600" dirty="0" err="1">
                <a:cs typeface="Times New Roman" charset="0"/>
              </a:rPr>
              <a:t>Exp</a:t>
            </a:r>
            <a:r>
              <a:rPr lang="en-US" sz="2600" dirty="0">
                <a:cs typeface="Times New Roman" charset="0"/>
              </a:rPr>
              <a:t> </a:t>
            </a:r>
            <a:r>
              <a:rPr lang="en-US" sz="2600" dirty="0" err="1">
                <a:cs typeface="Times New Roman" charset="0"/>
              </a:rPr>
              <a:t>Zool</a:t>
            </a:r>
            <a:r>
              <a:rPr lang="en-US" sz="2600" dirty="0">
                <a:cs typeface="Times New Roman" charset="0"/>
              </a:rPr>
              <a:t> 222: 89-95, </a:t>
            </a:r>
            <a:r>
              <a:rPr lang="en-US" sz="3500" dirty="0">
                <a:solidFill>
                  <a:srgbClr val="FF0000"/>
                </a:solidFill>
                <a:cs typeface="Times New Roman" charset="0"/>
              </a:rPr>
              <a:t>1982</a:t>
            </a:r>
            <a:r>
              <a:rPr lang="en-US" sz="2600" dirty="0">
                <a:solidFill>
                  <a:srgbClr val="0000FF"/>
                </a:solidFill>
                <a:cs typeface="Times New Roman" charset="0"/>
              </a:rPr>
              <a:t>. (33 </a:t>
            </a:r>
            <a:r>
              <a:rPr lang="en-US" sz="2600" dirty="0" err="1">
                <a:solidFill>
                  <a:srgbClr val="0000FF"/>
                </a:solidFill>
                <a:cs typeface="Times New Roman" charset="0"/>
              </a:rPr>
              <a:t>yrs</a:t>
            </a:r>
            <a:r>
              <a:rPr lang="en-US" sz="2600" dirty="0">
                <a:solidFill>
                  <a:srgbClr val="0000FF"/>
                </a:solidFill>
                <a:cs typeface="Times New Roman" charset="0"/>
              </a:rPr>
              <a:t>- vaccine for horses, wildlife, but no dog product)</a:t>
            </a:r>
          </a:p>
          <a:p>
            <a:pPr>
              <a:lnSpc>
                <a:spcPct val="80000"/>
              </a:lnSpc>
            </a:pPr>
            <a:endParaRPr lang="en-US" sz="2600" dirty="0">
              <a:cs typeface="Times New Roman" charset="0"/>
            </a:endParaRPr>
          </a:p>
          <a:p>
            <a:pPr>
              <a:lnSpc>
                <a:spcPct val="80000"/>
              </a:lnSpc>
            </a:pPr>
            <a:r>
              <a:rPr lang="en-US" sz="2600" dirty="0">
                <a:cs typeface="Times New Roman" charset="0"/>
              </a:rPr>
              <a:t>Tremblay Y, Belanger A, Reversible inhibition of gonadal functions by a potent gonadotropin-releasing hormone agonist in the adult </a:t>
            </a:r>
            <a:r>
              <a:rPr lang="en-US" sz="2600" dirty="0">
                <a:solidFill>
                  <a:srgbClr val="FF3300"/>
                </a:solidFill>
                <a:cs typeface="Times New Roman" charset="0"/>
              </a:rPr>
              <a:t>dog</a:t>
            </a:r>
            <a:r>
              <a:rPr lang="en-US" sz="2600" dirty="0">
                <a:cs typeface="Times New Roman" charset="0"/>
              </a:rPr>
              <a:t>. Contraception 30: 483-497, </a:t>
            </a:r>
            <a:r>
              <a:rPr lang="en-US" sz="3500" dirty="0">
                <a:solidFill>
                  <a:srgbClr val="FF0000"/>
                </a:solidFill>
                <a:cs typeface="Times New Roman" charset="0"/>
              </a:rPr>
              <a:t>1984</a:t>
            </a:r>
            <a:r>
              <a:rPr lang="en-US" sz="2600" dirty="0">
                <a:solidFill>
                  <a:srgbClr val="FF0000"/>
                </a:solidFill>
                <a:cs typeface="Times New Roman" charset="0"/>
              </a:rPr>
              <a:t>.</a:t>
            </a:r>
            <a:r>
              <a:rPr lang="en-US" sz="2600" dirty="0">
                <a:solidFill>
                  <a:srgbClr val="0000FF"/>
                </a:solidFill>
                <a:cs typeface="Times New Roman" charset="0"/>
              </a:rPr>
              <a:t> (20 </a:t>
            </a:r>
            <a:r>
              <a:rPr lang="en-US" sz="2600" dirty="0" err="1">
                <a:solidFill>
                  <a:srgbClr val="0000FF"/>
                </a:solidFill>
                <a:cs typeface="Times New Roman" charset="0"/>
              </a:rPr>
              <a:t>yrs</a:t>
            </a:r>
            <a:r>
              <a:rPr lang="en-US" sz="2600" dirty="0">
                <a:solidFill>
                  <a:srgbClr val="0000FF"/>
                </a:solidFill>
                <a:cs typeface="Times New Roman" charset="0"/>
              </a:rPr>
              <a:t> - first product 2004-males, 2006- females, but off the market now)</a:t>
            </a:r>
          </a:p>
          <a:p>
            <a:pPr lvl="1"/>
            <a:endParaRPr lang="en-US" sz="2800" dirty="0"/>
          </a:p>
          <a:p>
            <a:pPr lvl="1"/>
            <a:endParaRPr lang="en-US" sz="2800" dirty="0"/>
          </a:p>
          <a:p>
            <a:pPr lvl="1"/>
            <a:endParaRPr lang="en-US" sz="2800" dirty="0"/>
          </a:p>
        </p:txBody>
      </p:sp>
      <p:pic>
        <p:nvPicPr>
          <p:cNvPr id="4" name="Picture 3"/>
          <p:cNvPicPr>
            <a:picLocks noChangeAspect="1"/>
          </p:cNvPicPr>
          <p:nvPr/>
        </p:nvPicPr>
        <p:blipFill>
          <a:blip r:embed="rId2" cstate="print"/>
          <a:stretch>
            <a:fillRect/>
          </a:stretch>
        </p:blipFill>
        <p:spPr>
          <a:xfrm>
            <a:off x="7069984" y="6065"/>
            <a:ext cx="1845416" cy="1554480"/>
          </a:xfrm>
          <a:prstGeom prst="rect">
            <a:avLst/>
          </a:prstGeom>
        </p:spPr>
      </p:pic>
    </p:spTree>
    <p:extLst>
      <p:ext uri="{BB962C8B-B14F-4D97-AF65-F5344CB8AC3E}">
        <p14:creationId xmlns:p14="http://schemas.microsoft.com/office/powerpoint/2010/main" val="862595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953735"/>
                </a:solidFill>
              </a:rPr>
              <a:t>GnRH</a:t>
            </a:r>
            <a:r>
              <a:rPr lang="en-US" dirty="0">
                <a:solidFill>
                  <a:srgbClr val="953735"/>
                </a:solidFill>
              </a:rPr>
              <a:t> Vaccines: Why a New Approach?</a:t>
            </a:r>
          </a:p>
        </p:txBody>
      </p:sp>
      <p:sp>
        <p:nvSpPr>
          <p:cNvPr id="3" name="Content Placeholder 2"/>
          <p:cNvSpPr>
            <a:spLocks noGrp="1"/>
          </p:cNvSpPr>
          <p:nvPr>
            <p:ph idx="1"/>
          </p:nvPr>
        </p:nvSpPr>
        <p:spPr>
          <a:xfrm>
            <a:off x="457200" y="1885950"/>
            <a:ext cx="7620000" cy="3600450"/>
          </a:xfrm>
        </p:spPr>
        <p:txBody>
          <a:bodyPr>
            <a:normAutofit/>
          </a:bodyPr>
          <a:lstStyle/>
          <a:p>
            <a:r>
              <a:rPr lang="en-US" sz="3200" dirty="0"/>
              <a:t>Longer duration (3-10 years)</a:t>
            </a:r>
          </a:p>
          <a:p>
            <a:r>
              <a:rPr lang="en-US" dirty="0"/>
              <a:t>Eliminate need for boosters</a:t>
            </a:r>
          </a:p>
          <a:p>
            <a:r>
              <a:rPr lang="en-US" dirty="0"/>
              <a:t>Eliminate injection site reactions</a:t>
            </a:r>
          </a:p>
          <a:p>
            <a:pPr marL="114300" indent="0">
              <a:buNone/>
            </a:pPr>
            <a:endParaRPr lang="en-US" sz="2800" b="1" dirty="0"/>
          </a:p>
          <a:p>
            <a:pPr marL="114300" indent="0">
              <a:buNone/>
            </a:pPr>
            <a:endParaRPr lang="en-US" sz="2800" dirty="0">
              <a:solidFill>
                <a:srgbClr val="800000"/>
              </a:solidFill>
            </a:endParaRPr>
          </a:p>
          <a:p>
            <a:pPr marL="114300" indent="0">
              <a:buNone/>
            </a:pPr>
            <a:endParaRPr lang="en-US" sz="2800" dirty="0"/>
          </a:p>
          <a:p>
            <a:pPr marL="114300" indent="0">
              <a:buNone/>
            </a:pPr>
            <a:endParaRPr lang="en-US" sz="2800" dirty="0"/>
          </a:p>
          <a:p>
            <a:pPr marL="114300" indent="0">
              <a:buNone/>
            </a:pPr>
            <a:endParaRPr lang="en-US" sz="2800" dirty="0"/>
          </a:p>
        </p:txBody>
      </p:sp>
      <p:pic>
        <p:nvPicPr>
          <p:cNvPr id="5" name="Picture 4"/>
          <p:cNvPicPr>
            <a:picLocks noChangeAspect="1"/>
          </p:cNvPicPr>
          <p:nvPr/>
        </p:nvPicPr>
        <p:blipFill>
          <a:blip r:embed="rId2" cstate="print"/>
          <a:stretch>
            <a:fillRect/>
          </a:stretch>
        </p:blipFill>
        <p:spPr>
          <a:xfrm>
            <a:off x="6553200" y="1428750"/>
            <a:ext cx="2057400" cy="1374951"/>
          </a:xfrm>
          <a:prstGeom prst="rect">
            <a:avLst/>
          </a:prstGeom>
        </p:spPr>
      </p:pic>
    </p:spTree>
    <p:extLst>
      <p:ext uri="{BB962C8B-B14F-4D97-AF65-F5344CB8AC3E}">
        <p14:creationId xmlns:p14="http://schemas.microsoft.com/office/powerpoint/2010/main" val="2076227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953735"/>
                </a:solidFill>
              </a:rPr>
              <a:t>GnRH</a:t>
            </a:r>
            <a:r>
              <a:rPr lang="en-US" dirty="0">
                <a:solidFill>
                  <a:srgbClr val="953735"/>
                </a:solidFill>
              </a:rPr>
              <a:t> Vaccines – VLPs</a:t>
            </a:r>
          </a:p>
        </p:txBody>
      </p:sp>
      <p:sp>
        <p:nvSpPr>
          <p:cNvPr id="3" name="Content Placeholder 2"/>
          <p:cNvSpPr>
            <a:spLocks noGrp="1"/>
          </p:cNvSpPr>
          <p:nvPr>
            <p:ph idx="1"/>
          </p:nvPr>
        </p:nvSpPr>
        <p:spPr/>
        <p:txBody>
          <a:bodyPr>
            <a:normAutofit fontScale="92500" lnSpcReduction="10000"/>
          </a:bodyPr>
          <a:lstStyle/>
          <a:p>
            <a:r>
              <a:rPr lang="en-US" sz="3200" dirty="0"/>
              <a:t>Virus like particle (VLP) vaccines “decorated” with </a:t>
            </a:r>
            <a:r>
              <a:rPr lang="en-US" sz="3200" dirty="0" err="1"/>
              <a:t>GnRH</a:t>
            </a:r>
            <a:r>
              <a:rPr lang="en-US" sz="3200" dirty="0"/>
              <a:t> protein</a:t>
            </a:r>
          </a:p>
          <a:p>
            <a:r>
              <a:rPr lang="en-US" sz="3200" dirty="0"/>
              <a:t>Bachmann-</a:t>
            </a:r>
            <a:r>
              <a:rPr lang="en-US" sz="3200" dirty="0" err="1"/>
              <a:t>Zinkernagel</a:t>
            </a:r>
            <a:r>
              <a:rPr lang="en-US" sz="3200" dirty="0"/>
              <a:t> hypothesis</a:t>
            </a:r>
          </a:p>
          <a:p>
            <a:pPr lvl="1"/>
            <a:r>
              <a:rPr lang="en-US" sz="3000" i="1" dirty="0"/>
              <a:t>B cells recognize as foreign particulate antigens with epitope spacing of 50-100 angstroms </a:t>
            </a:r>
          </a:p>
          <a:p>
            <a:r>
              <a:rPr lang="en-US" sz="3200" dirty="0"/>
              <a:t>VLP display augments the antibody response to self antigens (</a:t>
            </a:r>
            <a:r>
              <a:rPr lang="en-US" sz="3200" dirty="0" err="1"/>
              <a:t>Cytos</a:t>
            </a:r>
            <a:r>
              <a:rPr lang="en-US" sz="3200" dirty="0"/>
              <a:t> Biotechnology)</a:t>
            </a:r>
          </a:p>
          <a:p>
            <a:endParaRPr lang="en-US" sz="3200" dirty="0"/>
          </a:p>
          <a:p>
            <a:endParaRPr lang="en-US" sz="2800" dirty="0"/>
          </a:p>
        </p:txBody>
      </p:sp>
    </p:spTree>
    <p:extLst>
      <p:ext uri="{BB962C8B-B14F-4D97-AF65-F5344CB8AC3E}">
        <p14:creationId xmlns:p14="http://schemas.microsoft.com/office/powerpoint/2010/main" val="3318917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normAutofit fontScale="90000"/>
          </a:bodyPr>
          <a:lstStyle/>
          <a:p>
            <a:r>
              <a:rPr lang="en-US" dirty="0" err="1">
                <a:solidFill>
                  <a:srgbClr val="953735"/>
                </a:solidFill>
              </a:rPr>
              <a:t>Immunocontraception</a:t>
            </a:r>
            <a:br>
              <a:rPr lang="en-US" dirty="0">
                <a:solidFill>
                  <a:srgbClr val="953735"/>
                </a:solidFill>
              </a:rPr>
            </a:br>
            <a:r>
              <a:rPr lang="en-US" dirty="0">
                <a:solidFill>
                  <a:srgbClr val="953735"/>
                </a:solidFill>
              </a:rPr>
              <a:t>New Delivery of Antigen</a:t>
            </a:r>
          </a:p>
        </p:txBody>
      </p:sp>
      <p:sp>
        <p:nvSpPr>
          <p:cNvPr id="4" name="Content Placeholder 3"/>
          <p:cNvSpPr>
            <a:spLocks noGrp="1"/>
          </p:cNvSpPr>
          <p:nvPr>
            <p:ph idx="1"/>
          </p:nvPr>
        </p:nvSpPr>
        <p:spPr>
          <a:xfrm>
            <a:off x="762000" y="1504950"/>
            <a:ext cx="8229600" cy="3394472"/>
          </a:xfrm>
        </p:spPr>
        <p:txBody>
          <a:bodyPr/>
          <a:lstStyle/>
          <a:p>
            <a:r>
              <a:rPr lang="en-US" dirty="0"/>
              <a:t>Matrix for long term exposure</a:t>
            </a:r>
          </a:p>
          <a:p>
            <a:r>
              <a:rPr lang="en-US" dirty="0"/>
              <a:t>Self boosting strategies</a:t>
            </a:r>
          </a:p>
          <a:p>
            <a:r>
              <a:rPr lang="en-US" dirty="0"/>
              <a:t>Viral vector delivery</a:t>
            </a:r>
          </a:p>
        </p:txBody>
      </p:sp>
      <p:pic>
        <p:nvPicPr>
          <p:cNvPr id="5" name="Picture 4"/>
          <p:cNvPicPr>
            <a:picLocks noChangeAspect="1"/>
          </p:cNvPicPr>
          <p:nvPr/>
        </p:nvPicPr>
        <p:blipFill>
          <a:blip r:embed="rId3" cstate="print"/>
          <a:stretch>
            <a:fillRect/>
          </a:stretch>
        </p:blipFill>
        <p:spPr>
          <a:xfrm>
            <a:off x="4343400" y="3257550"/>
            <a:ext cx="3733800" cy="1371600"/>
          </a:xfrm>
          <a:prstGeom prst="rect">
            <a:avLst/>
          </a:prstGeom>
        </p:spPr>
      </p:pic>
    </p:spTree>
    <p:extLst>
      <p:ext uri="{BB962C8B-B14F-4D97-AF65-F5344CB8AC3E}">
        <p14:creationId xmlns:p14="http://schemas.microsoft.com/office/powerpoint/2010/main" val="2160685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normAutofit fontScale="90000"/>
          </a:bodyPr>
          <a:lstStyle/>
          <a:p>
            <a:r>
              <a:rPr lang="en-US" dirty="0" err="1">
                <a:solidFill>
                  <a:srgbClr val="953735"/>
                </a:solidFill>
              </a:rPr>
              <a:t>Immunocontraception</a:t>
            </a:r>
            <a:br>
              <a:rPr lang="en-US" dirty="0">
                <a:solidFill>
                  <a:srgbClr val="953735"/>
                </a:solidFill>
              </a:rPr>
            </a:br>
            <a:r>
              <a:rPr lang="en-US" dirty="0">
                <a:solidFill>
                  <a:srgbClr val="953735"/>
                </a:solidFill>
              </a:rPr>
              <a:t>New Targets</a:t>
            </a:r>
          </a:p>
        </p:txBody>
      </p:sp>
      <p:sp>
        <p:nvSpPr>
          <p:cNvPr id="4" name="Content Placeholder 3"/>
          <p:cNvSpPr>
            <a:spLocks noGrp="1"/>
          </p:cNvSpPr>
          <p:nvPr>
            <p:ph idx="1"/>
          </p:nvPr>
        </p:nvSpPr>
        <p:spPr>
          <a:xfrm>
            <a:off x="762000" y="1200151"/>
            <a:ext cx="8229600" cy="3394472"/>
          </a:xfrm>
        </p:spPr>
        <p:txBody>
          <a:bodyPr/>
          <a:lstStyle/>
          <a:p>
            <a:r>
              <a:rPr lang="en-US" dirty="0"/>
              <a:t>Sperm, egg specific proteins</a:t>
            </a:r>
          </a:p>
          <a:p>
            <a:r>
              <a:rPr lang="en-US" dirty="0"/>
              <a:t>Find protein that:</a:t>
            </a:r>
          </a:p>
          <a:p>
            <a:pPr lvl="1"/>
            <a:r>
              <a:rPr lang="en-US" dirty="0"/>
              <a:t>Is involved in generation or maintenance of primordial follicles in females</a:t>
            </a:r>
          </a:p>
          <a:p>
            <a:r>
              <a:rPr lang="en-US" dirty="0"/>
              <a:t>OR</a:t>
            </a:r>
          </a:p>
          <a:p>
            <a:pPr lvl="1"/>
            <a:r>
              <a:rPr lang="en-US" dirty="0"/>
              <a:t>Is involved in spermatogenesis</a:t>
            </a:r>
          </a:p>
          <a:p>
            <a:pPr marL="457200" lvl="1" indent="0">
              <a:buNone/>
            </a:pP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14" y="2971807"/>
            <a:ext cx="2590801" cy="1986091"/>
          </a:xfrm>
          <a:prstGeom prst="rect">
            <a:avLst/>
          </a:prstGeom>
        </p:spPr>
      </p:pic>
    </p:spTree>
    <p:extLst>
      <p:ext uri="{BB962C8B-B14F-4D97-AF65-F5344CB8AC3E}">
        <p14:creationId xmlns:p14="http://schemas.microsoft.com/office/powerpoint/2010/main" val="214300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953735"/>
                </a:solidFill>
              </a:rPr>
              <a:t>Immunocontraception</a:t>
            </a:r>
            <a:br>
              <a:rPr lang="en-US" dirty="0">
                <a:solidFill>
                  <a:srgbClr val="953735"/>
                </a:solidFill>
              </a:rPr>
            </a:br>
            <a:r>
              <a:rPr lang="en-US" dirty="0">
                <a:solidFill>
                  <a:srgbClr val="953735"/>
                </a:solidFill>
              </a:rPr>
              <a:t>New Targets</a:t>
            </a:r>
          </a:p>
        </p:txBody>
      </p:sp>
      <p:sp>
        <p:nvSpPr>
          <p:cNvPr id="3" name="Content Placeholder 2"/>
          <p:cNvSpPr>
            <a:spLocks noGrp="1"/>
          </p:cNvSpPr>
          <p:nvPr>
            <p:ph idx="1"/>
          </p:nvPr>
        </p:nvSpPr>
        <p:spPr>
          <a:xfrm>
            <a:off x="457200" y="1504950"/>
            <a:ext cx="8229600" cy="3394472"/>
          </a:xfrm>
        </p:spPr>
        <p:txBody>
          <a:bodyPr>
            <a:normAutofit lnSpcReduction="10000"/>
          </a:bodyPr>
          <a:lstStyle/>
          <a:p>
            <a:pPr lvl="1"/>
            <a:r>
              <a:rPr lang="en-US" sz="3000" dirty="0">
                <a:solidFill>
                  <a:srgbClr val="2F2B20"/>
                </a:solidFill>
              </a:rPr>
              <a:t>Combine </a:t>
            </a:r>
            <a:r>
              <a:rPr lang="en-US" sz="3000" dirty="0" err="1">
                <a:solidFill>
                  <a:srgbClr val="2F2B20"/>
                </a:solidFill>
              </a:rPr>
              <a:t>GnRH</a:t>
            </a:r>
            <a:r>
              <a:rPr lang="en-US" sz="3000" dirty="0">
                <a:solidFill>
                  <a:srgbClr val="2F2B20"/>
                </a:solidFill>
              </a:rPr>
              <a:t> and MATER (maternal antigen the embryos require)</a:t>
            </a:r>
          </a:p>
          <a:p>
            <a:pPr lvl="1"/>
            <a:r>
              <a:rPr lang="en-US" sz="3000" dirty="0">
                <a:solidFill>
                  <a:srgbClr val="2F2B20"/>
                </a:solidFill>
              </a:rPr>
              <a:t>MATER is a protein expressed in ovulated eggs and needed for embryogenesis</a:t>
            </a:r>
          </a:p>
          <a:p>
            <a:pPr lvl="1"/>
            <a:r>
              <a:rPr lang="en-US" sz="3000" dirty="0">
                <a:solidFill>
                  <a:srgbClr val="2F2B20"/>
                </a:solidFill>
              </a:rPr>
              <a:t>Put antigens in non-infectious canine </a:t>
            </a:r>
            <a:r>
              <a:rPr lang="en-US" sz="3000" dirty="0" err="1">
                <a:solidFill>
                  <a:srgbClr val="2F2B20"/>
                </a:solidFill>
              </a:rPr>
              <a:t>parvo</a:t>
            </a:r>
            <a:r>
              <a:rPr lang="en-US" sz="3000" dirty="0">
                <a:solidFill>
                  <a:srgbClr val="2F2B20"/>
                </a:solidFill>
              </a:rPr>
              <a:t>-virus VLPs</a:t>
            </a:r>
          </a:p>
          <a:p>
            <a:pPr marL="114300" indent="0">
              <a:buNone/>
            </a:pPr>
            <a:r>
              <a:rPr lang="en-US" sz="2800" i="1" dirty="0">
                <a:solidFill>
                  <a:srgbClr val="800000"/>
                </a:solidFill>
              </a:rPr>
              <a:t>(S. </a:t>
            </a:r>
            <a:r>
              <a:rPr lang="en-US" sz="2800" i="1" dirty="0" err="1">
                <a:solidFill>
                  <a:srgbClr val="800000"/>
                </a:solidFill>
              </a:rPr>
              <a:t>Coonrad</a:t>
            </a:r>
            <a:r>
              <a:rPr lang="en-US" sz="2800" i="1" dirty="0">
                <a:solidFill>
                  <a:srgbClr val="800000"/>
                </a:solidFill>
              </a:rPr>
              <a:t>, Baker Institute, Cornell University)</a:t>
            </a:r>
          </a:p>
          <a:p>
            <a:pPr marL="114300" indent="0">
              <a:buNone/>
            </a:pPr>
            <a:endParaRPr lang="en-US" sz="2800" i="1" dirty="0"/>
          </a:p>
          <a:p>
            <a:endParaRPr lang="en-US" sz="2800" dirty="0"/>
          </a:p>
        </p:txBody>
      </p:sp>
    </p:spTree>
    <p:extLst>
      <p:ext uri="{BB962C8B-B14F-4D97-AF65-F5344CB8AC3E}">
        <p14:creationId xmlns:p14="http://schemas.microsoft.com/office/powerpoint/2010/main" val="65953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normAutofit fontScale="90000"/>
          </a:bodyPr>
          <a:lstStyle/>
          <a:p>
            <a:r>
              <a:rPr lang="en-US" dirty="0">
                <a:solidFill>
                  <a:srgbClr val="953735"/>
                </a:solidFill>
              </a:rPr>
              <a:t>High Dose/Long Term </a:t>
            </a:r>
            <a:r>
              <a:rPr lang="en-US" dirty="0" err="1">
                <a:solidFill>
                  <a:srgbClr val="953735"/>
                </a:solidFill>
              </a:rPr>
              <a:t>GnRH</a:t>
            </a:r>
            <a:r>
              <a:rPr lang="en-US" dirty="0">
                <a:solidFill>
                  <a:srgbClr val="953735"/>
                </a:solidFill>
              </a:rPr>
              <a:t> Agonists</a:t>
            </a:r>
          </a:p>
        </p:txBody>
      </p:sp>
      <p:sp>
        <p:nvSpPr>
          <p:cNvPr id="4" name="Content Placeholder 3"/>
          <p:cNvSpPr>
            <a:spLocks noGrp="1"/>
          </p:cNvSpPr>
          <p:nvPr>
            <p:ph idx="1"/>
          </p:nvPr>
        </p:nvSpPr>
        <p:spPr>
          <a:xfrm>
            <a:off x="762000" y="1200151"/>
            <a:ext cx="8229600" cy="3394472"/>
          </a:xfrm>
        </p:spPr>
        <p:txBody>
          <a:bodyPr>
            <a:normAutofit/>
          </a:bodyPr>
          <a:lstStyle/>
          <a:p>
            <a:r>
              <a:rPr lang="en-US" sz="3600" dirty="0"/>
              <a:t>New delivery</a:t>
            </a:r>
          </a:p>
          <a:p>
            <a:pPr lvl="1"/>
            <a:r>
              <a:rPr lang="en-US" sz="3200" dirty="0"/>
              <a:t>Slow release </a:t>
            </a:r>
            <a:r>
              <a:rPr lang="en-US" sz="3200" dirty="0" err="1"/>
              <a:t>deslorelin</a:t>
            </a:r>
            <a:r>
              <a:rPr lang="en-US" sz="3200" dirty="0"/>
              <a:t> for 5+ years</a:t>
            </a:r>
          </a:p>
          <a:p>
            <a:pPr lvl="1"/>
            <a:r>
              <a:rPr lang="en-US" sz="3200" dirty="0"/>
              <a:t>Programmable delivery device (</a:t>
            </a:r>
            <a:r>
              <a:rPr lang="en-US" sz="3200" dirty="0" err="1"/>
              <a:t>MicroCHIPs</a:t>
            </a:r>
            <a:r>
              <a:rPr lang="en-US" sz="3200" dirty="0"/>
              <a:t>)</a:t>
            </a:r>
          </a:p>
        </p:txBody>
      </p:sp>
      <p:pic>
        <p:nvPicPr>
          <p:cNvPr id="3" name="Picture 2"/>
          <p:cNvPicPr>
            <a:picLocks noChangeAspect="1"/>
          </p:cNvPicPr>
          <p:nvPr/>
        </p:nvPicPr>
        <p:blipFill>
          <a:blip r:embed="rId3" cstate="print"/>
          <a:stretch>
            <a:fillRect/>
          </a:stretch>
        </p:blipFill>
        <p:spPr>
          <a:xfrm>
            <a:off x="3200400" y="3028952"/>
            <a:ext cx="2667000" cy="1978233"/>
          </a:xfrm>
          <a:prstGeom prst="rect">
            <a:avLst/>
          </a:prstGeom>
        </p:spPr>
      </p:pic>
    </p:spTree>
    <p:extLst>
      <p:ext uri="{BB962C8B-B14F-4D97-AF65-F5344CB8AC3E}">
        <p14:creationId xmlns:p14="http://schemas.microsoft.com/office/powerpoint/2010/main" val="1910140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normAutofit fontScale="90000"/>
          </a:bodyPr>
          <a:lstStyle/>
          <a:p>
            <a:r>
              <a:rPr lang="en-US" dirty="0">
                <a:solidFill>
                  <a:srgbClr val="953735"/>
                </a:solidFill>
              </a:rPr>
              <a:t>High Dose/Long Term </a:t>
            </a:r>
            <a:r>
              <a:rPr lang="en-US" dirty="0" err="1">
                <a:solidFill>
                  <a:srgbClr val="953735"/>
                </a:solidFill>
              </a:rPr>
              <a:t>GnRH</a:t>
            </a:r>
            <a:r>
              <a:rPr lang="en-US" dirty="0">
                <a:solidFill>
                  <a:srgbClr val="953735"/>
                </a:solidFill>
              </a:rPr>
              <a:t> Agonists</a:t>
            </a:r>
          </a:p>
        </p:txBody>
      </p:sp>
      <p:sp>
        <p:nvSpPr>
          <p:cNvPr id="4" name="Content Placeholder 3"/>
          <p:cNvSpPr>
            <a:spLocks noGrp="1"/>
          </p:cNvSpPr>
          <p:nvPr>
            <p:ph idx="1"/>
          </p:nvPr>
        </p:nvSpPr>
        <p:spPr>
          <a:xfrm>
            <a:off x="533400" y="1200151"/>
            <a:ext cx="8229600" cy="3394472"/>
          </a:xfrm>
        </p:spPr>
        <p:txBody>
          <a:bodyPr>
            <a:normAutofit/>
          </a:bodyPr>
          <a:lstStyle/>
          <a:p>
            <a:r>
              <a:rPr lang="en-US" sz="3600" dirty="0"/>
              <a:t>Pre-pubertal exposure (cats)</a:t>
            </a:r>
          </a:p>
          <a:p>
            <a:pPr lvl="1"/>
            <a:r>
              <a:rPr lang="en-US" dirty="0"/>
              <a:t>Significant delay of onset of puberty (42-91 </a:t>
            </a:r>
            <a:r>
              <a:rPr lang="en-US" dirty="0" err="1"/>
              <a:t>wks</a:t>
            </a:r>
            <a:r>
              <a:rPr lang="en-US" dirty="0"/>
              <a:t> of age compared to about 15 </a:t>
            </a:r>
            <a:r>
              <a:rPr lang="en-US" dirty="0" err="1"/>
              <a:t>wks</a:t>
            </a:r>
            <a:r>
              <a:rPr lang="en-US" dirty="0"/>
              <a:t> in controls) in male and female kittens with a 1.6 mg </a:t>
            </a:r>
            <a:r>
              <a:rPr lang="en-US" dirty="0" err="1"/>
              <a:t>deslorelin</a:t>
            </a:r>
            <a:r>
              <a:rPr lang="en-US" dirty="0"/>
              <a:t> implant within 24 </a:t>
            </a:r>
            <a:r>
              <a:rPr lang="en-US" dirty="0" err="1"/>
              <a:t>hrs</a:t>
            </a:r>
            <a:r>
              <a:rPr lang="en-US" dirty="0"/>
              <a:t> of birth</a:t>
            </a:r>
          </a:p>
        </p:txBody>
      </p:sp>
      <p:pic>
        <p:nvPicPr>
          <p:cNvPr id="5" name="Picture 4"/>
          <p:cNvPicPr>
            <a:picLocks noChangeAspect="1"/>
          </p:cNvPicPr>
          <p:nvPr/>
        </p:nvPicPr>
        <p:blipFill>
          <a:blip r:embed="rId3" cstate="print"/>
          <a:stretch>
            <a:fillRect/>
          </a:stretch>
        </p:blipFill>
        <p:spPr>
          <a:xfrm rot="576356">
            <a:off x="5917937" y="3391655"/>
            <a:ext cx="2667000" cy="1743075"/>
          </a:xfrm>
          <a:prstGeom prst="rect">
            <a:avLst/>
          </a:prstGeom>
        </p:spPr>
      </p:pic>
    </p:spTree>
    <p:extLst>
      <p:ext uri="{BB962C8B-B14F-4D97-AF65-F5344CB8AC3E}">
        <p14:creationId xmlns:p14="http://schemas.microsoft.com/office/powerpoint/2010/main" val="2534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pPr algn="l"/>
            <a:r>
              <a:rPr lang="en-US" dirty="0">
                <a:solidFill>
                  <a:srgbClr val="953735"/>
                </a:solidFill>
              </a:rPr>
              <a:t>Targeted Delivery of </a:t>
            </a:r>
            <a:r>
              <a:rPr lang="en-US" dirty="0" err="1">
                <a:solidFill>
                  <a:srgbClr val="953735"/>
                </a:solidFill>
              </a:rPr>
              <a:t>Cytotoxins</a:t>
            </a:r>
            <a:endParaRPr lang="en-US" dirty="0">
              <a:solidFill>
                <a:srgbClr val="953735"/>
              </a:solidFill>
            </a:endParaRPr>
          </a:p>
        </p:txBody>
      </p:sp>
      <p:sp>
        <p:nvSpPr>
          <p:cNvPr id="4" name="Content Placeholder 3"/>
          <p:cNvSpPr>
            <a:spLocks noGrp="1"/>
          </p:cNvSpPr>
          <p:nvPr>
            <p:ph idx="1"/>
          </p:nvPr>
        </p:nvSpPr>
        <p:spPr>
          <a:xfrm>
            <a:off x="457200" y="1352551"/>
            <a:ext cx="6324600" cy="3394472"/>
          </a:xfrm>
        </p:spPr>
        <p:txBody>
          <a:bodyPr>
            <a:normAutofit fontScale="92500" lnSpcReduction="10000"/>
          </a:bodyPr>
          <a:lstStyle/>
          <a:p>
            <a:r>
              <a:rPr lang="en-US" dirty="0"/>
              <a:t>3 keys to success</a:t>
            </a:r>
          </a:p>
          <a:p>
            <a:pPr lvl="1"/>
            <a:r>
              <a:rPr lang="en-US" dirty="0"/>
              <a:t>Targeting a cell type involved in reproduction</a:t>
            </a:r>
          </a:p>
          <a:p>
            <a:pPr lvl="1"/>
            <a:r>
              <a:rPr lang="en-US" dirty="0"/>
              <a:t>A potent toxin that causes cell death when delivered to “targeted” cells</a:t>
            </a:r>
          </a:p>
          <a:p>
            <a:pPr lvl="1"/>
            <a:r>
              <a:rPr lang="en-US" dirty="0"/>
              <a:t>A method to get the substance to the specific cells (injection, absorption into the brain, etc.)</a:t>
            </a:r>
          </a:p>
        </p:txBody>
      </p:sp>
      <p:pic>
        <p:nvPicPr>
          <p:cNvPr id="3" name="Picture 2"/>
          <p:cNvPicPr>
            <a:picLocks noChangeAspect="1"/>
          </p:cNvPicPr>
          <p:nvPr/>
        </p:nvPicPr>
        <p:blipFill>
          <a:blip r:embed="rId3" cstate="print"/>
          <a:stretch>
            <a:fillRect/>
          </a:stretch>
        </p:blipFill>
        <p:spPr>
          <a:xfrm>
            <a:off x="6400800" y="971550"/>
            <a:ext cx="2590800" cy="2143125"/>
          </a:xfrm>
          <a:prstGeom prst="rect">
            <a:avLst/>
          </a:prstGeom>
        </p:spPr>
      </p:pic>
    </p:spTree>
    <p:extLst>
      <p:ext uri="{BB962C8B-B14F-4D97-AF65-F5344CB8AC3E}">
        <p14:creationId xmlns:p14="http://schemas.microsoft.com/office/powerpoint/2010/main" val="3360511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6350"/>
            <a:ext cx="8229600" cy="857250"/>
          </a:xfrm>
        </p:spPr>
        <p:txBody>
          <a:bodyPr/>
          <a:lstStyle/>
          <a:p>
            <a:r>
              <a:rPr lang="en-US" dirty="0">
                <a:solidFill>
                  <a:srgbClr val="953735"/>
                </a:solidFill>
              </a:rPr>
              <a:t>Targeted Delivery of </a:t>
            </a:r>
            <a:r>
              <a:rPr lang="en-US" dirty="0" err="1">
                <a:solidFill>
                  <a:srgbClr val="953735"/>
                </a:solidFill>
              </a:rPr>
              <a:t>Cytotoxins</a:t>
            </a:r>
            <a:endParaRPr lang="en-US" dirty="0">
              <a:solidFill>
                <a:srgbClr val="953735"/>
              </a:solidFill>
            </a:endParaRPr>
          </a:p>
        </p:txBody>
      </p:sp>
      <p:sp>
        <p:nvSpPr>
          <p:cNvPr id="4" name="Content Placeholder 3"/>
          <p:cNvSpPr>
            <a:spLocks noGrp="1"/>
          </p:cNvSpPr>
          <p:nvPr>
            <p:ph idx="1"/>
          </p:nvPr>
        </p:nvSpPr>
        <p:spPr>
          <a:xfrm>
            <a:off x="685800" y="1047751"/>
            <a:ext cx="7467600" cy="3394472"/>
          </a:xfrm>
        </p:spPr>
        <p:txBody>
          <a:bodyPr>
            <a:normAutofit fontScale="77500" lnSpcReduction="20000"/>
          </a:bodyPr>
          <a:lstStyle/>
          <a:p>
            <a:r>
              <a:rPr lang="en-US" dirty="0"/>
              <a:t>Can it work? Example from human prostate cancer treatment*</a:t>
            </a:r>
          </a:p>
          <a:p>
            <a:pPr lvl="1"/>
            <a:r>
              <a:rPr lang="en-US" dirty="0"/>
              <a:t>Antibodies to PSA</a:t>
            </a:r>
          </a:p>
          <a:p>
            <a:pPr lvl="1"/>
            <a:r>
              <a:rPr lang="en-US" dirty="0"/>
              <a:t>A cancer chemotherapy that is conjugated (connected) to the PSA antibody</a:t>
            </a:r>
          </a:p>
          <a:p>
            <a:pPr lvl="1"/>
            <a:r>
              <a:rPr lang="en-US" dirty="0"/>
              <a:t>IV injection</a:t>
            </a:r>
          </a:p>
          <a:p>
            <a:r>
              <a:rPr lang="en-US" dirty="0"/>
              <a:t>Results</a:t>
            </a:r>
          </a:p>
          <a:p>
            <a:pPr lvl="1"/>
            <a:r>
              <a:rPr lang="en-US" dirty="0"/>
              <a:t>Antibody sticks to prostate cancer cells that have PSA</a:t>
            </a:r>
          </a:p>
          <a:p>
            <a:pPr lvl="1"/>
            <a:r>
              <a:rPr lang="en-US" dirty="0"/>
              <a:t>Delivers toxin to those cells, kills the cancer cells</a:t>
            </a:r>
          </a:p>
        </p:txBody>
      </p:sp>
      <p:sp>
        <p:nvSpPr>
          <p:cNvPr id="3" name="TextBox 2"/>
          <p:cNvSpPr txBox="1"/>
          <p:nvPr/>
        </p:nvSpPr>
        <p:spPr>
          <a:xfrm>
            <a:off x="2133600" y="4095750"/>
            <a:ext cx="6705600" cy="861774"/>
          </a:xfrm>
          <a:prstGeom prst="rect">
            <a:avLst/>
          </a:prstGeom>
          <a:noFill/>
        </p:spPr>
        <p:txBody>
          <a:bodyPr wrap="square" rtlCol="0">
            <a:spAutoFit/>
          </a:bodyPr>
          <a:lstStyle/>
          <a:p>
            <a:r>
              <a:rPr lang="en-US" dirty="0"/>
              <a:t>*</a:t>
            </a:r>
            <a:r>
              <a:rPr lang="en-US" sz="1600" i="1" dirty="0"/>
              <a:t>Olson WC, Israel RJ, Antibody-drug conjugates targeting prostate specific membrane antigen.</a:t>
            </a:r>
          </a:p>
          <a:p>
            <a:r>
              <a:rPr lang="en-US" sz="1600" i="1" dirty="0"/>
              <a:t>Front </a:t>
            </a:r>
            <a:r>
              <a:rPr lang="en-US" sz="1600" i="1" dirty="0" err="1"/>
              <a:t>Biosci</a:t>
            </a:r>
            <a:r>
              <a:rPr lang="en-US" sz="1600" i="1" dirty="0"/>
              <a:t> 2014; 19:12-33.</a:t>
            </a:r>
          </a:p>
        </p:txBody>
      </p:sp>
    </p:spTree>
    <p:extLst>
      <p:ext uri="{BB962C8B-B14F-4D97-AF65-F5344CB8AC3E}">
        <p14:creationId xmlns:p14="http://schemas.microsoft.com/office/powerpoint/2010/main" val="1353176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normAutofit fontScale="90000"/>
          </a:bodyPr>
          <a:lstStyle/>
          <a:p>
            <a:pPr algn="l"/>
            <a:r>
              <a:rPr lang="en-US" dirty="0">
                <a:solidFill>
                  <a:srgbClr val="953735"/>
                </a:solidFill>
              </a:rPr>
              <a:t>Targeted</a:t>
            </a:r>
            <a:r>
              <a:rPr lang="en-US" dirty="0"/>
              <a:t> </a:t>
            </a:r>
            <a:r>
              <a:rPr lang="en-US" dirty="0">
                <a:solidFill>
                  <a:srgbClr val="953735"/>
                </a:solidFill>
              </a:rPr>
              <a:t>Delivery of</a:t>
            </a:r>
            <a:br>
              <a:rPr lang="en-US" dirty="0">
                <a:solidFill>
                  <a:srgbClr val="953735"/>
                </a:solidFill>
              </a:rPr>
            </a:br>
            <a:r>
              <a:rPr lang="en-US" dirty="0" err="1">
                <a:solidFill>
                  <a:srgbClr val="953735"/>
                </a:solidFill>
              </a:rPr>
              <a:t>Cytotoxins</a:t>
            </a:r>
            <a:endParaRPr lang="en-US" dirty="0">
              <a:solidFill>
                <a:srgbClr val="953735"/>
              </a:solidFill>
            </a:endParaRPr>
          </a:p>
        </p:txBody>
      </p:sp>
      <p:sp>
        <p:nvSpPr>
          <p:cNvPr id="4" name="Content Placeholder 3"/>
          <p:cNvSpPr>
            <a:spLocks noGrp="1"/>
          </p:cNvSpPr>
          <p:nvPr>
            <p:ph idx="1"/>
          </p:nvPr>
        </p:nvSpPr>
        <p:spPr>
          <a:xfrm>
            <a:off x="609600" y="1581151"/>
            <a:ext cx="6553200" cy="3394472"/>
          </a:xfrm>
        </p:spPr>
        <p:txBody>
          <a:bodyPr>
            <a:normAutofit/>
          </a:bodyPr>
          <a:lstStyle/>
          <a:p>
            <a:r>
              <a:rPr lang="en-US" sz="2800" dirty="0"/>
              <a:t>Brain neurons that secrete </a:t>
            </a:r>
            <a:r>
              <a:rPr lang="en-US" sz="2800" dirty="0" err="1"/>
              <a:t>GnRH</a:t>
            </a:r>
            <a:r>
              <a:rPr lang="en-US" sz="2800" dirty="0"/>
              <a:t> targeted using </a:t>
            </a:r>
            <a:r>
              <a:rPr lang="en-US" sz="2800" dirty="0" err="1"/>
              <a:t>kisspeptin</a:t>
            </a:r>
            <a:r>
              <a:rPr lang="en-US" sz="2800" dirty="0"/>
              <a:t> + </a:t>
            </a:r>
            <a:r>
              <a:rPr lang="en-US" sz="2800" dirty="0" err="1"/>
              <a:t>saporin</a:t>
            </a:r>
            <a:endParaRPr lang="en-US" sz="2800" dirty="0"/>
          </a:p>
          <a:p>
            <a:r>
              <a:rPr lang="en-US" sz="2800" dirty="0" err="1"/>
              <a:t>Gonadotroph</a:t>
            </a:r>
            <a:r>
              <a:rPr lang="en-US" sz="2800" dirty="0"/>
              <a:t> cells in the pituitary using </a:t>
            </a:r>
            <a:r>
              <a:rPr lang="en-US" sz="2800" dirty="0" err="1"/>
              <a:t>GnRH</a:t>
            </a:r>
            <a:r>
              <a:rPr lang="en-US" sz="2800" dirty="0"/>
              <a:t> + toxin conjugates</a:t>
            </a:r>
          </a:p>
          <a:p>
            <a:r>
              <a:rPr lang="en-US" sz="2800" dirty="0"/>
              <a:t>Stem cells in the ovaries and testes using “homing peptides” that can deliver a toxin</a:t>
            </a:r>
          </a:p>
          <a:p>
            <a:endParaRPr lang="en-US" dirty="0"/>
          </a:p>
        </p:txBody>
      </p:sp>
      <p:pic>
        <p:nvPicPr>
          <p:cNvPr id="6" name="Picture 5"/>
          <p:cNvPicPr>
            <a:picLocks noChangeAspect="1"/>
          </p:cNvPicPr>
          <p:nvPr/>
        </p:nvPicPr>
        <p:blipFill>
          <a:blip r:embed="rId3" cstate="print"/>
          <a:stretch>
            <a:fillRect/>
          </a:stretch>
        </p:blipFill>
        <p:spPr>
          <a:xfrm rot="1076484">
            <a:off x="6123794" y="324540"/>
            <a:ext cx="2250723" cy="1885950"/>
          </a:xfrm>
          <a:prstGeom prst="rect">
            <a:avLst/>
          </a:prstGeom>
        </p:spPr>
      </p:pic>
    </p:spTree>
    <p:extLst>
      <p:ext uri="{BB962C8B-B14F-4D97-AF65-F5344CB8AC3E}">
        <p14:creationId xmlns:p14="http://schemas.microsoft.com/office/powerpoint/2010/main" val="189705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05979"/>
            <a:ext cx="7620000" cy="857250"/>
          </a:xfrm>
        </p:spPr>
        <p:txBody>
          <a:bodyPr/>
          <a:lstStyle/>
          <a:p>
            <a:r>
              <a:rPr lang="en-US" dirty="0">
                <a:solidFill>
                  <a:srgbClr val="953735"/>
                </a:solidFill>
              </a:rPr>
              <a:t>Tool Box</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a:t>Can a non-surgical </a:t>
            </a:r>
            <a:r>
              <a:rPr lang="en-US" dirty="0" err="1"/>
              <a:t>sterilant</a:t>
            </a:r>
            <a:r>
              <a:rPr lang="en-US" dirty="0"/>
              <a:t> be:</a:t>
            </a:r>
          </a:p>
          <a:p>
            <a:pPr lvl="1"/>
            <a:r>
              <a:rPr lang="en-US" dirty="0"/>
              <a:t>completely safe</a:t>
            </a:r>
          </a:p>
          <a:p>
            <a:pPr lvl="1"/>
            <a:r>
              <a:rPr lang="en-US" dirty="0"/>
              <a:t>100% effective</a:t>
            </a:r>
          </a:p>
          <a:p>
            <a:pPr lvl="1"/>
            <a:r>
              <a:rPr lang="en-US" dirty="0"/>
              <a:t>inexpensive?</a:t>
            </a:r>
          </a:p>
          <a:p>
            <a:pPr marL="457200" lvl="1" indent="0">
              <a:buNone/>
            </a:pPr>
            <a:endParaRPr lang="en-US" sz="2800" dirty="0"/>
          </a:p>
          <a:p>
            <a:pPr marL="457200" lvl="1" indent="0">
              <a:buNone/>
            </a:pPr>
            <a:r>
              <a:rPr lang="en-US" sz="2800" dirty="0"/>
              <a:t>No “silver bullet”</a:t>
            </a:r>
          </a:p>
          <a:p>
            <a:pPr marL="457200" lvl="1" indent="0">
              <a:buNone/>
            </a:pPr>
            <a:r>
              <a:rPr lang="en-US" dirty="0"/>
              <a:t>Cost compared to what?</a:t>
            </a:r>
          </a:p>
          <a:p>
            <a:pPr marL="457200" lvl="1" indent="0">
              <a:buNone/>
            </a:pPr>
            <a:r>
              <a:rPr lang="en-US" dirty="0"/>
              <a:t>Risk/benefit considerations</a:t>
            </a:r>
          </a:p>
          <a:p>
            <a:pPr marL="457200" lvl="1" indent="0">
              <a:buNone/>
            </a:pPr>
            <a:endParaRPr lang="en-US" sz="2800" dirty="0"/>
          </a:p>
        </p:txBody>
      </p:sp>
      <p:pic>
        <p:nvPicPr>
          <p:cNvPr id="4" name="Picture 3" descr="fertilization2">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72200" y="2171707"/>
            <a:ext cx="1905000" cy="15430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15694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dirty="0">
                <a:solidFill>
                  <a:srgbClr val="953735"/>
                </a:solidFill>
              </a:rPr>
              <a:t>Gene Silencing/Gene Therapy</a:t>
            </a:r>
          </a:p>
        </p:txBody>
      </p:sp>
      <p:sp>
        <p:nvSpPr>
          <p:cNvPr id="4" name="Content Placeholder 3"/>
          <p:cNvSpPr>
            <a:spLocks noGrp="1"/>
          </p:cNvSpPr>
          <p:nvPr>
            <p:ph idx="1"/>
          </p:nvPr>
        </p:nvSpPr>
        <p:spPr>
          <a:xfrm>
            <a:off x="533400" y="1143000"/>
            <a:ext cx="8229600" cy="3394472"/>
          </a:xfrm>
        </p:spPr>
        <p:txBody>
          <a:bodyPr/>
          <a:lstStyle/>
          <a:p>
            <a:r>
              <a:rPr lang="en-US" dirty="0"/>
              <a:t>Gene silencing – turning off a gene required for reproduction</a:t>
            </a:r>
          </a:p>
          <a:p>
            <a:r>
              <a:rPr lang="en-US" dirty="0"/>
              <a:t>Gene therapy – delivering a gene that could produce a protein to interfere with reproduction</a:t>
            </a:r>
          </a:p>
          <a:p>
            <a:endParaRPr lang="en-US" dirty="0"/>
          </a:p>
        </p:txBody>
      </p:sp>
      <p:pic>
        <p:nvPicPr>
          <p:cNvPr id="5" name="Picture 4"/>
          <p:cNvPicPr>
            <a:picLocks noChangeAspect="1"/>
          </p:cNvPicPr>
          <p:nvPr/>
        </p:nvPicPr>
        <p:blipFill>
          <a:blip r:embed="rId3" cstate="print"/>
          <a:stretch>
            <a:fillRect/>
          </a:stretch>
        </p:blipFill>
        <p:spPr>
          <a:xfrm>
            <a:off x="5334000" y="3409950"/>
            <a:ext cx="2743200" cy="1447800"/>
          </a:xfrm>
          <a:prstGeom prst="rect">
            <a:avLst/>
          </a:prstGeom>
        </p:spPr>
      </p:pic>
    </p:spTree>
    <p:extLst>
      <p:ext uri="{BB962C8B-B14F-4D97-AF65-F5344CB8AC3E}">
        <p14:creationId xmlns:p14="http://schemas.microsoft.com/office/powerpoint/2010/main" val="3405796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dirty="0">
                <a:solidFill>
                  <a:srgbClr val="953735"/>
                </a:solidFill>
              </a:rPr>
              <a:t>Gene Silencing</a:t>
            </a:r>
          </a:p>
        </p:txBody>
      </p:sp>
      <p:sp>
        <p:nvSpPr>
          <p:cNvPr id="4" name="Content Placeholder 3"/>
          <p:cNvSpPr>
            <a:spLocks noGrp="1"/>
          </p:cNvSpPr>
          <p:nvPr>
            <p:ph idx="1"/>
          </p:nvPr>
        </p:nvSpPr>
        <p:spPr>
          <a:xfrm>
            <a:off x="609600" y="1352550"/>
            <a:ext cx="7315200" cy="3394472"/>
          </a:xfrm>
        </p:spPr>
        <p:txBody>
          <a:bodyPr/>
          <a:lstStyle/>
          <a:p>
            <a:r>
              <a:rPr lang="en-US" dirty="0"/>
              <a:t>Small RNA fragments that interfere with gene expression (</a:t>
            </a:r>
            <a:r>
              <a:rPr lang="en-US" dirty="0" err="1"/>
              <a:t>siRNA</a:t>
            </a:r>
            <a:r>
              <a:rPr lang="en-US" dirty="0"/>
              <a:t>)</a:t>
            </a:r>
          </a:p>
          <a:p>
            <a:r>
              <a:rPr lang="en-US" dirty="0"/>
              <a:t>Delivery by viral vectors</a:t>
            </a:r>
          </a:p>
          <a:p>
            <a:endParaRPr lang="en-US" dirty="0"/>
          </a:p>
        </p:txBody>
      </p:sp>
      <p:pic>
        <p:nvPicPr>
          <p:cNvPr id="5" name="Picture 4"/>
          <p:cNvPicPr>
            <a:picLocks noChangeAspect="1"/>
          </p:cNvPicPr>
          <p:nvPr/>
        </p:nvPicPr>
        <p:blipFill>
          <a:blip r:embed="rId3" cstate="print"/>
          <a:stretch>
            <a:fillRect/>
          </a:stretch>
        </p:blipFill>
        <p:spPr>
          <a:xfrm>
            <a:off x="5029200" y="2571751"/>
            <a:ext cx="2362200" cy="2238375"/>
          </a:xfrm>
          <a:prstGeom prst="rect">
            <a:avLst/>
          </a:prstGeom>
        </p:spPr>
      </p:pic>
    </p:spTree>
    <p:extLst>
      <p:ext uri="{BB962C8B-B14F-4D97-AF65-F5344CB8AC3E}">
        <p14:creationId xmlns:p14="http://schemas.microsoft.com/office/powerpoint/2010/main" val="3572342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dirty="0">
                <a:solidFill>
                  <a:srgbClr val="953735"/>
                </a:solidFill>
              </a:rPr>
              <a:t>Gene Silencing Grant</a:t>
            </a:r>
          </a:p>
        </p:txBody>
      </p:sp>
      <p:sp>
        <p:nvSpPr>
          <p:cNvPr id="4" name="Content Placeholder 3"/>
          <p:cNvSpPr>
            <a:spLocks noGrp="1"/>
          </p:cNvSpPr>
          <p:nvPr>
            <p:ph idx="1"/>
          </p:nvPr>
        </p:nvSpPr>
        <p:spPr>
          <a:xfrm>
            <a:off x="457200" y="971551"/>
            <a:ext cx="8229600" cy="3394472"/>
          </a:xfrm>
        </p:spPr>
        <p:txBody>
          <a:bodyPr/>
          <a:lstStyle/>
          <a:p>
            <a:r>
              <a:rPr lang="en-US" dirty="0" err="1"/>
              <a:t>siRNA</a:t>
            </a:r>
            <a:r>
              <a:rPr lang="en-US" dirty="0"/>
              <a:t> to suppress androgen receptor expression in the testes</a:t>
            </a:r>
          </a:p>
          <a:p>
            <a:r>
              <a:rPr lang="en-US" dirty="0" err="1"/>
              <a:t>siRNA</a:t>
            </a:r>
            <a:r>
              <a:rPr lang="en-US" dirty="0"/>
              <a:t> to suppress maturation of ova and sperm, with a target unique to ovaries and testes</a:t>
            </a:r>
          </a:p>
          <a:p>
            <a:r>
              <a:rPr lang="en-US" dirty="0"/>
              <a:t>Delivery via viral vectors</a:t>
            </a:r>
          </a:p>
        </p:txBody>
      </p:sp>
      <p:pic>
        <p:nvPicPr>
          <p:cNvPr id="3" name="Picture 2"/>
          <p:cNvPicPr>
            <a:picLocks noChangeAspect="1"/>
          </p:cNvPicPr>
          <p:nvPr/>
        </p:nvPicPr>
        <p:blipFill>
          <a:blip r:embed="rId3" cstate="print"/>
          <a:stretch>
            <a:fillRect/>
          </a:stretch>
        </p:blipFill>
        <p:spPr>
          <a:xfrm>
            <a:off x="5105400" y="3143250"/>
            <a:ext cx="3289300" cy="1847850"/>
          </a:xfrm>
          <a:prstGeom prst="rect">
            <a:avLst/>
          </a:prstGeom>
        </p:spPr>
      </p:pic>
    </p:spTree>
    <p:extLst>
      <p:ext uri="{BB962C8B-B14F-4D97-AF65-F5344CB8AC3E}">
        <p14:creationId xmlns:p14="http://schemas.microsoft.com/office/powerpoint/2010/main" val="607126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dirty="0">
                <a:solidFill>
                  <a:srgbClr val="953735"/>
                </a:solidFill>
              </a:rPr>
              <a:t>Gene Silencing Grant</a:t>
            </a:r>
          </a:p>
        </p:txBody>
      </p:sp>
      <p:sp>
        <p:nvSpPr>
          <p:cNvPr id="4" name="Content Placeholder 3"/>
          <p:cNvSpPr>
            <a:spLocks noGrp="1"/>
          </p:cNvSpPr>
          <p:nvPr>
            <p:ph idx="1"/>
          </p:nvPr>
        </p:nvSpPr>
        <p:spPr>
          <a:xfrm>
            <a:off x="533400" y="1352550"/>
            <a:ext cx="8229600" cy="3394472"/>
          </a:xfrm>
        </p:spPr>
        <p:txBody>
          <a:bodyPr>
            <a:normAutofit fontScale="92500" lnSpcReduction="20000"/>
          </a:bodyPr>
          <a:lstStyle/>
          <a:p>
            <a:r>
              <a:rPr lang="en-US" dirty="0"/>
              <a:t>Construction of a viral vector with a </a:t>
            </a:r>
            <a:r>
              <a:rPr lang="en-US" dirty="0" err="1"/>
              <a:t>siRNA</a:t>
            </a:r>
            <a:r>
              <a:rPr lang="en-US" dirty="0"/>
              <a:t> to suppress </a:t>
            </a:r>
            <a:r>
              <a:rPr lang="en-US" dirty="0" err="1"/>
              <a:t>kisspeptin</a:t>
            </a:r>
            <a:r>
              <a:rPr lang="en-US" dirty="0"/>
              <a:t> that can deliver </a:t>
            </a:r>
            <a:r>
              <a:rPr lang="en-US" dirty="0" err="1"/>
              <a:t>siRNA</a:t>
            </a:r>
            <a:r>
              <a:rPr lang="en-US" dirty="0"/>
              <a:t> to the brain</a:t>
            </a:r>
          </a:p>
          <a:p>
            <a:r>
              <a:rPr lang="en-US" dirty="0"/>
              <a:t>Vector integrated into the target cell and continually produces </a:t>
            </a:r>
            <a:r>
              <a:rPr lang="en-US" dirty="0" err="1"/>
              <a:t>siRNA</a:t>
            </a:r>
            <a:r>
              <a:rPr lang="en-US" dirty="0"/>
              <a:t> for lifetime suppression</a:t>
            </a:r>
          </a:p>
          <a:p>
            <a:r>
              <a:rPr lang="en-US" dirty="0"/>
              <a:t>Issues with getting material across the blood/brain barrier</a:t>
            </a:r>
          </a:p>
          <a:p>
            <a:endParaRPr lang="en-US" dirty="0"/>
          </a:p>
        </p:txBody>
      </p:sp>
    </p:spTree>
    <p:extLst>
      <p:ext uri="{BB962C8B-B14F-4D97-AF65-F5344CB8AC3E}">
        <p14:creationId xmlns:p14="http://schemas.microsoft.com/office/powerpoint/2010/main" val="2084692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pPr algn="l"/>
            <a:r>
              <a:rPr lang="en-US" dirty="0">
                <a:solidFill>
                  <a:srgbClr val="953735"/>
                </a:solidFill>
              </a:rPr>
              <a:t>Gene Therapy</a:t>
            </a:r>
          </a:p>
        </p:txBody>
      </p:sp>
      <p:sp>
        <p:nvSpPr>
          <p:cNvPr id="4" name="Content Placeholder 3"/>
          <p:cNvSpPr>
            <a:spLocks noGrp="1"/>
          </p:cNvSpPr>
          <p:nvPr>
            <p:ph idx="1"/>
          </p:nvPr>
        </p:nvSpPr>
        <p:spPr>
          <a:xfrm>
            <a:off x="685800" y="1581150"/>
            <a:ext cx="5562600" cy="2514600"/>
          </a:xfrm>
        </p:spPr>
        <p:txBody>
          <a:bodyPr>
            <a:normAutofit fontScale="70000" lnSpcReduction="20000"/>
          </a:bodyPr>
          <a:lstStyle/>
          <a:p>
            <a:r>
              <a:rPr lang="en-US" sz="3400" dirty="0"/>
              <a:t>Successfully treated hemophilia in dogs for more than 8 years*</a:t>
            </a:r>
          </a:p>
          <a:p>
            <a:r>
              <a:rPr lang="en-US" sz="3400" dirty="0"/>
              <a:t>Viral vectors can deliver</a:t>
            </a:r>
          </a:p>
          <a:p>
            <a:pPr lvl="1"/>
            <a:r>
              <a:rPr lang="en-US" sz="3400" dirty="0" err="1"/>
              <a:t>GnRH</a:t>
            </a:r>
            <a:r>
              <a:rPr lang="en-US" sz="3400" dirty="0"/>
              <a:t> antibodies</a:t>
            </a:r>
          </a:p>
          <a:p>
            <a:pPr lvl="1"/>
            <a:r>
              <a:rPr lang="en-US" sz="3400" dirty="0" err="1"/>
              <a:t>Gonadotrophin</a:t>
            </a:r>
            <a:r>
              <a:rPr lang="en-US" sz="3400" dirty="0"/>
              <a:t> inhibiting hormone</a:t>
            </a:r>
          </a:p>
          <a:p>
            <a:pPr lvl="1"/>
            <a:r>
              <a:rPr lang="en-US" sz="3400" dirty="0" err="1"/>
              <a:t>Mullerian</a:t>
            </a:r>
            <a:r>
              <a:rPr lang="en-US" sz="3400" dirty="0"/>
              <a:t> inhibiting substance</a:t>
            </a:r>
          </a:p>
          <a:p>
            <a:pPr lvl="1"/>
            <a:endParaRPr lang="en-US" dirty="0"/>
          </a:p>
        </p:txBody>
      </p:sp>
      <p:pic>
        <p:nvPicPr>
          <p:cNvPr id="5" name="Picture 4"/>
          <p:cNvPicPr>
            <a:picLocks noChangeAspect="1"/>
          </p:cNvPicPr>
          <p:nvPr/>
        </p:nvPicPr>
        <p:blipFill>
          <a:blip r:embed="rId3" cstate="print"/>
          <a:stretch>
            <a:fillRect/>
          </a:stretch>
        </p:blipFill>
        <p:spPr>
          <a:xfrm>
            <a:off x="6019800" y="2"/>
            <a:ext cx="2362200" cy="2143125"/>
          </a:xfrm>
          <a:prstGeom prst="rect">
            <a:avLst/>
          </a:prstGeom>
        </p:spPr>
      </p:pic>
      <p:pic>
        <p:nvPicPr>
          <p:cNvPr id="6" name="Picture 5" descr="Dog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3600" y="2343151"/>
            <a:ext cx="2514600" cy="19722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990600" y="4109125"/>
            <a:ext cx="7348467" cy="1015663"/>
          </a:xfrm>
          <a:prstGeom prst="rect">
            <a:avLst/>
          </a:prstGeom>
          <a:noFill/>
        </p:spPr>
        <p:txBody>
          <a:bodyPr wrap="square" rtlCol="0">
            <a:spAutoFit/>
          </a:bodyPr>
          <a:lstStyle/>
          <a:p>
            <a:r>
              <a:rPr lang="en-US" sz="1400" i="1" dirty="0"/>
              <a:t>*</a:t>
            </a:r>
            <a:r>
              <a:rPr lang="en-US" sz="1400" i="1" dirty="0" err="1"/>
              <a:t>Neimeyer</a:t>
            </a:r>
            <a:r>
              <a:rPr lang="en-US" sz="1400" i="1" dirty="0"/>
              <a:t> et. al. Long-term correction of inhibitor-prone hemophilia B dogs</a:t>
            </a:r>
          </a:p>
          <a:p>
            <a:r>
              <a:rPr lang="en-US" sz="1400" i="1" dirty="0"/>
              <a:t>treated with liver-directed AAV2-mediated factor IX gene therapy. Blood 113(4):797-806, 2009</a:t>
            </a:r>
          </a:p>
          <a:p>
            <a:endParaRPr lang="en-US" dirty="0"/>
          </a:p>
        </p:txBody>
      </p:sp>
    </p:spTree>
    <p:extLst>
      <p:ext uri="{BB962C8B-B14F-4D97-AF65-F5344CB8AC3E}">
        <p14:creationId xmlns:p14="http://schemas.microsoft.com/office/powerpoint/2010/main" val="1197886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altLang="en-US" dirty="0">
                <a:solidFill>
                  <a:srgbClr val="953735"/>
                </a:solidFill>
              </a:rPr>
              <a:t>Yes, But When?</a:t>
            </a:r>
            <a:endParaRPr lang="en-US" dirty="0">
              <a:solidFill>
                <a:srgbClr val="953735"/>
              </a:solidFill>
            </a:endParaRPr>
          </a:p>
        </p:txBody>
      </p:sp>
      <p:sp>
        <p:nvSpPr>
          <p:cNvPr id="4" name="Content Placeholder 3"/>
          <p:cNvSpPr>
            <a:spLocks noGrp="1"/>
          </p:cNvSpPr>
          <p:nvPr>
            <p:ph idx="1"/>
          </p:nvPr>
        </p:nvSpPr>
        <p:spPr>
          <a:xfrm>
            <a:off x="457200" y="1200150"/>
            <a:ext cx="8229600" cy="3143250"/>
          </a:xfrm>
        </p:spPr>
        <p:txBody>
          <a:bodyPr>
            <a:normAutofit fontScale="92500"/>
          </a:bodyPr>
          <a:lstStyle/>
          <a:p>
            <a:r>
              <a:rPr lang="en-US" sz="2800" dirty="0"/>
              <a:t>Most research to date with cell cultures, rodent models</a:t>
            </a:r>
          </a:p>
          <a:p>
            <a:r>
              <a:rPr lang="en-US" sz="2800" dirty="0"/>
              <a:t>Tools and assays have been developed that will accelerate the pace</a:t>
            </a:r>
          </a:p>
          <a:p>
            <a:r>
              <a:rPr lang="en-US" sz="2800" dirty="0"/>
              <a:t>Basic facts about dog and cat reproduction are being discovered and shared as a foundation for more progress</a:t>
            </a:r>
          </a:p>
          <a:p>
            <a:r>
              <a:rPr lang="en-US" sz="2800" dirty="0"/>
              <a:t>Results are being published</a:t>
            </a:r>
          </a:p>
        </p:txBody>
      </p:sp>
      <p:pic>
        <p:nvPicPr>
          <p:cNvPr id="3" name="Picture 2"/>
          <p:cNvPicPr>
            <a:picLocks noChangeAspect="1"/>
          </p:cNvPicPr>
          <p:nvPr/>
        </p:nvPicPr>
        <p:blipFill>
          <a:blip r:embed="rId3" cstate="print"/>
          <a:stretch>
            <a:fillRect/>
          </a:stretch>
        </p:blipFill>
        <p:spPr>
          <a:xfrm rot="1044711">
            <a:off x="4902713" y="3597841"/>
            <a:ext cx="1961381" cy="1281942"/>
          </a:xfrm>
          <a:prstGeom prst="rect">
            <a:avLst/>
          </a:prstGeom>
        </p:spPr>
      </p:pic>
    </p:spTree>
    <p:extLst>
      <p:ext uri="{BB962C8B-B14F-4D97-AF65-F5344CB8AC3E}">
        <p14:creationId xmlns:p14="http://schemas.microsoft.com/office/powerpoint/2010/main" val="668707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altLang="en-US" dirty="0">
                <a:solidFill>
                  <a:srgbClr val="953735"/>
                </a:solidFill>
              </a:rPr>
              <a:t>Yes, But When?</a:t>
            </a:r>
            <a:endParaRPr lang="en-US" dirty="0">
              <a:solidFill>
                <a:srgbClr val="953735"/>
              </a:solidFill>
            </a:endParaRPr>
          </a:p>
        </p:txBody>
      </p:sp>
      <p:sp>
        <p:nvSpPr>
          <p:cNvPr id="4" name="Content Placeholder 3"/>
          <p:cNvSpPr>
            <a:spLocks noGrp="1"/>
          </p:cNvSpPr>
          <p:nvPr>
            <p:ph idx="1"/>
          </p:nvPr>
        </p:nvSpPr>
        <p:spPr>
          <a:xfrm>
            <a:off x="457200" y="1200150"/>
            <a:ext cx="8229600" cy="3143250"/>
          </a:xfrm>
        </p:spPr>
        <p:txBody>
          <a:bodyPr>
            <a:normAutofit fontScale="85000" lnSpcReduction="10000"/>
          </a:bodyPr>
          <a:lstStyle/>
          <a:p>
            <a:r>
              <a:rPr lang="en-US" dirty="0"/>
              <a:t>Breakthroughs unpredictable</a:t>
            </a:r>
          </a:p>
          <a:p>
            <a:r>
              <a:rPr lang="en-US" dirty="0"/>
              <a:t>Let’s look back 10 years</a:t>
            </a:r>
          </a:p>
          <a:p>
            <a:pPr lvl="1"/>
            <a:r>
              <a:rPr lang="en-US" dirty="0"/>
              <a:t>No new therapies (now we have </a:t>
            </a:r>
            <a:r>
              <a:rPr lang="en-US" dirty="0" err="1"/>
              <a:t>Suprelorin</a:t>
            </a:r>
            <a:r>
              <a:rPr lang="en-US" dirty="0"/>
              <a:t> and </a:t>
            </a:r>
            <a:r>
              <a:rPr lang="en-US" dirty="0" err="1"/>
              <a:t>Zeuterin</a:t>
            </a:r>
            <a:r>
              <a:rPr lang="en-US" dirty="0"/>
              <a:t>)</a:t>
            </a:r>
          </a:p>
          <a:p>
            <a:pPr lvl="1"/>
            <a:r>
              <a:rPr lang="en-US" dirty="0"/>
              <a:t>Little research on dog/cat reproduction – no funding (now we have 50M US$)</a:t>
            </a:r>
          </a:p>
          <a:p>
            <a:r>
              <a:rPr lang="en-US" dirty="0"/>
              <a:t>What doesn’t work brings us closer to what does; we see results quarterly</a:t>
            </a:r>
          </a:p>
        </p:txBody>
      </p:sp>
    </p:spTree>
    <p:extLst>
      <p:ext uri="{BB962C8B-B14F-4D97-AF65-F5344CB8AC3E}">
        <p14:creationId xmlns:p14="http://schemas.microsoft.com/office/powerpoint/2010/main" val="2316392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endParaRPr lang="en-US" dirty="0">
              <a:solidFill>
                <a:srgbClr val="953735"/>
              </a:solidFill>
            </a:endParaRPr>
          </a:p>
        </p:txBody>
      </p:sp>
      <p:sp>
        <p:nvSpPr>
          <p:cNvPr id="4" name="Content Placeholder 3"/>
          <p:cNvSpPr>
            <a:spLocks noGrp="1"/>
          </p:cNvSpPr>
          <p:nvPr>
            <p:ph idx="1"/>
          </p:nvPr>
        </p:nvSpPr>
        <p:spPr>
          <a:xfrm>
            <a:off x="457200" y="1200150"/>
            <a:ext cx="8229600" cy="3143250"/>
          </a:xfrm>
        </p:spPr>
        <p:txBody>
          <a:bodyPr>
            <a:normAutofit/>
          </a:bodyPr>
          <a:lstStyle/>
          <a:p>
            <a:endParaRPr lang="en-US" dirty="0"/>
          </a:p>
        </p:txBody>
      </p:sp>
      <p:pic>
        <p:nvPicPr>
          <p:cNvPr id="3" name="Picture 2" descr="optimism.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33600" y="514350"/>
            <a:ext cx="4248150" cy="4314825"/>
          </a:xfrm>
          <a:prstGeom prst="rect">
            <a:avLst/>
          </a:prstGeom>
        </p:spPr>
      </p:pic>
    </p:spTree>
    <p:extLst>
      <p:ext uri="{BB962C8B-B14F-4D97-AF65-F5344CB8AC3E}">
        <p14:creationId xmlns:p14="http://schemas.microsoft.com/office/powerpoint/2010/main" val="3078430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altLang="en-US" dirty="0">
                <a:solidFill>
                  <a:srgbClr val="953735"/>
                </a:solidFill>
              </a:rPr>
              <a:t>Yes, But When?</a:t>
            </a:r>
            <a:endParaRPr lang="en-US" dirty="0">
              <a:solidFill>
                <a:srgbClr val="953735"/>
              </a:solidFill>
            </a:endParaRPr>
          </a:p>
        </p:txBody>
      </p:sp>
      <p:sp>
        <p:nvSpPr>
          <p:cNvPr id="4" name="Content Placeholder 3"/>
          <p:cNvSpPr>
            <a:spLocks noGrp="1"/>
          </p:cNvSpPr>
          <p:nvPr>
            <p:ph idx="1"/>
          </p:nvPr>
        </p:nvSpPr>
        <p:spPr>
          <a:xfrm>
            <a:off x="457200" y="1200150"/>
            <a:ext cx="8229600" cy="3143250"/>
          </a:xfrm>
        </p:spPr>
        <p:txBody>
          <a:bodyPr>
            <a:normAutofit lnSpcReduction="10000"/>
          </a:bodyPr>
          <a:lstStyle/>
          <a:p>
            <a:r>
              <a:rPr lang="en-US" dirty="0"/>
              <a:t>Grants continue to be submitted by world class laboratories around the world</a:t>
            </a:r>
          </a:p>
          <a:p>
            <a:r>
              <a:rPr lang="en-US" dirty="0"/>
              <a:t>Collaborations are forming</a:t>
            </a:r>
          </a:p>
          <a:p>
            <a:r>
              <a:rPr lang="en-US" dirty="0"/>
              <a:t>Communication and support is building</a:t>
            </a:r>
          </a:p>
          <a:p>
            <a:r>
              <a:rPr lang="en-US" dirty="0"/>
              <a:t>Ongoing grant supported research helps us learn what has the most potential</a:t>
            </a:r>
          </a:p>
        </p:txBody>
      </p:sp>
    </p:spTree>
    <p:extLst>
      <p:ext uri="{BB962C8B-B14F-4D97-AF65-F5344CB8AC3E}">
        <p14:creationId xmlns:p14="http://schemas.microsoft.com/office/powerpoint/2010/main" val="4109744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altLang="en-US" dirty="0">
                <a:solidFill>
                  <a:srgbClr val="953735"/>
                </a:solidFill>
              </a:rPr>
              <a:t>Practical Support</a:t>
            </a:r>
            <a:endParaRPr lang="en-US" dirty="0">
              <a:solidFill>
                <a:srgbClr val="953735"/>
              </a:solidFill>
            </a:endParaRPr>
          </a:p>
        </p:txBody>
      </p:sp>
      <p:sp>
        <p:nvSpPr>
          <p:cNvPr id="4" name="Content Placeholder 3"/>
          <p:cNvSpPr>
            <a:spLocks noGrp="1"/>
          </p:cNvSpPr>
          <p:nvPr>
            <p:ph idx="1"/>
          </p:nvPr>
        </p:nvSpPr>
        <p:spPr>
          <a:xfrm>
            <a:off x="457200" y="1200150"/>
            <a:ext cx="8229600" cy="3143250"/>
          </a:xfrm>
        </p:spPr>
        <p:txBody>
          <a:bodyPr>
            <a:normAutofit fontScale="92500" lnSpcReduction="10000"/>
          </a:bodyPr>
          <a:lstStyle/>
          <a:p>
            <a:r>
              <a:rPr lang="en-US" dirty="0"/>
              <a:t>High science needs support for real world implementation</a:t>
            </a:r>
          </a:p>
          <a:p>
            <a:pPr lvl="1"/>
            <a:r>
              <a:rPr lang="en-US" dirty="0"/>
              <a:t>Communication (think tanks, symposiums, publications)</a:t>
            </a:r>
          </a:p>
          <a:p>
            <a:pPr lvl="1"/>
            <a:r>
              <a:rPr lang="en-US" dirty="0"/>
              <a:t>Treatment administration – practical challenges</a:t>
            </a:r>
          </a:p>
          <a:p>
            <a:pPr lvl="1"/>
            <a:r>
              <a:rPr lang="en-US" dirty="0"/>
              <a:t>Marking treated animals </a:t>
            </a:r>
          </a:p>
          <a:p>
            <a:pPr lvl="1"/>
            <a:r>
              <a:rPr lang="en-US" dirty="0"/>
              <a:t>Evaluating impact (population modeling)</a:t>
            </a:r>
          </a:p>
        </p:txBody>
      </p:sp>
    </p:spTree>
    <p:extLst>
      <p:ext uri="{BB962C8B-B14F-4D97-AF65-F5344CB8AC3E}">
        <p14:creationId xmlns:p14="http://schemas.microsoft.com/office/powerpoint/2010/main" val="400159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342900"/>
            <a:ext cx="7772400" cy="857250"/>
          </a:xfrm>
        </p:spPr>
        <p:txBody>
          <a:bodyPr>
            <a:normAutofit/>
          </a:bodyPr>
          <a:lstStyle/>
          <a:p>
            <a:pPr eaLnBrk="1" hangingPunct="1"/>
            <a:r>
              <a:rPr lang="en-US" sz="4800" dirty="0">
                <a:solidFill>
                  <a:srgbClr val="770F2A"/>
                </a:solidFill>
              </a:rPr>
              <a:t>Contraceptive Targets</a:t>
            </a:r>
          </a:p>
        </p:txBody>
      </p:sp>
      <p:pic>
        <p:nvPicPr>
          <p:cNvPr id="32771" name="Picture 3" descr="gonadal_function"/>
          <p:cNvPicPr>
            <a:picLocks noGrp="1" noChangeAspect="1" noChangeArrowheads="1"/>
          </p:cNvPicPr>
          <p:nvPr>
            <p:ph sz="half" idx="2"/>
          </p:nvPr>
        </p:nvPicPr>
        <p:blipFill>
          <a:blip r:embed="rId4" cstate="print"/>
          <a:srcRect/>
          <a:stretch>
            <a:fillRect/>
          </a:stretch>
        </p:blipFill>
        <p:spPr>
          <a:xfrm>
            <a:off x="3048000" y="1428750"/>
            <a:ext cx="3429000" cy="3486150"/>
          </a:xfrm>
          <a:ln w="28575">
            <a:solidFill>
              <a:schemeClr val="accent1"/>
            </a:solidFill>
          </a:ln>
        </p:spPr>
      </p:pic>
      <p:sp>
        <p:nvSpPr>
          <p:cNvPr id="32779" name="Slide Number Placeholder 20"/>
          <p:cNvSpPr>
            <a:spLocks noGrp="1"/>
          </p:cNvSpPr>
          <p:nvPr>
            <p:ph type="sldNum" sz="quarter" idx="12"/>
          </p:nvPr>
        </p:nvSpPr>
        <p:spPr bwMode="auto">
          <a:noFill/>
          <a:ln>
            <a:miter lim="800000"/>
            <a:headEnd/>
            <a:tailEnd/>
          </a:ln>
        </p:spPr>
        <p:txBody>
          <a:bodyPr/>
          <a:lstStyle/>
          <a:p>
            <a:fld id="{AC31DD87-1784-4E99-9E94-1D6BEF2B9331}" type="slidenum">
              <a:rPr lang="en-US">
                <a:solidFill>
                  <a:prstClr val="black">
                    <a:tint val="75000"/>
                  </a:prstClr>
                </a:solidFill>
              </a:rPr>
              <a:pPr/>
              <a:t>5</a:t>
            </a:fld>
            <a:endParaRPr lang="en-US">
              <a:solidFill>
                <a:prstClr val="black">
                  <a:tint val="75000"/>
                </a:prstClr>
              </a:solidFill>
            </a:endParaRPr>
          </a:p>
        </p:txBody>
      </p:sp>
      <p:sp>
        <p:nvSpPr>
          <p:cNvPr id="17" name="Rectangle 1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latin typeface="Calibri"/>
            </a:endParaRPr>
          </a:p>
        </p:txBody>
      </p:sp>
    </p:spTree>
    <p:custDataLst>
      <p:tags r:id="rId1"/>
    </p:custDataLst>
    <p:extLst>
      <p:ext uri="{BB962C8B-B14F-4D97-AF65-F5344CB8AC3E}">
        <p14:creationId xmlns:p14="http://schemas.microsoft.com/office/powerpoint/2010/main" val="2503769875"/>
      </p:ext>
    </p:extLst>
  </p:cSld>
  <p:clrMapOvr>
    <a:masterClrMapping/>
  </p:clrMapOvr>
  <p:transition advTm="73854">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53735"/>
                </a:solidFill>
              </a:rPr>
              <a:t>Alliance for Contraception in Cats and Dogs</a:t>
            </a:r>
          </a:p>
        </p:txBody>
      </p:sp>
      <p:sp>
        <p:nvSpPr>
          <p:cNvPr id="3" name="Content Placeholder 2"/>
          <p:cNvSpPr>
            <a:spLocks noGrp="1"/>
          </p:cNvSpPr>
          <p:nvPr>
            <p:ph idx="1"/>
          </p:nvPr>
        </p:nvSpPr>
        <p:spPr/>
        <p:txBody>
          <a:bodyPr>
            <a:normAutofit/>
          </a:bodyPr>
          <a:lstStyle/>
          <a:p>
            <a:pPr marL="114300" indent="0">
              <a:buNone/>
            </a:pPr>
            <a:endParaRPr lang="en-US" sz="2800" dirty="0"/>
          </a:p>
          <a:p>
            <a:r>
              <a:rPr lang="en-US" sz="2800" b="1" dirty="0"/>
              <a:t>Goal: to promote development of products for non-surgical contraception/</a:t>
            </a:r>
            <a:r>
              <a:rPr lang="en-US" sz="2800" b="1" dirty="0" err="1"/>
              <a:t>sterilzation</a:t>
            </a:r>
            <a:r>
              <a:rPr lang="en-US" sz="2800" b="1" dirty="0"/>
              <a:t> in cats and dogs for effective population control</a:t>
            </a:r>
          </a:p>
          <a:p>
            <a:pPr marL="114300" indent="0">
              <a:buNone/>
            </a:pPr>
            <a:endParaRPr lang="en-US" sz="2800" dirty="0"/>
          </a:p>
          <a:p>
            <a:pPr marL="114300" indent="0">
              <a:buNone/>
            </a:pPr>
            <a:endParaRPr lang="en-US" sz="2800" dirty="0"/>
          </a:p>
          <a:p>
            <a:pPr marL="114300" indent="0">
              <a:buNone/>
            </a:pPr>
            <a:endParaRPr lang="en-US" sz="2800" dirty="0"/>
          </a:p>
          <a:p>
            <a:endParaRPr lang="en-US" sz="2800" dirty="0"/>
          </a:p>
        </p:txBody>
      </p:sp>
      <p:sp>
        <p:nvSpPr>
          <p:cNvPr id="5" name="TextBox 4"/>
          <p:cNvSpPr txBox="1"/>
          <p:nvPr/>
        </p:nvSpPr>
        <p:spPr>
          <a:xfrm>
            <a:off x="1103310" y="1520081"/>
            <a:ext cx="184666" cy="369332"/>
          </a:xfrm>
          <a:prstGeom prst="rect">
            <a:avLst/>
          </a:prstGeom>
          <a:noFill/>
        </p:spPr>
        <p:txBody>
          <a:bodyPr wrap="none" rtlCol="0">
            <a:spAutoFit/>
          </a:bodyPr>
          <a:lstStyle/>
          <a:p>
            <a:endParaRPr lang="en-US" dirty="0"/>
          </a:p>
        </p:txBody>
      </p:sp>
      <p:pic>
        <p:nvPicPr>
          <p:cNvPr id="6" name="Picture 5" descr="Banner">
            <a:hlinkClick r:id="rId2"/>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3333750"/>
            <a:ext cx="8915400" cy="69294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066800" y="4171950"/>
            <a:ext cx="4191000" cy="523220"/>
          </a:xfrm>
          <a:prstGeom prst="rect">
            <a:avLst/>
          </a:prstGeom>
          <a:noFill/>
        </p:spPr>
        <p:txBody>
          <a:bodyPr wrap="square" rtlCol="0">
            <a:spAutoFit/>
          </a:bodyPr>
          <a:lstStyle/>
          <a:p>
            <a:r>
              <a:rPr lang="en-US" sz="2800" dirty="0" err="1"/>
              <a:t>www.acc-d.org</a:t>
            </a:r>
            <a:endParaRPr lang="en-US" sz="2800" dirty="0"/>
          </a:p>
        </p:txBody>
      </p:sp>
    </p:spTree>
    <p:extLst>
      <p:ext uri="{BB962C8B-B14F-4D97-AF65-F5344CB8AC3E}">
        <p14:creationId xmlns:p14="http://schemas.microsoft.com/office/powerpoint/2010/main" val="1857394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53735"/>
                </a:solidFill>
              </a:rPr>
              <a:t>Barriers for New Products</a:t>
            </a:r>
          </a:p>
        </p:txBody>
      </p:sp>
      <p:sp>
        <p:nvSpPr>
          <p:cNvPr id="3" name="Content Placeholder 2"/>
          <p:cNvSpPr>
            <a:spLocks noGrp="1"/>
          </p:cNvSpPr>
          <p:nvPr>
            <p:ph idx="1"/>
          </p:nvPr>
        </p:nvSpPr>
        <p:spPr>
          <a:xfrm>
            <a:off x="457200" y="914400"/>
            <a:ext cx="7620000" cy="3600450"/>
          </a:xfrm>
        </p:spPr>
        <p:txBody>
          <a:bodyPr>
            <a:normAutofit/>
          </a:bodyPr>
          <a:lstStyle/>
          <a:p>
            <a:endParaRPr lang="en-US" dirty="0"/>
          </a:p>
          <a:p>
            <a:pPr lvl="1"/>
            <a:r>
              <a:rPr lang="en-US" sz="2800" dirty="0"/>
              <a:t>“Don’t veterinarians just want to spay/neuter  dogs?” </a:t>
            </a:r>
          </a:p>
          <a:p>
            <a:pPr lvl="1"/>
            <a:r>
              <a:rPr lang="en-US" dirty="0"/>
              <a:t>Big </a:t>
            </a:r>
            <a:r>
              <a:rPr lang="en-US" dirty="0" err="1"/>
              <a:t>pharma</a:t>
            </a:r>
            <a:r>
              <a:rPr lang="en-US" dirty="0"/>
              <a:t> not investing</a:t>
            </a:r>
            <a:endParaRPr lang="en-US" sz="2600" dirty="0"/>
          </a:p>
          <a:p>
            <a:pPr lvl="1"/>
            <a:r>
              <a:rPr lang="en-US" sz="2800" dirty="0"/>
              <a:t>Regulatory hurdles </a:t>
            </a:r>
          </a:p>
          <a:p>
            <a:pPr lvl="1"/>
            <a:r>
              <a:rPr lang="en-US" sz="2800" dirty="0"/>
              <a:t>Technical difficulties</a:t>
            </a:r>
          </a:p>
          <a:p>
            <a:pPr lvl="1"/>
            <a:r>
              <a:rPr lang="en-US" sz="2800" dirty="0"/>
              <a:t>Product development costs</a:t>
            </a:r>
          </a:p>
          <a:p>
            <a:pPr lvl="1"/>
            <a:endParaRPr lang="en-US" sz="2800" dirty="0"/>
          </a:p>
          <a:p>
            <a:pPr lvl="1"/>
            <a:endParaRPr lang="en-US" sz="2800" dirty="0"/>
          </a:p>
          <a:p>
            <a:pPr lvl="1"/>
            <a:endParaRPr lang="en-US" sz="2800" dirty="0"/>
          </a:p>
        </p:txBody>
      </p:sp>
      <p:pic>
        <p:nvPicPr>
          <p:cNvPr id="4" name="Picture 3"/>
          <p:cNvPicPr>
            <a:picLocks noChangeAspect="1"/>
          </p:cNvPicPr>
          <p:nvPr/>
        </p:nvPicPr>
        <p:blipFill>
          <a:blip r:embed="rId2" cstate="print"/>
          <a:stretch>
            <a:fillRect/>
          </a:stretch>
        </p:blipFill>
        <p:spPr>
          <a:xfrm>
            <a:off x="6248414" y="3486150"/>
            <a:ext cx="2723299" cy="1524000"/>
          </a:xfrm>
          <a:prstGeom prst="rect">
            <a:avLst/>
          </a:prstGeom>
        </p:spPr>
      </p:pic>
    </p:spTree>
    <p:extLst>
      <p:ext uri="{BB962C8B-B14F-4D97-AF65-F5344CB8AC3E}">
        <p14:creationId xmlns:p14="http://schemas.microsoft.com/office/powerpoint/2010/main" val="79741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cc-d.org/CFCDC-cover.bm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191813">
            <a:off x="5270879" y="1281570"/>
            <a:ext cx="2926300" cy="3729038"/>
          </a:xfrm>
          <a:prstGeom prst="rect">
            <a:avLst/>
          </a:prstGeom>
          <a:noFill/>
          <a:effectLst>
            <a:outerShdw blurRad="50800" dist="139700" dir="5400000" algn="ctr" rotWithShape="0">
              <a:srgbClr val="000000">
                <a:alpha val="96000"/>
              </a:srgbClr>
            </a:outerShdw>
          </a:effectLst>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066800" y="1200150"/>
            <a:ext cx="4267200" cy="1969770"/>
          </a:xfrm>
          <a:prstGeom prst="rect">
            <a:avLst/>
          </a:prstGeom>
          <a:noFill/>
        </p:spPr>
        <p:txBody>
          <a:bodyPr wrap="square" rtlCol="0">
            <a:spAutoFit/>
          </a:bodyPr>
          <a:lstStyle/>
          <a:p>
            <a:endParaRPr lang="en-US" sz="4000" dirty="0"/>
          </a:p>
          <a:p>
            <a:r>
              <a:rPr lang="en-US" sz="3200" dirty="0"/>
              <a:t>Free download at </a:t>
            </a:r>
            <a:br>
              <a:rPr lang="en-US" sz="3200" dirty="0"/>
            </a:br>
            <a:r>
              <a:rPr lang="en-US" sz="3200" dirty="0"/>
              <a:t>www.acc-d.org</a:t>
            </a:r>
          </a:p>
          <a:p>
            <a:endParaRPr lang="en-US" dirty="0"/>
          </a:p>
        </p:txBody>
      </p:sp>
      <p:sp>
        <p:nvSpPr>
          <p:cNvPr id="3" name="Title 2"/>
          <p:cNvSpPr>
            <a:spLocks noGrp="1"/>
          </p:cNvSpPr>
          <p:nvPr>
            <p:ph type="title"/>
          </p:nvPr>
        </p:nvSpPr>
        <p:spPr>
          <a:xfrm>
            <a:off x="381000" y="114300"/>
            <a:ext cx="8229600" cy="857250"/>
          </a:xfrm>
        </p:spPr>
        <p:txBody>
          <a:bodyPr>
            <a:normAutofit fontScale="90000"/>
          </a:bodyPr>
          <a:lstStyle/>
          <a:p>
            <a:r>
              <a:rPr lang="en-US" sz="5400" dirty="0">
                <a:solidFill>
                  <a:srgbClr val="953735"/>
                </a:solidFill>
              </a:rPr>
              <a:t>More Information</a:t>
            </a:r>
          </a:p>
        </p:txBody>
      </p:sp>
      <p:sp>
        <p:nvSpPr>
          <p:cNvPr id="4" name="Slide Number Placeholder 3"/>
          <p:cNvSpPr>
            <a:spLocks noGrp="1"/>
          </p:cNvSpPr>
          <p:nvPr>
            <p:ph type="sldNum" sz="quarter" idx="12"/>
          </p:nvPr>
        </p:nvSpPr>
        <p:spPr/>
        <p:txBody>
          <a:bodyPr/>
          <a:lstStyle/>
          <a:p>
            <a:pPr>
              <a:defRPr/>
            </a:pPr>
            <a:fld id="{F1CBC634-7CE4-4D36-B2C1-DF6DACD2EB26}" type="slidenum">
              <a:rPr lang="en-US" smtClean="0"/>
              <a:pPr>
                <a:defRPr/>
              </a:pPr>
              <a:t>52</a:t>
            </a:fld>
            <a:endParaRPr lang="en-US"/>
          </a:p>
        </p:txBody>
      </p:sp>
    </p:spTree>
    <p:extLst>
      <p:ext uri="{BB962C8B-B14F-4D97-AF65-F5344CB8AC3E}">
        <p14:creationId xmlns:p14="http://schemas.microsoft.com/office/powerpoint/2010/main" val="2785152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09600" y="205979"/>
            <a:ext cx="8229600" cy="857250"/>
          </a:xfrm>
        </p:spPr>
        <p:txBody>
          <a:bodyPr/>
          <a:lstStyle/>
          <a:p>
            <a:r>
              <a:rPr lang="en-US" altLang="en-US" dirty="0"/>
              <a:t>Yes, But When?</a:t>
            </a:r>
            <a:endParaRPr lang="en-US" dirty="0"/>
          </a:p>
        </p:txBody>
      </p:sp>
      <p:sp>
        <p:nvSpPr>
          <p:cNvPr id="4" name="Content Placeholder 3"/>
          <p:cNvSpPr>
            <a:spLocks noGrp="1"/>
          </p:cNvSpPr>
          <p:nvPr>
            <p:ph idx="1"/>
          </p:nvPr>
        </p:nvSpPr>
        <p:spPr>
          <a:xfrm>
            <a:off x="457200" y="1200150"/>
            <a:ext cx="8229600" cy="3143250"/>
          </a:xfrm>
        </p:spPr>
        <p:txBody>
          <a:bodyPr/>
          <a:lstStyle/>
          <a:p>
            <a:endParaRPr lang="en-US" dirty="0"/>
          </a:p>
          <a:p>
            <a:r>
              <a:rPr lang="en-US" sz="4400" dirty="0">
                <a:solidFill>
                  <a:srgbClr val="770F2A"/>
                </a:solidFill>
                <a:latin typeface="+mj-lt"/>
                <a:ea typeface="+mj-ea"/>
                <a:cs typeface="+mj-cs"/>
              </a:rPr>
              <a:t>WE WILL GET THERE</a:t>
            </a:r>
            <a:r>
              <a:rPr lang="en-US" dirty="0"/>
              <a:t>…. </a:t>
            </a:r>
          </a:p>
        </p:txBody>
      </p:sp>
      <p:pic>
        <p:nvPicPr>
          <p:cNvPr id="3" name="Picture 2"/>
          <p:cNvPicPr>
            <a:picLocks noChangeAspect="1"/>
          </p:cNvPicPr>
          <p:nvPr/>
        </p:nvPicPr>
        <p:blipFill>
          <a:blip r:embed="rId3" cstate="print"/>
          <a:stretch>
            <a:fillRect/>
          </a:stretch>
        </p:blipFill>
        <p:spPr>
          <a:xfrm>
            <a:off x="4038600" y="2743202"/>
            <a:ext cx="3606800" cy="1685925"/>
          </a:xfrm>
          <a:prstGeom prst="rect">
            <a:avLst/>
          </a:prstGeom>
        </p:spPr>
      </p:pic>
    </p:spTree>
    <p:extLst>
      <p:ext uri="{BB962C8B-B14F-4D97-AF65-F5344CB8AC3E}">
        <p14:creationId xmlns:p14="http://schemas.microsoft.com/office/powerpoint/2010/main" val="1989344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53735"/>
                </a:solidFill>
              </a:rPr>
              <a:t>Thanks </a:t>
            </a:r>
          </a:p>
        </p:txBody>
      </p:sp>
      <p:sp>
        <p:nvSpPr>
          <p:cNvPr id="3" name="Content Placeholder 2"/>
          <p:cNvSpPr>
            <a:spLocks noGrp="1"/>
          </p:cNvSpPr>
          <p:nvPr>
            <p:ph idx="1"/>
          </p:nvPr>
        </p:nvSpPr>
        <p:spPr>
          <a:xfrm>
            <a:off x="762000" y="1200150"/>
            <a:ext cx="7620000" cy="3600450"/>
          </a:xfrm>
        </p:spPr>
        <p:txBody>
          <a:bodyPr>
            <a:normAutofit fontScale="85000" lnSpcReduction="10000"/>
          </a:bodyPr>
          <a:lstStyle/>
          <a:p>
            <a:r>
              <a:rPr lang="en-US" sz="3200" dirty="0"/>
              <a:t>For inviting me</a:t>
            </a:r>
          </a:p>
          <a:p>
            <a:r>
              <a:rPr lang="en-US" sz="3200" dirty="0"/>
              <a:t>To colleagues who contributed to this information</a:t>
            </a:r>
          </a:p>
          <a:p>
            <a:pPr lvl="1"/>
            <a:r>
              <a:rPr lang="en-US" sz="3000" dirty="0"/>
              <a:t>Joyce Briggs</a:t>
            </a:r>
          </a:p>
          <a:p>
            <a:pPr lvl="1"/>
            <a:r>
              <a:rPr lang="en-US" sz="3000" dirty="0"/>
              <a:t>Wolfgang </a:t>
            </a:r>
            <a:r>
              <a:rPr lang="en-US" sz="3000" dirty="0" err="1"/>
              <a:t>Jochle</a:t>
            </a:r>
            <a:endParaRPr lang="en-US" sz="3000" dirty="0"/>
          </a:p>
          <a:p>
            <a:pPr lvl="1"/>
            <a:r>
              <a:rPr lang="en-US" sz="3000" dirty="0"/>
              <a:t>Shirley Johnston</a:t>
            </a:r>
          </a:p>
          <a:p>
            <a:pPr lvl="1"/>
            <a:r>
              <a:rPr lang="en-US" sz="3000" dirty="0"/>
              <a:t>Kevin Morris </a:t>
            </a:r>
          </a:p>
          <a:p>
            <a:pPr lvl="1"/>
            <a:r>
              <a:rPr lang="en-US" sz="3000" dirty="0"/>
              <a:t>Alliance for Contraception in Dogs and Cats</a:t>
            </a:r>
          </a:p>
          <a:p>
            <a:pPr lvl="1"/>
            <a:r>
              <a:rPr lang="en-US" sz="3000" dirty="0"/>
              <a:t>Found Animals Foundation</a:t>
            </a:r>
            <a:endParaRPr lang="en-US" sz="2800" dirty="0"/>
          </a:p>
          <a:p>
            <a:endParaRPr lang="en-US" sz="3200" dirty="0"/>
          </a:p>
          <a:p>
            <a:pPr marL="114300" indent="0">
              <a:buNone/>
            </a:pPr>
            <a:endParaRPr lang="en-US" sz="3200" dirty="0"/>
          </a:p>
        </p:txBody>
      </p:sp>
    </p:spTree>
    <p:extLst>
      <p:ext uri="{BB962C8B-B14F-4D97-AF65-F5344CB8AC3E}">
        <p14:creationId xmlns:p14="http://schemas.microsoft.com/office/powerpoint/2010/main" val="327265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05979"/>
            <a:ext cx="7620000" cy="857250"/>
          </a:xfrm>
        </p:spPr>
        <p:txBody>
          <a:bodyPr>
            <a:normAutofit fontScale="90000"/>
          </a:bodyPr>
          <a:lstStyle/>
          <a:p>
            <a:r>
              <a:rPr lang="en-US" dirty="0">
                <a:solidFill>
                  <a:srgbClr val="953735"/>
                </a:solidFill>
              </a:rPr>
              <a:t>Tool Box: Multiple Approaches for a Range of Needs</a:t>
            </a:r>
          </a:p>
        </p:txBody>
      </p:sp>
      <p:sp>
        <p:nvSpPr>
          <p:cNvPr id="3" name="Content Placeholder 2"/>
          <p:cNvSpPr>
            <a:spLocks noGrp="1"/>
          </p:cNvSpPr>
          <p:nvPr>
            <p:ph idx="1"/>
          </p:nvPr>
        </p:nvSpPr>
        <p:spPr/>
        <p:txBody>
          <a:bodyPr>
            <a:normAutofit fontScale="92500" lnSpcReduction="20000"/>
          </a:bodyPr>
          <a:lstStyle/>
          <a:p>
            <a:pPr lvl="1"/>
            <a:r>
              <a:rPr lang="en-US" sz="3200" dirty="0"/>
              <a:t>Surgery</a:t>
            </a:r>
          </a:p>
          <a:p>
            <a:pPr lvl="1"/>
            <a:r>
              <a:rPr lang="en-US" sz="3200" dirty="0"/>
              <a:t>Males and/or females</a:t>
            </a:r>
          </a:p>
          <a:p>
            <a:pPr lvl="1"/>
            <a:r>
              <a:rPr lang="en-US" sz="3200" dirty="0"/>
              <a:t>Hormone suppression or maintenance</a:t>
            </a:r>
          </a:p>
          <a:p>
            <a:pPr lvl="1"/>
            <a:r>
              <a:rPr lang="en-US" sz="3200" dirty="0"/>
              <a:t>Implants, injectable, oral, </a:t>
            </a:r>
            <a:r>
              <a:rPr lang="en-US" sz="3200" dirty="0" err="1"/>
              <a:t>intratesticular</a:t>
            </a:r>
            <a:r>
              <a:rPr lang="en-US" sz="3200" dirty="0"/>
              <a:t> injections</a:t>
            </a:r>
          </a:p>
          <a:p>
            <a:pPr lvl="1"/>
            <a:r>
              <a:rPr lang="en-US" sz="3200" dirty="0"/>
              <a:t>Permanent/long term/short term</a:t>
            </a:r>
          </a:p>
          <a:p>
            <a:pPr lvl="1"/>
            <a:r>
              <a:rPr lang="en-US" sz="3200" dirty="0"/>
              <a:t>Cats/dogs</a:t>
            </a:r>
          </a:p>
          <a:p>
            <a:pPr marL="457200" lvl="1" indent="0">
              <a:buNone/>
            </a:pPr>
            <a:endParaRPr lang="en-US" dirty="0"/>
          </a:p>
          <a:p>
            <a:pPr marL="457200" lvl="1" indent="0">
              <a:buNone/>
            </a:pPr>
            <a:endParaRPr lang="en-US" sz="2800" dirty="0"/>
          </a:p>
          <a:p>
            <a:pPr marL="457200" lvl="1" indent="0">
              <a:buNone/>
            </a:pPr>
            <a:endParaRPr lang="en-US" sz="2800" dirty="0"/>
          </a:p>
        </p:txBody>
      </p:sp>
    </p:spTree>
    <p:extLst>
      <p:ext uri="{BB962C8B-B14F-4D97-AF65-F5344CB8AC3E}">
        <p14:creationId xmlns:p14="http://schemas.microsoft.com/office/powerpoint/2010/main" val="145973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05979"/>
            <a:ext cx="7620000" cy="857250"/>
          </a:xfrm>
        </p:spPr>
        <p:txBody>
          <a:bodyPr>
            <a:noAutofit/>
          </a:bodyPr>
          <a:lstStyle/>
          <a:p>
            <a:r>
              <a:rPr lang="en-US" sz="3200" dirty="0">
                <a:solidFill>
                  <a:srgbClr val="953735"/>
                </a:solidFill>
              </a:rPr>
              <a:t>Regulatory Approval: What Does it Mean?</a:t>
            </a:r>
          </a:p>
        </p:txBody>
      </p:sp>
      <p:sp>
        <p:nvSpPr>
          <p:cNvPr id="3" name="Content Placeholder 2"/>
          <p:cNvSpPr>
            <a:spLocks noGrp="1"/>
          </p:cNvSpPr>
          <p:nvPr>
            <p:ph idx="1"/>
          </p:nvPr>
        </p:nvSpPr>
        <p:spPr>
          <a:xfrm>
            <a:off x="457200" y="1047751"/>
            <a:ext cx="8229600" cy="3394472"/>
          </a:xfrm>
        </p:spPr>
        <p:txBody>
          <a:bodyPr>
            <a:normAutofit fontScale="92500" lnSpcReduction="20000"/>
          </a:bodyPr>
          <a:lstStyle/>
          <a:p>
            <a:pPr lvl="1"/>
            <a:r>
              <a:rPr lang="en-US" sz="3200" dirty="0"/>
              <a:t>Regulatory agencies have standards for:</a:t>
            </a:r>
          </a:p>
          <a:p>
            <a:pPr lvl="2"/>
            <a:r>
              <a:rPr lang="en-US" dirty="0"/>
              <a:t>Manufacturing quality (GMP manufacturing)</a:t>
            </a:r>
          </a:p>
          <a:p>
            <a:pPr lvl="2"/>
            <a:r>
              <a:rPr lang="en-US" dirty="0"/>
              <a:t>Safety and ‘</a:t>
            </a:r>
            <a:r>
              <a:rPr lang="en-US" dirty="0" err="1"/>
              <a:t>pharmacovigilence</a:t>
            </a:r>
            <a:r>
              <a:rPr lang="en-US" dirty="0"/>
              <a:t>”</a:t>
            </a:r>
          </a:p>
          <a:p>
            <a:pPr lvl="2"/>
            <a:r>
              <a:rPr lang="en-US" dirty="0"/>
              <a:t>Effectiveness</a:t>
            </a:r>
          </a:p>
          <a:p>
            <a:pPr lvl="1"/>
            <a:r>
              <a:rPr lang="en-US" dirty="0"/>
              <a:t>Data generated, submitted for review, and approval issued</a:t>
            </a:r>
          </a:p>
          <a:p>
            <a:pPr lvl="1"/>
            <a:r>
              <a:rPr lang="en-US" dirty="0"/>
              <a:t>Approval is for:</a:t>
            </a:r>
          </a:p>
          <a:p>
            <a:pPr lvl="2"/>
            <a:r>
              <a:rPr lang="en-US" dirty="0"/>
              <a:t>Species </a:t>
            </a:r>
          </a:p>
          <a:p>
            <a:pPr lvl="2"/>
            <a:r>
              <a:rPr lang="en-US" dirty="0"/>
              <a:t>Indication</a:t>
            </a:r>
          </a:p>
          <a:p>
            <a:pPr marL="457200" lvl="1" indent="0">
              <a:buNone/>
            </a:pPr>
            <a:endParaRPr lang="en-US" dirty="0"/>
          </a:p>
          <a:p>
            <a:pPr marL="457200" lvl="1" indent="0">
              <a:buNone/>
            </a:pPr>
            <a:endParaRPr lang="en-US" sz="2800" dirty="0"/>
          </a:p>
          <a:p>
            <a:pPr marL="457200" lvl="1" indent="0">
              <a:buNone/>
            </a:pPr>
            <a:endParaRPr lang="en-US" sz="2800" dirty="0"/>
          </a:p>
        </p:txBody>
      </p:sp>
    </p:spTree>
    <p:extLst>
      <p:ext uri="{BB962C8B-B14F-4D97-AF65-F5344CB8AC3E}">
        <p14:creationId xmlns:p14="http://schemas.microsoft.com/office/powerpoint/2010/main" val="283659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953735"/>
                </a:solidFill>
              </a:rPr>
              <a:t>Products on the Market with Regulatory Approval</a:t>
            </a:r>
          </a:p>
        </p:txBody>
      </p:sp>
      <p:sp>
        <p:nvSpPr>
          <p:cNvPr id="3" name="Content Placeholder 2"/>
          <p:cNvSpPr>
            <a:spLocks noGrp="1"/>
          </p:cNvSpPr>
          <p:nvPr>
            <p:ph idx="1"/>
          </p:nvPr>
        </p:nvSpPr>
        <p:spPr>
          <a:xfrm>
            <a:off x="152400" y="971550"/>
            <a:ext cx="7620000" cy="3600450"/>
          </a:xfrm>
        </p:spPr>
        <p:txBody>
          <a:bodyPr>
            <a:normAutofit lnSpcReduction="10000"/>
          </a:bodyPr>
          <a:lstStyle/>
          <a:p>
            <a:pPr marL="114300" indent="0">
              <a:buNone/>
            </a:pPr>
            <a:endParaRPr lang="en-US" dirty="0"/>
          </a:p>
          <a:p>
            <a:pPr lvl="2"/>
            <a:r>
              <a:rPr lang="en-US" sz="3800" dirty="0"/>
              <a:t>Female dogs</a:t>
            </a:r>
          </a:p>
          <a:p>
            <a:pPr lvl="3"/>
            <a:r>
              <a:rPr lang="en-US" sz="3400" dirty="0" err="1"/>
              <a:t>Delvosterone</a:t>
            </a:r>
            <a:r>
              <a:rPr lang="en-US" sz="3400" dirty="0"/>
              <a:t>®, </a:t>
            </a:r>
            <a:r>
              <a:rPr lang="en-US" sz="3400" dirty="0" err="1"/>
              <a:t>Covinan</a:t>
            </a:r>
            <a:r>
              <a:rPr lang="en-US" sz="3400" dirty="0"/>
              <a:t>®</a:t>
            </a:r>
          </a:p>
          <a:p>
            <a:pPr lvl="2"/>
            <a:r>
              <a:rPr lang="en-US" sz="3600" dirty="0"/>
              <a:t>Male dogs</a:t>
            </a:r>
          </a:p>
          <a:p>
            <a:pPr lvl="3"/>
            <a:r>
              <a:rPr lang="en-US" sz="3400" dirty="0" err="1"/>
              <a:t>Suprelorin</a:t>
            </a:r>
            <a:r>
              <a:rPr lang="en-US" sz="3400" dirty="0"/>
              <a:t>®</a:t>
            </a:r>
          </a:p>
          <a:p>
            <a:pPr lvl="3"/>
            <a:r>
              <a:rPr lang="en-US" sz="3400" dirty="0" err="1"/>
              <a:t>Zeuterin</a:t>
            </a:r>
            <a:r>
              <a:rPr lang="en-US" sz="3400" dirty="0"/>
              <a:t>™/</a:t>
            </a:r>
            <a:r>
              <a:rPr lang="en-US" sz="3400" dirty="0" err="1"/>
              <a:t>EsterilSol</a:t>
            </a:r>
            <a:r>
              <a:rPr lang="en-US" sz="3400" dirty="0"/>
              <a:t>™</a:t>
            </a:r>
          </a:p>
          <a:p>
            <a:pPr lvl="3"/>
            <a:endParaRPr lang="en-US" sz="3400" dirty="0"/>
          </a:p>
          <a:p>
            <a:pPr lvl="3"/>
            <a:endParaRPr lang="en-US" sz="2400" dirty="0"/>
          </a:p>
          <a:p>
            <a:pPr lvl="2"/>
            <a:endParaRPr lang="en-US" sz="2600" dirty="0"/>
          </a:p>
          <a:p>
            <a:pPr lvl="2"/>
            <a:endParaRPr lang="en-US" sz="2600" dirty="0"/>
          </a:p>
        </p:txBody>
      </p:sp>
      <p:pic>
        <p:nvPicPr>
          <p:cNvPr id="4" name="Picture 3"/>
          <p:cNvPicPr>
            <a:picLocks noChangeAspect="1"/>
          </p:cNvPicPr>
          <p:nvPr/>
        </p:nvPicPr>
        <p:blipFill>
          <a:blip r:embed="rId2" cstate="print"/>
          <a:stretch>
            <a:fillRect/>
          </a:stretch>
        </p:blipFill>
        <p:spPr>
          <a:xfrm>
            <a:off x="6248400" y="2724150"/>
            <a:ext cx="2971800" cy="2057400"/>
          </a:xfrm>
          <a:prstGeom prst="rect">
            <a:avLst/>
          </a:prstGeom>
        </p:spPr>
      </p:pic>
    </p:spTree>
    <p:extLst>
      <p:ext uri="{BB962C8B-B14F-4D97-AF65-F5344CB8AC3E}">
        <p14:creationId xmlns:p14="http://schemas.microsoft.com/office/powerpoint/2010/main" val="323164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oldandWhiteDogIsolatedOnWhit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81000" y="571501"/>
            <a:ext cx="2971800" cy="4374272"/>
          </a:xfrm>
          <a:prstGeom prst="rect">
            <a:avLst/>
          </a:prstGeom>
        </p:spPr>
      </p:pic>
      <p:sp>
        <p:nvSpPr>
          <p:cNvPr id="4100" name="Content Placeholder 2"/>
          <p:cNvSpPr>
            <a:spLocks noGrp="1"/>
          </p:cNvSpPr>
          <p:nvPr>
            <p:ph idx="1"/>
          </p:nvPr>
        </p:nvSpPr>
        <p:spPr>
          <a:xfrm>
            <a:off x="304800" y="285751"/>
            <a:ext cx="8839200" cy="857250"/>
          </a:xfrm>
        </p:spPr>
        <p:txBody>
          <a:bodyPr>
            <a:noAutofit/>
          </a:bodyPr>
          <a:lstStyle/>
          <a:p>
            <a:pPr algn="ctr">
              <a:spcBef>
                <a:spcPct val="50000"/>
              </a:spcBef>
              <a:buNone/>
            </a:pPr>
            <a:r>
              <a:rPr lang="en-US" dirty="0" err="1">
                <a:solidFill>
                  <a:srgbClr val="953735"/>
                </a:solidFill>
                <a:latin typeface="+mj-lt"/>
                <a:ea typeface="+mj-ea"/>
                <a:cs typeface="+mj-cs"/>
              </a:rPr>
              <a:t>Delvosterone</a:t>
            </a:r>
            <a:r>
              <a:rPr lang="en-US" dirty="0">
                <a:solidFill>
                  <a:srgbClr val="953735"/>
                </a:solidFill>
              </a:rPr>
              <a:t>®</a:t>
            </a:r>
            <a:r>
              <a:rPr lang="en-US" dirty="0">
                <a:solidFill>
                  <a:srgbClr val="953735"/>
                </a:solidFill>
                <a:latin typeface="+mj-lt"/>
                <a:ea typeface="+mj-ea"/>
                <a:cs typeface="+mj-cs"/>
              </a:rPr>
              <a:t>, </a:t>
            </a:r>
            <a:r>
              <a:rPr lang="en-US" dirty="0" err="1">
                <a:solidFill>
                  <a:srgbClr val="953735"/>
                </a:solidFill>
                <a:latin typeface="+mj-lt"/>
                <a:ea typeface="+mj-ea"/>
                <a:cs typeface="+mj-cs"/>
              </a:rPr>
              <a:t>Covinan</a:t>
            </a:r>
            <a:r>
              <a:rPr lang="en-US" dirty="0">
                <a:solidFill>
                  <a:srgbClr val="953735"/>
                </a:solidFill>
              </a:rPr>
              <a:t>®: Synthetic Progesterone</a:t>
            </a:r>
            <a:endParaRPr lang="en-US" dirty="0">
              <a:solidFill>
                <a:srgbClr val="953735"/>
              </a:solidFill>
              <a:latin typeface="+mj-lt"/>
              <a:ea typeface="+mj-ea"/>
              <a:cs typeface="+mj-cs"/>
            </a:endParaRPr>
          </a:p>
        </p:txBody>
      </p:sp>
      <p:sp>
        <p:nvSpPr>
          <p:cNvPr id="7" name="Rectangle 6"/>
          <p:cNvSpPr/>
          <p:nvPr/>
        </p:nvSpPr>
        <p:spPr>
          <a:xfrm>
            <a:off x="0" y="0"/>
            <a:ext cx="304800" cy="51435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5" name="TextBox 4"/>
          <p:cNvSpPr txBox="1"/>
          <p:nvPr/>
        </p:nvSpPr>
        <p:spPr>
          <a:xfrm>
            <a:off x="2667000" y="1257303"/>
            <a:ext cx="5867400" cy="3323987"/>
          </a:xfrm>
          <a:prstGeom prst="rect">
            <a:avLst/>
          </a:prstGeom>
          <a:noFill/>
        </p:spPr>
        <p:txBody>
          <a:bodyPr wrap="square" rtlCol="0">
            <a:spAutoFit/>
          </a:bodyPr>
          <a:lstStyle/>
          <a:p>
            <a:pPr marL="342900" indent="-342900">
              <a:buClr>
                <a:srgbClr val="770F2A"/>
              </a:buClr>
              <a:buFont typeface="Arial"/>
              <a:buChar char="•"/>
            </a:pPr>
            <a:r>
              <a:rPr lang="en-US" sz="2400" dirty="0" err="1"/>
              <a:t>Proligestone</a:t>
            </a:r>
            <a:r>
              <a:rPr lang="en-US" sz="2400" dirty="0"/>
              <a:t>, approved in some countries (UK, Australia)</a:t>
            </a:r>
          </a:p>
          <a:p>
            <a:pPr marL="171450" indent="-171450">
              <a:buClr>
                <a:srgbClr val="770F2A"/>
              </a:buClr>
              <a:buFont typeface="Arial"/>
              <a:buChar char="•"/>
            </a:pPr>
            <a:endParaRPr lang="en-US" sz="600" dirty="0"/>
          </a:p>
          <a:p>
            <a:pPr marL="342900" indent="-342900">
              <a:buClr>
                <a:srgbClr val="770F2A"/>
              </a:buClr>
              <a:buFont typeface="Arial"/>
              <a:buChar char="•"/>
            </a:pPr>
            <a:r>
              <a:rPr lang="en-US" sz="2400" dirty="0"/>
              <a:t>Injection gives 3-5 months suppression of heat</a:t>
            </a:r>
          </a:p>
          <a:p>
            <a:pPr marL="171450" indent="-171450">
              <a:buClr>
                <a:srgbClr val="770F2A"/>
              </a:buClr>
              <a:buFont typeface="Arial"/>
              <a:buChar char="•"/>
            </a:pPr>
            <a:r>
              <a:rPr lang="en-US" sz="600" dirty="0"/>
              <a:t> </a:t>
            </a:r>
          </a:p>
          <a:p>
            <a:pPr marL="342900" indent="-342900">
              <a:buClr>
                <a:srgbClr val="770F2A"/>
              </a:buClr>
              <a:buFont typeface="Arial"/>
              <a:buChar char="•"/>
            </a:pPr>
            <a:r>
              <a:rPr lang="en-US" sz="2400" dirty="0"/>
              <a:t>Narrow margin of safety; significant side effects</a:t>
            </a:r>
          </a:p>
          <a:p>
            <a:pPr marL="342900" indent="-342900">
              <a:buClr>
                <a:srgbClr val="770F2A"/>
              </a:buClr>
              <a:buFont typeface="Arial"/>
              <a:buChar char="•"/>
            </a:pPr>
            <a:r>
              <a:rPr lang="en-US" sz="2400" dirty="0"/>
              <a:t>Risk/benefits</a:t>
            </a:r>
          </a:p>
          <a:p>
            <a:pPr marL="342900" indent="-342900">
              <a:buClr>
                <a:srgbClr val="770F2A"/>
              </a:buClr>
              <a:buFont typeface="Arial"/>
              <a:buChar char="•"/>
            </a:pPr>
            <a:r>
              <a:rPr lang="en-US" sz="2400" dirty="0"/>
              <a:t>Marketed by MSD Animal Health</a:t>
            </a:r>
          </a:p>
          <a:p>
            <a:pPr>
              <a:buClr>
                <a:srgbClr val="770F2A"/>
              </a:buClr>
              <a:buFont typeface="Arial" pitchFamily="34" charset="0"/>
              <a:buChar char="•"/>
            </a:pPr>
            <a:endParaRPr lang="en-US" sz="600" dirty="0">
              <a:solidFill>
                <a:srgbClr val="770F2A"/>
              </a:solidFill>
            </a:endParaRPr>
          </a:p>
        </p:txBody>
      </p:sp>
    </p:spTree>
    <p:extLst>
      <p:ext uri="{BB962C8B-B14F-4D97-AF65-F5344CB8AC3E}">
        <p14:creationId xmlns:p14="http://schemas.microsoft.com/office/powerpoint/2010/main" val="350236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6|10.9|10.1|24.9|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7342</TotalTime>
  <Words>1954</Words>
  <Application>Microsoft Office PowerPoint</Application>
  <PresentationFormat>On-screen Show (16:9)</PresentationFormat>
  <Paragraphs>371</Paragraphs>
  <Slides>54</Slides>
  <Notes>36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54</vt:i4>
      </vt:variant>
    </vt:vector>
  </HeadingPairs>
  <TitlesOfParts>
    <vt:vector size="65" baseType="lpstr">
      <vt:lpstr>MS PGothic</vt:lpstr>
      <vt:lpstr>Arial</vt:lpstr>
      <vt:lpstr>Calibri</vt:lpstr>
      <vt:lpstr>Courier New</vt:lpstr>
      <vt:lpstr>Times</vt:lpstr>
      <vt:lpstr>Times New Roman</vt:lpstr>
      <vt:lpstr>Trebuchet MS</vt:lpstr>
      <vt:lpstr>Office Theme</vt:lpstr>
      <vt:lpstr>1_Office Theme</vt:lpstr>
      <vt:lpstr>2_Office Theme</vt:lpstr>
      <vt:lpstr>3_Office Theme</vt:lpstr>
      <vt:lpstr>PowerPoint Presentation</vt:lpstr>
      <vt:lpstr>PowerPoint Presentation</vt:lpstr>
      <vt:lpstr>History</vt:lpstr>
      <vt:lpstr>Tool Box</vt:lpstr>
      <vt:lpstr>Contraceptive Targets</vt:lpstr>
      <vt:lpstr>Tool Box: Multiple Approaches for a Range of Needs</vt:lpstr>
      <vt:lpstr>Regulatory Approval: What Does it Mean?</vt:lpstr>
      <vt:lpstr>Products on the Market with Regulatory Approval</vt:lpstr>
      <vt:lpstr>PowerPoint Presentation</vt:lpstr>
      <vt:lpstr>Suprelorin®:GnRH Agonist</vt:lpstr>
      <vt:lpstr>PowerPoint Presentation</vt:lpstr>
      <vt:lpstr>Zeuterin™/EsterilSol™: A Chemical Sterilant</vt:lpstr>
      <vt:lpstr>Zeuterin™</vt:lpstr>
      <vt:lpstr>Zeuterin Tattoo</vt:lpstr>
      <vt:lpstr>Experimental Approaches  “Field” Use/Testing</vt:lpstr>
      <vt:lpstr>Dogs with No Names  Dr. Judith Samson-French </vt:lpstr>
      <vt:lpstr>Gonacon™: GnRH Vaccine National Wildlife Research Center United States Department of Agriculture  </vt:lpstr>
      <vt:lpstr>GonaCon™</vt:lpstr>
      <vt:lpstr>Intratesticular Calcium Chloride (CaCl2) Male Dog Sterilant</vt:lpstr>
      <vt:lpstr>We Need More Tools!</vt:lpstr>
      <vt:lpstr>PowerPoint Presentation</vt:lpstr>
      <vt:lpstr>PowerPoint Presentation</vt:lpstr>
      <vt:lpstr>Goal</vt:lpstr>
      <vt:lpstr>25 Million US$ Prize</vt:lpstr>
      <vt:lpstr>Research Disciplines</vt:lpstr>
      <vt:lpstr>Safety and Animal Welfare</vt:lpstr>
      <vt:lpstr>The Numbers</vt:lpstr>
      <vt:lpstr>Research Approaches</vt:lpstr>
      <vt:lpstr>Immunocontraception</vt:lpstr>
      <vt:lpstr>GnRH Vaccines: Why a New Approach?</vt:lpstr>
      <vt:lpstr>GnRH Vaccines – VLPs</vt:lpstr>
      <vt:lpstr>Immunocontraception New Delivery of Antigen</vt:lpstr>
      <vt:lpstr>Immunocontraception New Targets</vt:lpstr>
      <vt:lpstr>Immunocontraception New Targets</vt:lpstr>
      <vt:lpstr>High Dose/Long Term GnRH Agonists</vt:lpstr>
      <vt:lpstr>High Dose/Long Term GnRH Agonists</vt:lpstr>
      <vt:lpstr>Targeted Delivery of Cytotoxins</vt:lpstr>
      <vt:lpstr>Targeted Delivery of Cytotoxins</vt:lpstr>
      <vt:lpstr>Targeted Delivery of Cytotoxins</vt:lpstr>
      <vt:lpstr>Gene Silencing/Gene Therapy</vt:lpstr>
      <vt:lpstr>Gene Silencing</vt:lpstr>
      <vt:lpstr>Gene Silencing Grant</vt:lpstr>
      <vt:lpstr>Gene Silencing Grant</vt:lpstr>
      <vt:lpstr>Gene Therapy</vt:lpstr>
      <vt:lpstr>Yes, But When?</vt:lpstr>
      <vt:lpstr>Yes, But When?</vt:lpstr>
      <vt:lpstr>PowerPoint Presentation</vt:lpstr>
      <vt:lpstr>Yes, But When?</vt:lpstr>
      <vt:lpstr>Practical Support</vt:lpstr>
      <vt:lpstr>Alliance for Contraception in Cats and Dogs</vt:lpstr>
      <vt:lpstr>Barriers for New Products</vt:lpstr>
      <vt:lpstr>More Information</vt:lpstr>
      <vt:lpstr>Yes, But When?</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dc:creator>
  <cp:lastModifiedBy>Ellie Parravani</cp:lastModifiedBy>
  <cp:revision>499</cp:revision>
  <cp:lastPrinted>2013-09-23T19:12:30Z</cp:lastPrinted>
  <dcterms:created xsi:type="dcterms:W3CDTF">2009-09-13T11:46:36Z</dcterms:created>
  <dcterms:modified xsi:type="dcterms:W3CDTF">2017-07-28T15:24:25Z</dcterms:modified>
</cp:coreProperties>
</file>