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2" r:id="rId4"/>
    <p:sldId id="257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0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2" d="100"/>
        <a:sy n="3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50 Canine records</c:v>
                </c:pt>
              </c:strCache>
            </c:strRef>
          </c:tx>
          <c:cat>
            <c:strRef>
              <c:f>Sheet1!$A$2:$A$3</c:f>
              <c:strCache>
                <c:ptCount val="2"/>
                <c:pt idx="0">
                  <c:v>3 - medical</c:v>
                </c:pt>
                <c:pt idx="1">
                  <c:v>47 - behavioral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</c:v>
                </c:pt>
                <c:pt idx="1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44-4941-AB92-B4FCA87943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47 cases</c:v>
                </c:pt>
              </c:strCache>
            </c:strRef>
          </c:tx>
          <c:explosion val="25"/>
          <c:cat>
            <c:strRef>
              <c:f>Sheet1!$A$2:$A$3</c:f>
              <c:strCache>
                <c:ptCount val="2"/>
                <c:pt idx="0">
                  <c:v>15- refused the treatment</c:v>
                </c:pt>
                <c:pt idx="1">
                  <c:v>32 - accepted treatment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15</c:v>
                </c:pt>
                <c:pt idx="1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22-49E4-84E5-7B5AE83B39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9.840368912219305E-2"/>
          <c:y val="0.12962481788402111"/>
          <c:w val="0.45089494021580656"/>
          <c:h val="0.81986658306013149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32 cases</c:v>
                </c:pt>
              </c:strCache>
            </c:strRef>
          </c:tx>
          <c:explosion val="25"/>
          <c:cat>
            <c:strRef>
              <c:f>Sheet1!$A$2:$A$3</c:f>
              <c:strCache>
                <c:ptCount val="2"/>
                <c:pt idx="0">
                  <c:v>7- treatment half completed</c:v>
                </c:pt>
                <c:pt idx="1">
                  <c:v>25 - treatment fully completed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</c:v>
                </c:pt>
                <c:pt idx="1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58-4D6C-925D-80BB47F428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6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6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73CD02C-C0F5-435E-A343-32B771702CAF}" type="datetimeFigureOut">
              <a:rPr lang="en-US" smtClean="0"/>
              <a:pPr/>
              <a:t>7/28/2017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CA2898D-1215-4E0A-9E20-4A85919E93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789553"/>
            <a:ext cx="8424936" cy="3366373"/>
          </a:xfrm>
        </p:spPr>
        <p:txBody>
          <a:bodyPr>
            <a:normAutofit fontScale="90000"/>
          </a:bodyPr>
          <a:lstStyle/>
          <a:p>
            <a:r>
              <a:rPr lang="en-US" dirty="0"/>
              <a:t>D</a:t>
            </a:r>
            <a:r>
              <a:rPr lang="sr-Latn-RS" dirty="0"/>
              <a:t>e</a:t>
            </a:r>
            <a:r>
              <a:rPr lang="en-US" dirty="0"/>
              <a:t>creasing the </a:t>
            </a:r>
            <a:r>
              <a:rPr lang="en-US" dirty="0" err="1"/>
              <a:t>reli</a:t>
            </a:r>
            <a:r>
              <a:rPr lang="sr-Latn-RS" dirty="0"/>
              <a:t>n</a:t>
            </a:r>
            <a:r>
              <a:rPr lang="en-US" dirty="0" err="1"/>
              <a:t>quishment</a:t>
            </a:r>
            <a:r>
              <a:rPr lang="en-US" dirty="0"/>
              <a:t> of owned dogs by implementing behavior modification therapy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11811"/>
            <a:ext cx="9144000" cy="810089"/>
          </a:xfrm>
        </p:spPr>
        <p:txBody>
          <a:bodyPr>
            <a:normAutofit fontScale="92500" lnSpcReduction="20000"/>
          </a:bodyPr>
          <a:lstStyle/>
          <a:p>
            <a:r>
              <a:rPr lang="sr-Latn-RS" dirty="0"/>
              <a:t>Dunja Kovac, DVM</a:t>
            </a:r>
          </a:p>
          <a:p>
            <a:r>
              <a:rPr lang="en-US" dirty="0"/>
              <a:t>FDF- Farm Development Foundation, Novi Sad, Serbia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75607"/>
            <a:ext cx="8229600" cy="3229862"/>
          </a:xfrm>
        </p:spPr>
        <p:txBody>
          <a:bodyPr>
            <a:normAutofit lnSpcReduction="10000"/>
          </a:bodyPr>
          <a:lstStyle/>
          <a:p>
            <a:r>
              <a:rPr lang="sr-Latn-RS" dirty="0"/>
              <a:t>3</a:t>
            </a:r>
            <a:r>
              <a:rPr lang="en-US" dirty="0"/>
              <a:t> important indicators: </a:t>
            </a:r>
            <a:endParaRPr lang="sr-Latn-RS" dirty="0"/>
          </a:p>
          <a:p>
            <a:endParaRPr lang="sr-Latn-RS" dirty="0"/>
          </a:p>
          <a:p>
            <a:r>
              <a:rPr lang="en-US" dirty="0"/>
              <a:t>1.time</a:t>
            </a:r>
            <a:endParaRPr lang="sr-Latn-RS" dirty="0"/>
          </a:p>
          <a:p>
            <a:endParaRPr lang="sr-Latn-RS" dirty="0"/>
          </a:p>
          <a:p>
            <a:r>
              <a:rPr lang="en-US" dirty="0"/>
              <a:t>2.finance</a:t>
            </a:r>
            <a:r>
              <a:rPr lang="sr-Latn-RS" dirty="0"/>
              <a:t>s</a:t>
            </a:r>
          </a:p>
          <a:p>
            <a:endParaRPr lang="sr-Latn-RS" dirty="0"/>
          </a:p>
          <a:p>
            <a:r>
              <a:rPr lang="en-US" dirty="0"/>
              <a:t>3.outcome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Cost/benefit analysis</a:t>
            </a:r>
            <a:endParaRPr lang="en-US" dirty="0"/>
          </a:p>
        </p:txBody>
      </p:sp>
      <p:pic>
        <p:nvPicPr>
          <p:cNvPr id="4" name="Picture 3" descr="cos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88024" y="1761660"/>
            <a:ext cx="3680938" cy="292272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en-US" dirty="0"/>
              <a:t>Behavioral modification therapy is often time consuming, it can take up to a six months </a:t>
            </a:r>
            <a:r>
              <a:rPr lang="sr-Latn-RS" dirty="0"/>
              <a:t>, </a:t>
            </a:r>
            <a:r>
              <a:rPr lang="en-US" dirty="0"/>
              <a:t>to a whole year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1. Time factor</a:t>
            </a:r>
            <a:endParaRPr lang="en-US" dirty="0"/>
          </a:p>
        </p:txBody>
      </p:sp>
      <p:pic>
        <p:nvPicPr>
          <p:cNvPr id="4" name="Picture 3" descr="cost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2787774"/>
            <a:ext cx="2985120" cy="20542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The bigger the problem – the bigger the expenses  - time factor!</a:t>
            </a:r>
          </a:p>
          <a:p>
            <a:endParaRPr lang="sr-Latn-R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2. Financies</a:t>
            </a:r>
            <a:endParaRPr lang="en-US" dirty="0"/>
          </a:p>
        </p:txBody>
      </p:sp>
      <p:pic>
        <p:nvPicPr>
          <p:cNvPr id="4" name="Picture 3" descr="cost2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4008" y="2499742"/>
            <a:ext cx="3710186" cy="244213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The more severe problem – the outcome is often uknown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3. Outcome</a:t>
            </a:r>
            <a:endParaRPr lang="en-US" dirty="0"/>
          </a:p>
        </p:txBody>
      </p:sp>
      <p:pic>
        <p:nvPicPr>
          <p:cNvPr id="4" name="Picture 3" descr="cost6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6042" y="2283718"/>
            <a:ext cx="3549013" cy="266176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0996"/>
            <a:ext cx="8229600" cy="378301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cases weren’t difficult </a:t>
            </a:r>
            <a:r>
              <a:rPr lang="sr-Latn-RS" dirty="0"/>
              <a:t>- </a:t>
            </a:r>
            <a:r>
              <a:rPr lang="en-US" dirty="0"/>
              <a:t>the therapy was conducted in short time span</a:t>
            </a:r>
            <a:r>
              <a:rPr lang="sr-Latn-RS" dirty="0"/>
              <a:t> – 2 months</a:t>
            </a:r>
          </a:p>
          <a:p>
            <a:endParaRPr lang="sr-Latn-RS" dirty="0"/>
          </a:p>
          <a:p>
            <a:r>
              <a:rPr lang="en-US" dirty="0"/>
              <a:t>expenses were reasonable</a:t>
            </a:r>
            <a:endParaRPr lang="sr-Latn-RS" dirty="0"/>
          </a:p>
          <a:p>
            <a:endParaRPr lang="sr-Latn-RS" dirty="0"/>
          </a:p>
          <a:p>
            <a:r>
              <a:rPr lang="en-US" dirty="0"/>
              <a:t>outcome was positive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pPr>
              <a:buNone/>
            </a:pPr>
            <a:r>
              <a:rPr lang="sr-Latn-RS" dirty="0"/>
              <a:t>              </a:t>
            </a:r>
            <a:r>
              <a:rPr lang="en-US" dirty="0"/>
              <a:t>benefits out weights the costs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Cost/benefit in this study</a:t>
            </a:r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283968" y="3327834"/>
            <a:ext cx="576064" cy="7020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relation between cost and benefit depends mostly on the severity of the case, the longer the therapy lasts, the cost out weights the benefit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realistic prognosis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1. Conclusion</a:t>
            </a:r>
            <a:endParaRPr lang="en-US" dirty="0"/>
          </a:p>
        </p:txBody>
      </p:sp>
      <p:pic>
        <p:nvPicPr>
          <p:cNvPr id="5" name="Picture 4" descr="cost1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48064" y="2499742"/>
            <a:ext cx="3297862" cy="2427734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err="1"/>
              <a:t>giv</a:t>
            </a:r>
            <a:r>
              <a:rPr lang="sr-Latn-RS" dirty="0"/>
              <a:t>ing</a:t>
            </a:r>
            <a:r>
              <a:rPr lang="en-US" dirty="0"/>
              <a:t> some advice and explanation of the problem</a:t>
            </a:r>
            <a:r>
              <a:rPr lang="sr-Latn-RS" dirty="0"/>
              <a:t> to the owner</a:t>
            </a:r>
          </a:p>
          <a:p>
            <a:pPr algn="just"/>
            <a:endParaRPr lang="sr-Latn-RS" dirty="0"/>
          </a:p>
          <a:p>
            <a:pPr algn="just"/>
            <a:r>
              <a:rPr lang="en-US" dirty="0"/>
              <a:t>animal behavior problems often have detrimental effects on the relationships between pets and their owners</a:t>
            </a:r>
            <a:endParaRPr lang="sr-Latn-RS" dirty="0"/>
          </a:p>
          <a:p>
            <a:pPr algn="just"/>
            <a:endParaRPr lang="sr-Latn-RS" dirty="0"/>
          </a:p>
          <a:p>
            <a:pPr algn="just"/>
            <a:r>
              <a:rPr lang="en-US" dirty="0"/>
              <a:t>intervention strategy for educating owners and training dogs from the first day in their new home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2. Conclusion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1020481.JPG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67744" y="1131590"/>
            <a:ext cx="4536504" cy="339447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23528" y="0"/>
            <a:ext cx="8496944" cy="2409732"/>
          </a:xfrm>
        </p:spPr>
        <p:txBody>
          <a:bodyPr>
            <a:normAutofit/>
          </a:bodyPr>
          <a:lstStyle/>
          <a:p>
            <a:pPr algn="ctr"/>
            <a:r>
              <a:rPr lang="sr-Latn-RS" sz="5400" dirty="0">
                <a:solidFill>
                  <a:srgbClr val="FF0000"/>
                </a:solidFill>
              </a:rPr>
              <a:t>THANK YOU FOR YOUR ATTENTION!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behavior </a:t>
            </a:r>
            <a:r>
              <a:rPr lang="en-US" dirty="0"/>
              <a:t>problems</a:t>
            </a:r>
            <a:r>
              <a:rPr lang="sr-Latn-RS" dirty="0"/>
              <a:t>- </a:t>
            </a:r>
            <a:r>
              <a:rPr lang="en-US" dirty="0"/>
              <a:t> the most frequently given reason for  relinquishment of owned dogs</a:t>
            </a:r>
            <a:r>
              <a:rPr lang="sr-Latn-RS" dirty="0"/>
              <a:t>.</a:t>
            </a:r>
          </a:p>
          <a:p>
            <a:pPr>
              <a:buNone/>
            </a:pPr>
            <a:endParaRPr lang="sr-Latn-RS" dirty="0"/>
          </a:p>
          <a:p>
            <a:r>
              <a:rPr lang="en-US" dirty="0"/>
              <a:t>further understanding of behavioral problems </a:t>
            </a:r>
            <a:endParaRPr lang="sr-Latn-RS" dirty="0"/>
          </a:p>
          <a:p>
            <a:endParaRPr lang="sr-Latn-RS" dirty="0"/>
          </a:p>
          <a:p>
            <a:r>
              <a:rPr lang="sr-Latn-RS" dirty="0"/>
              <a:t>r</a:t>
            </a:r>
            <a:r>
              <a:rPr lang="en-US" dirty="0" err="1"/>
              <a:t>esponsible</a:t>
            </a:r>
            <a:r>
              <a:rPr lang="en-US" dirty="0"/>
              <a:t> ownership</a:t>
            </a:r>
            <a:endParaRPr lang="sr-Latn-RS" dirty="0"/>
          </a:p>
          <a:p>
            <a:endParaRPr lang="sr-Latn-RS" dirty="0"/>
          </a:p>
          <a:p>
            <a:r>
              <a:rPr lang="en-US" dirty="0"/>
              <a:t>reduce</a:t>
            </a:r>
            <a:r>
              <a:rPr lang="sr-Latn-RS" dirty="0"/>
              <a:t>s</a:t>
            </a:r>
            <a:r>
              <a:rPr lang="en-US" dirty="0"/>
              <a:t> conflict between owner and a dog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Why?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r-Latn-RS" dirty="0"/>
          </a:p>
          <a:p>
            <a:r>
              <a:rPr lang="sr-Latn-RS" dirty="0"/>
              <a:t>At “Pets&amp;Science” educational centre for owners and pets in Novi Sad, Serbia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The study:</a:t>
            </a:r>
            <a:endParaRPr lang="en-US" dirty="0"/>
          </a:p>
        </p:txBody>
      </p:sp>
      <p:pic>
        <p:nvPicPr>
          <p:cNvPr id="4" name="Picture 3" descr="Pets &amp; Science logo za word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880" y="2787774"/>
            <a:ext cx="4608512" cy="174245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3568" y="1110853"/>
          <a:ext cx="8003232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The data set :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3568" y="1059582"/>
            <a:ext cx="8003232" cy="3600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aggression towards people</a:t>
            </a:r>
            <a:endParaRPr lang="sr-Latn-RS" dirty="0"/>
          </a:p>
          <a:p>
            <a:r>
              <a:rPr lang="en-US" dirty="0"/>
              <a:t> fear of various thing</a:t>
            </a:r>
            <a:r>
              <a:rPr lang="sr-Latn-RS" dirty="0"/>
              <a:t>s</a:t>
            </a:r>
          </a:p>
          <a:p>
            <a:r>
              <a:rPr lang="en-US" dirty="0"/>
              <a:t>destructiveness in the house</a:t>
            </a:r>
            <a:endParaRPr lang="sr-Latn-RS" dirty="0"/>
          </a:p>
          <a:p>
            <a:r>
              <a:rPr lang="en-US" dirty="0"/>
              <a:t>aggression towards animals </a:t>
            </a:r>
            <a:endParaRPr lang="sr-Latn-RS" dirty="0"/>
          </a:p>
          <a:p>
            <a:r>
              <a:rPr lang="en-US" dirty="0"/>
              <a:t>biting </a:t>
            </a:r>
            <a:endParaRPr lang="sr-Latn-RS" dirty="0"/>
          </a:p>
          <a:p>
            <a:r>
              <a:rPr lang="en-US" dirty="0"/>
              <a:t>excessive </a:t>
            </a:r>
            <a:r>
              <a:rPr lang="en-US" dirty="0" err="1"/>
              <a:t>vocali</a:t>
            </a:r>
            <a:r>
              <a:rPr lang="sr-Latn-RS" dirty="0"/>
              <a:t>z</a:t>
            </a:r>
            <a:r>
              <a:rPr lang="en-US" dirty="0" err="1"/>
              <a:t>atio</a:t>
            </a:r>
            <a:r>
              <a:rPr lang="sr-Latn-RS" dirty="0"/>
              <a:t>n</a:t>
            </a:r>
            <a:r>
              <a:rPr lang="en-US" dirty="0"/>
              <a:t> </a:t>
            </a:r>
            <a:endParaRPr lang="sr-Latn-RS" dirty="0"/>
          </a:p>
          <a:p>
            <a:r>
              <a:rPr lang="en-US" dirty="0"/>
              <a:t>problems between new pet and other pets</a:t>
            </a:r>
            <a:endParaRPr lang="sr-Latn-RS" dirty="0"/>
          </a:p>
          <a:p>
            <a:r>
              <a:rPr lang="en-US" dirty="0"/>
              <a:t>leash aggression </a:t>
            </a:r>
            <a:endParaRPr lang="sr-Latn-RS" dirty="0"/>
          </a:p>
          <a:p>
            <a:r>
              <a:rPr lang="en-US" dirty="0"/>
              <a:t>general </a:t>
            </a:r>
            <a:r>
              <a:rPr lang="en-US" dirty="0" err="1"/>
              <a:t>disobedienc</a:t>
            </a:r>
            <a:r>
              <a:rPr lang="sr-Latn-RS" dirty="0"/>
              <a:t>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51520" y="205978"/>
            <a:ext cx="889248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Most common behavioral disorders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843558"/>
          <a:ext cx="8363272" cy="3661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491630"/>
            <a:ext cx="8435280" cy="30138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1. </a:t>
            </a:r>
            <a:r>
              <a:rPr lang="sr-Latn-RS" dirty="0"/>
              <a:t>financies</a:t>
            </a:r>
          </a:p>
          <a:p>
            <a:endParaRPr lang="sr-Latn-RS" dirty="0"/>
          </a:p>
          <a:p>
            <a:endParaRPr lang="sr-Latn-RS" dirty="0"/>
          </a:p>
          <a:p>
            <a:r>
              <a:rPr lang="en-US" dirty="0"/>
              <a:t> 2. unable to find time 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en-US" dirty="0"/>
              <a:t>3. “not believing” in treatment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1015622"/>
          </a:xfrm>
        </p:spPr>
        <p:txBody>
          <a:bodyPr/>
          <a:lstStyle/>
          <a:p>
            <a:r>
              <a:rPr lang="sr-Latn-RS" dirty="0"/>
              <a:t>Refusal of treatment :</a:t>
            </a:r>
            <a:endParaRPr lang="en-US" dirty="0"/>
          </a:p>
        </p:txBody>
      </p:sp>
      <p:pic>
        <p:nvPicPr>
          <p:cNvPr id="4" name="Picture 3" descr="cost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1329612"/>
            <a:ext cx="2984384" cy="196139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23528" y="789552"/>
          <a:ext cx="8229600" cy="3394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13589"/>
            <a:ext cx="8229600" cy="339188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In 25 cases, the treatment was fully completed, all with the positive outcome</a:t>
            </a:r>
            <a:endParaRPr lang="sr-Latn-RS" dirty="0"/>
          </a:p>
          <a:p>
            <a:pPr algn="just"/>
            <a:endParaRPr lang="sr-Latn-RS" dirty="0"/>
          </a:p>
          <a:p>
            <a:pPr algn="just"/>
            <a:r>
              <a:rPr lang="en-US" dirty="0"/>
              <a:t>  the owners stuck to the program, and as a result dogs did no longer exhibit problem behavior </a:t>
            </a:r>
            <a:endParaRPr lang="sr-Latn-RS" dirty="0"/>
          </a:p>
          <a:p>
            <a:pPr algn="just"/>
            <a:endParaRPr lang="sr-Latn-RS" dirty="0"/>
          </a:p>
          <a:p>
            <a:pPr algn="just"/>
            <a:r>
              <a:rPr lang="en-US" dirty="0"/>
              <a:t>the relinquishment was no longer an option.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210</TotalTime>
  <Words>369</Words>
  <Application>Microsoft Office PowerPoint</Application>
  <PresentationFormat>On-screen Show (16:9)</PresentationFormat>
  <Paragraphs>79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Lucida Sans Unicode</vt:lpstr>
      <vt:lpstr>Verdana</vt:lpstr>
      <vt:lpstr>Wingdings 2</vt:lpstr>
      <vt:lpstr>Wingdings 3</vt:lpstr>
      <vt:lpstr>Concourse</vt:lpstr>
      <vt:lpstr>Decreasing the relinquishment of owned dogs by implementing behavior modification therapy  </vt:lpstr>
      <vt:lpstr>Why?</vt:lpstr>
      <vt:lpstr>The study:</vt:lpstr>
      <vt:lpstr>The data set :</vt:lpstr>
      <vt:lpstr>Most common behavioral disorders</vt:lpstr>
      <vt:lpstr>PowerPoint Presentation</vt:lpstr>
      <vt:lpstr>Refusal of treatment :</vt:lpstr>
      <vt:lpstr>PowerPoint Presentation</vt:lpstr>
      <vt:lpstr>PowerPoint Presentation</vt:lpstr>
      <vt:lpstr>Cost/benefit analysis</vt:lpstr>
      <vt:lpstr>1. Time factor</vt:lpstr>
      <vt:lpstr>2. Financies</vt:lpstr>
      <vt:lpstr>3. Outcome</vt:lpstr>
      <vt:lpstr>Cost/benefit in this study</vt:lpstr>
      <vt:lpstr>1. Conclusion</vt:lpstr>
      <vt:lpstr>2. Conclusion</vt:lpstr>
      <vt:lpstr>THANK YOU FOR YOUR ATTENTION!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Dicreasing the reliquishment of owned dogs by implementing behavior modification therapy</dc:title>
  <dc:creator>Dunja</dc:creator>
  <cp:lastModifiedBy>Ellie Parravani</cp:lastModifiedBy>
  <cp:revision>25</cp:revision>
  <dcterms:created xsi:type="dcterms:W3CDTF">2015-02-04T17:44:46Z</dcterms:created>
  <dcterms:modified xsi:type="dcterms:W3CDTF">2017-07-28T15:22:47Z</dcterms:modified>
</cp:coreProperties>
</file>