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  <p:sldMasterId id="2147483780" r:id="rId2"/>
    <p:sldMasterId id="2147483793" r:id="rId3"/>
  </p:sldMasterIdLst>
  <p:notesMasterIdLst>
    <p:notesMasterId r:id="rId36"/>
  </p:notesMasterIdLst>
  <p:sldIdLst>
    <p:sldId id="256" r:id="rId4"/>
    <p:sldId id="257" r:id="rId5"/>
    <p:sldId id="258" r:id="rId6"/>
    <p:sldId id="273" r:id="rId7"/>
    <p:sldId id="28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74" r:id="rId34"/>
    <p:sldId id="275" r:id="rId3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86323" autoAdjust="0"/>
  </p:normalViewPr>
  <p:slideViewPr>
    <p:cSldViewPr>
      <p:cViewPr varScale="1">
        <p:scale>
          <a:sx n="79" d="100"/>
          <a:sy n="79" d="100"/>
        </p:scale>
        <p:origin x="5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28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5117E5-6AD5-4996-8EBF-AD7B7FCD20B2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F2516-102B-429B-9EEB-22CBBE03BB7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229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F2516-102B-429B-9EEB-22CBBE03BB7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863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3F2516-102B-429B-9EEB-22CBBE03BB74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83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52316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120015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6D481A0-66BE-45FA-A326-5426DDB158B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2" y="1086978"/>
            <a:ext cx="9021537" cy="114551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2" y="1047540"/>
            <a:ext cx="9021537" cy="90435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2" y="2232487"/>
            <a:ext cx="9021537" cy="82899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129448"/>
            <a:ext cx="8229600" cy="1102519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0" y="4635443"/>
            <a:ext cx="1482355" cy="352805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1AE4-F030-4469-9840-E40BB43EC163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1"/>
            <a:ext cx="2011680" cy="4388644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05980"/>
            <a:ext cx="5562600" cy="438864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1AE4-F030-4469-9840-E40BB43EC163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053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378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6595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00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379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468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822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1AE4-F030-4469-9840-E40BB43EC163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777240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33750" y="2397125"/>
            <a:ext cx="247491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34200" y="4629150"/>
            <a:ext cx="1543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76149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2753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2650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3934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783299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77944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6767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58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6240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116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52316"/>
            <a:ext cx="9013372" cy="501915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714376"/>
            <a:ext cx="7772400" cy="1021556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10953"/>
            <a:ext cx="7772400" cy="1003697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1AE4-F030-4469-9840-E40BB43EC163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4629150"/>
            <a:ext cx="40005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3" y="1782623"/>
            <a:ext cx="9013515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1756107"/>
            <a:ext cx="9013781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1851660"/>
            <a:ext cx="9014621" cy="3429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2321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8640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9816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1164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9687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1AE4-F030-4469-9840-E40BB43EC163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085850"/>
            <a:ext cx="3749040" cy="342900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86600" y="4694739"/>
            <a:ext cx="154305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085850"/>
            <a:ext cx="3733800" cy="5715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1AE4-F030-4469-9840-E40BB43EC163}" type="datetimeFigureOut">
              <a:rPr lang="en-US" smtClean="0"/>
              <a:pPr/>
              <a:t>7/28/2017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1685925"/>
            <a:ext cx="3733800" cy="29146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62800" y="4629150"/>
            <a:ext cx="1543191" cy="36728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1AE4-F030-4469-9840-E40BB43EC163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1AE4-F030-4469-9840-E40BB43EC163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4788"/>
            <a:ext cx="7772400" cy="85725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200150"/>
            <a:ext cx="1905000" cy="337185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1AE4-F030-4469-9840-E40BB43EC163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200150"/>
            <a:ext cx="5715000" cy="3371850"/>
          </a:xfrm>
        </p:spPr>
        <p:txBody>
          <a:bodyPr vert="horz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75413"/>
            <a:ext cx="7315200" cy="391716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84369"/>
            <a:ext cx="7315200" cy="51435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BC1AE4-F030-4469-9840-E40BB43EC163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4629150"/>
            <a:ext cx="3886200" cy="3429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4656582"/>
            <a:ext cx="457200" cy="342900"/>
          </a:xfrm>
        </p:spPr>
        <p:txBody>
          <a:bodyPr/>
          <a:lstStyle/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3512666"/>
            <a:ext cx="9006840" cy="6858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9" y="3487856"/>
            <a:ext cx="9006639" cy="3428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1" y="3579919"/>
            <a:ext cx="9006637" cy="36605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9" y="50006"/>
            <a:ext cx="9001873" cy="3436144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52316"/>
            <a:ext cx="9013372" cy="5020056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85725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085850"/>
            <a:ext cx="7772400" cy="3429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4643437"/>
            <a:ext cx="2476500" cy="357188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4629150"/>
            <a:ext cx="3962400" cy="3429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4657725"/>
            <a:ext cx="457200" cy="3429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6D481A0-66BE-45FA-A326-5426DDB158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3281D-DC55-4CFE-AB51-2A15AC61BBBB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CA8794-6446-4E70-B1E3-673450A48A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885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  <p:sldLayoutId id="214748379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B9A64B-590C-43BC-AF79-5DD02212BE28}" type="datetimeFigureOut">
              <a:rPr lang="en-US" smtClean="0"/>
              <a:pPr/>
              <a:t>7/28/2017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60EA8-001B-4A1F-92B5-59DCCD1914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63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4" r:id="rId1"/>
    <p:sldLayoutId id="2147483795" r:id="rId2"/>
    <p:sldLayoutId id="2147483796" r:id="rId3"/>
    <p:sldLayoutId id="2147483797" r:id="rId4"/>
    <p:sldLayoutId id="2147483798" r:id="rId5"/>
    <p:sldLayoutId id="2147483799" r:id="rId6"/>
    <p:sldLayoutId id="2147483800" r:id="rId7"/>
    <p:sldLayoutId id="2147483801" r:id="rId8"/>
    <p:sldLayoutId id="2147483802" r:id="rId9"/>
    <p:sldLayoutId id="2147483803" r:id="rId10"/>
    <p:sldLayoutId id="214748380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0" y="2400300"/>
            <a:ext cx="6400800" cy="2057400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Presented by Becky Brimley</a:t>
            </a:r>
          </a:p>
          <a:p>
            <a:r>
              <a:rPr lang="en-US" dirty="0"/>
              <a:t>Co-authors:  Kate Atema, Hanna Lentz, </a:t>
            </a:r>
          </a:p>
          <a:p>
            <a:r>
              <a:rPr lang="en-US" dirty="0"/>
              <a:t>Ellie Milano, and Amielle DeWan</a:t>
            </a:r>
          </a:p>
          <a:p>
            <a:r>
              <a:rPr lang="en-US" dirty="0"/>
              <a:t>With special thanks to </a:t>
            </a:r>
            <a:r>
              <a:rPr lang="en-US" dirty="0" err="1"/>
              <a:t>Elzemina</a:t>
            </a:r>
            <a:r>
              <a:rPr lang="en-US" dirty="0"/>
              <a:t> </a:t>
            </a:r>
            <a:r>
              <a:rPr lang="en-US" dirty="0" err="1"/>
              <a:t>Bojicic</a:t>
            </a:r>
            <a:r>
              <a:rPr lang="en-US" dirty="0"/>
              <a:t> (UNDP), </a:t>
            </a:r>
          </a:p>
          <a:p>
            <a:r>
              <a:rPr lang="en-US" dirty="0"/>
              <a:t>Elena </a:t>
            </a:r>
            <a:r>
              <a:rPr lang="en-US" dirty="0" err="1"/>
              <a:t>Garde</a:t>
            </a:r>
            <a:r>
              <a:rPr lang="en-US" dirty="0"/>
              <a:t> and Guillermo Perez (GAAP)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People-Centered Approach </a:t>
            </a:r>
            <a:br>
              <a:rPr lang="en-US" dirty="0"/>
            </a:br>
            <a:r>
              <a:rPr lang="en-US" dirty="0"/>
              <a:t>to Humane Dog Population Management</a:t>
            </a:r>
          </a:p>
        </p:txBody>
      </p:sp>
    </p:spTree>
    <p:extLst>
      <p:ext uri="{BB962C8B-B14F-4D97-AF65-F5344CB8AC3E}">
        <p14:creationId xmlns:p14="http://schemas.microsoft.com/office/powerpoint/2010/main" val="3272621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1435" tIns="25718" rIns="51435"/>
          <a:lstStyle/>
          <a:p>
            <a:endParaRPr lang="en-US" altLang="en-US"/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1435" tIns="25718" rIns="51435" bIns="25718"/>
          <a:lstStyle/>
          <a:p>
            <a:pPr marL="421481"/>
            <a:endParaRPr lang="en-US" altLang="en-US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3520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1435" tIns="25718" rIns="51435"/>
          <a:lstStyle/>
          <a:p>
            <a:endParaRPr lang="en-US" altLang="en-US" dirty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1435" tIns="25718" rIns="51435" bIns="25718"/>
          <a:lstStyle/>
          <a:p>
            <a:pPr marL="421481"/>
            <a:endParaRPr lang="en-US" altLang="en-US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8290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1435" tIns="25718" rIns="51435"/>
          <a:lstStyle/>
          <a:p>
            <a:endParaRPr lang="en-US" altLang="en-US"/>
          </a:p>
        </p:txBody>
      </p:sp>
      <p:sp>
        <p:nvSpPr>
          <p:cNvPr id="1843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1435" tIns="25718" rIns="51435" bIns="25718"/>
          <a:lstStyle/>
          <a:p>
            <a:pPr marL="421481"/>
            <a:endParaRPr lang="en-US" altLang="en-US"/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3444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1435" tIns="25718" rIns="51435"/>
          <a:lstStyle/>
          <a:p>
            <a:endParaRPr lang="en-US" alt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1435" tIns="25718" rIns="51435" bIns="25718"/>
          <a:lstStyle/>
          <a:p>
            <a:pPr marL="421481"/>
            <a:endParaRPr lang="en-US" altLang="en-US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78028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1435" tIns="25718" rIns="51435"/>
          <a:lstStyle/>
          <a:p>
            <a:endParaRPr lang="en-US" alt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1435" tIns="25718" rIns="51435" bIns="25718"/>
          <a:lstStyle/>
          <a:p>
            <a:pPr marL="421481"/>
            <a:endParaRPr lang="en-US" altLang="en-US"/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2598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1435" tIns="25718" rIns="51435"/>
          <a:lstStyle/>
          <a:p>
            <a:endParaRPr lang="en-US" altLang="en-US"/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1435" tIns="25718" rIns="51435" bIns="25718"/>
          <a:lstStyle/>
          <a:p>
            <a:pPr marL="421481"/>
            <a:endParaRPr lang="en-US" altLang="en-US"/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8221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1435" tIns="25718" rIns="51435"/>
          <a:lstStyle/>
          <a:p>
            <a:endParaRPr lang="en-US" altLang="en-US"/>
          </a:p>
        </p:txBody>
      </p:sp>
      <p:sp>
        <p:nvSpPr>
          <p:cNvPr id="22530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1435" tIns="25718" rIns="51435" bIns="25718"/>
          <a:lstStyle/>
          <a:p>
            <a:pPr marL="421481"/>
            <a:endParaRPr lang="en-US" alt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671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			Pre-requisites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We must be invited</a:t>
            </a:r>
          </a:p>
          <a:p>
            <a:r>
              <a:rPr lang="en-US" dirty="0"/>
              <a:t>Partner for:</a:t>
            </a:r>
          </a:p>
          <a:p>
            <a:pPr lvl="1"/>
            <a:r>
              <a:rPr lang="en-US" dirty="0"/>
              <a:t>Coordination</a:t>
            </a:r>
          </a:p>
          <a:p>
            <a:pPr lvl="1"/>
            <a:r>
              <a:rPr lang="en-US" dirty="0"/>
              <a:t>Day to day management</a:t>
            </a:r>
          </a:p>
          <a:p>
            <a:pPr lvl="1"/>
            <a:r>
              <a:rPr lang="en-US" dirty="0"/>
              <a:t>Data collection</a:t>
            </a:r>
          </a:p>
          <a:p>
            <a:r>
              <a:rPr lang="en-US" dirty="0"/>
              <a:t>Some level of existing resources (</a:t>
            </a:r>
            <a:r>
              <a:rPr lang="en-US" dirty="0" err="1"/>
              <a:t>inc.</a:t>
            </a:r>
            <a:r>
              <a:rPr lang="en-US" dirty="0"/>
              <a:t> people)</a:t>
            </a:r>
          </a:p>
        </p:txBody>
      </p:sp>
      <p:pic>
        <p:nvPicPr>
          <p:cNvPr id="4098" name="Picture 2" descr="C:\Users\rbrimley\Documents\Advisory Companion Animals\UNDP IFAW\undp logo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9404" y="170447"/>
            <a:ext cx="1603217" cy="3620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3790950"/>
            <a:ext cx="3124200" cy="1093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2344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05978"/>
            <a:ext cx="7772400" cy="107037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Building A Humane Community Workshop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200150"/>
            <a:ext cx="3749040" cy="33147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Diverse stakeholders together </a:t>
            </a:r>
          </a:p>
          <a:p>
            <a:r>
              <a:rPr lang="en-US" dirty="0"/>
              <a:t>Shared understanding</a:t>
            </a:r>
          </a:p>
          <a:p>
            <a:r>
              <a:rPr lang="en-US" dirty="0"/>
              <a:t>Stakeholders take a step back so they can be objective</a:t>
            </a:r>
          </a:p>
          <a:p>
            <a:r>
              <a:rPr lang="en-US" dirty="0"/>
              <a:t>Create a visual map of what’s happening with dogs in their community</a:t>
            </a:r>
          </a:p>
        </p:txBody>
      </p:sp>
      <p:pic>
        <p:nvPicPr>
          <p:cNvPr id="13314" name="Picture 2" descr="D:\Videos from Bosnia\IFAW JAJCE\DAY ONE\MY9A1598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0600" y="1428749"/>
            <a:ext cx="3933824" cy="2622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5571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Data Collection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48200" y="1428750"/>
            <a:ext cx="3850106" cy="2514600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2000" y="1428750"/>
            <a:ext cx="3352800" cy="2514600"/>
          </a:xfrm>
        </p:spPr>
      </p:pic>
    </p:spTree>
    <p:extLst>
      <p:ext uri="{BB962C8B-B14F-4D97-AF65-F5344CB8AC3E}">
        <p14:creationId xmlns:p14="http://schemas.microsoft.com/office/powerpoint/2010/main" val="251465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International NGO Dilemma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123950"/>
            <a:ext cx="7772400" cy="533400"/>
          </a:xfrm>
        </p:spPr>
        <p:txBody>
          <a:bodyPr/>
          <a:lstStyle/>
          <a:p>
            <a:r>
              <a:rPr lang="en-US" dirty="0"/>
              <a:t>How to  maximize impact on the largest number of dogs?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0363200" y="685800"/>
            <a:ext cx="3733800" cy="5715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Develop a model project and replicate all over the world?</a:t>
            </a:r>
          </a:p>
          <a:p>
            <a:r>
              <a:rPr lang="en-US" dirty="0"/>
              <a:t>Support the ‘best’ projects and hope others emulate them?</a:t>
            </a:r>
          </a:p>
          <a:p>
            <a:r>
              <a:rPr lang="en-US" dirty="0"/>
              <a:t>Provide materials, training and build capacity?</a:t>
            </a:r>
          </a:p>
          <a:p>
            <a:endParaRPr lang="en-US" dirty="0"/>
          </a:p>
        </p:txBody>
      </p:sp>
      <p:pic>
        <p:nvPicPr>
          <p:cNvPr id="17410" name="Picture 2" descr="C:\Users\rbrimley\Pictures\Jajce shelter\IMG_124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0600" y="1809750"/>
            <a:ext cx="3749229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470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Action Planning Workshop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Review community data </a:t>
            </a:r>
          </a:p>
          <a:p>
            <a:r>
              <a:rPr lang="en-US" dirty="0"/>
              <a:t>Prioritize </a:t>
            </a:r>
            <a:r>
              <a:rPr lang="en-US"/>
              <a:t>problems </a:t>
            </a:r>
          </a:p>
          <a:p>
            <a:r>
              <a:rPr lang="en-US"/>
              <a:t>Identify </a:t>
            </a:r>
            <a:r>
              <a:rPr lang="en-US" dirty="0"/>
              <a:t>shared values</a:t>
            </a:r>
          </a:p>
          <a:p>
            <a:r>
              <a:rPr lang="en-US" dirty="0"/>
              <a:t>Identify impactful solutions</a:t>
            </a:r>
          </a:p>
          <a:p>
            <a:r>
              <a:rPr lang="en-US" dirty="0"/>
              <a:t>Map out a plan</a:t>
            </a:r>
          </a:p>
        </p:txBody>
      </p:sp>
      <p:pic>
        <p:nvPicPr>
          <p:cNvPr id="14339" name="Picture 3" descr="C:\Users\rbrimley\Pictures\Jajce oct 2014\IMG_113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8016" y="1123950"/>
            <a:ext cx="3876754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874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Pilot 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Sites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Chile</a:t>
            </a:r>
          </a:p>
          <a:p>
            <a:pPr lvl="1"/>
            <a:r>
              <a:rPr lang="en-US" dirty="0"/>
              <a:t>Puerto Natales</a:t>
            </a:r>
          </a:p>
          <a:p>
            <a:r>
              <a:rPr lang="en-US" dirty="0"/>
              <a:t>Bosnia</a:t>
            </a:r>
          </a:p>
          <a:p>
            <a:pPr lvl="1"/>
            <a:r>
              <a:rPr lang="en-US" dirty="0" err="1"/>
              <a:t>Lopare</a:t>
            </a:r>
            <a:endParaRPr lang="en-US" dirty="0"/>
          </a:p>
          <a:p>
            <a:pPr lvl="1"/>
            <a:r>
              <a:rPr lang="en-US" dirty="0" err="1"/>
              <a:t>Sanski</a:t>
            </a:r>
            <a:r>
              <a:rPr lang="en-US" dirty="0"/>
              <a:t> Most</a:t>
            </a:r>
          </a:p>
          <a:p>
            <a:pPr lvl="1"/>
            <a:r>
              <a:rPr lang="en-US" dirty="0" err="1"/>
              <a:t>Jajce</a:t>
            </a:r>
            <a:endParaRPr lang="en-US" dirty="0"/>
          </a:p>
          <a:p>
            <a:pPr lvl="1"/>
            <a:r>
              <a:rPr lang="en-US" dirty="0" err="1"/>
              <a:t>Gradacac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05200" y="971550"/>
            <a:ext cx="2634916" cy="20898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7" name="Picture 3" descr="C:\Users\rbrimley\Pictures\2014-04-15 Sarajevo  and Lopare 0414\Sarajevo  and Lopare 0414 093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943600" y="2266950"/>
            <a:ext cx="2554705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51831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Stakeholder working groups</a:t>
            </a:r>
          </a:p>
        </p:txBody>
      </p:sp>
      <p:pic>
        <p:nvPicPr>
          <p:cNvPr id="12290" name="Picture 2" descr="C:\Users\rbrimley\Documents\Advisory Companion Animals\Conference presentation\Stakeholders WordItOut-word-cloud-71326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971550"/>
            <a:ext cx="7239000" cy="361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5366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Values</a:t>
            </a:r>
          </a:p>
        </p:txBody>
      </p:sp>
      <p:pic>
        <p:nvPicPr>
          <p:cNvPr id="7170" name="Picture 2" descr="C:\Users\rbrimley\Documents\Advisory Companion Animals\Conference presentation\Bosnia Values WordItOut-word-cloud-71279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047750"/>
            <a:ext cx="7066844" cy="35334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07259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Results: Strategies</a:t>
            </a:r>
          </a:p>
        </p:txBody>
      </p:sp>
      <p:pic>
        <p:nvPicPr>
          <p:cNvPr id="8194" name="Picture 2" descr="C:\Users\rbrimley\Documents\Advisory Companion Animals\Conference presentation\Bosnia strategies WordItOut-word-cloud-71283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6067" y="1047750"/>
            <a:ext cx="6951133" cy="3475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842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857250"/>
          </a:xfrm>
        </p:spPr>
        <p:txBody>
          <a:bodyPr/>
          <a:lstStyle/>
          <a:p>
            <a:r>
              <a:rPr lang="en-US" dirty="0"/>
              <a:t>Key markers for sustainability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90800" y="1504950"/>
            <a:ext cx="6096000" cy="3009900"/>
          </a:xfrm>
        </p:spPr>
        <p:txBody>
          <a:bodyPr>
            <a:normAutofit/>
          </a:bodyPr>
          <a:lstStyle/>
          <a:p>
            <a:pPr lvl="1"/>
            <a:r>
              <a:rPr lang="en-US" sz="2600" dirty="0"/>
              <a:t>Ownership</a:t>
            </a:r>
          </a:p>
          <a:p>
            <a:pPr lvl="1"/>
            <a:r>
              <a:rPr lang="en-US" sz="2600" dirty="0"/>
              <a:t>Commitment</a:t>
            </a:r>
          </a:p>
          <a:p>
            <a:pPr lvl="1"/>
            <a:r>
              <a:rPr lang="en-US" sz="2600" dirty="0"/>
              <a:t>Optimism</a:t>
            </a:r>
          </a:p>
        </p:txBody>
      </p:sp>
    </p:spTree>
    <p:extLst>
      <p:ext uri="{BB962C8B-B14F-4D97-AF65-F5344CB8AC3E}">
        <p14:creationId xmlns:p14="http://schemas.microsoft.com/office/powerpoint/2010/main" val="14075855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857250"/>
          </a:xfrm>
        </p:spPr>
        <p:txBody>
          <a:bodyPr>
            <a:noAutofit/>
          </a:bodyPr>
          <a:lstStyle/>
          <a:p>
            <a:r>
              <a:rPr lang="en-US" sz="2400" dirty="0"/>
              <a:t>Compared to before the workshop, how have your ideas changed about the problems with dogs? (n=83)</a:t>
            </a:r>
          </a:p>
        </p:txBody>
      </p:sp>
      <p:pic>
        <p:nvPicPr>
          <p:cNvPr id="6149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" y="1657350"/>
            <a:ext cx="88392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88048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en-US" sz="2800" dirty="0"/>
            </a:br>
            <a:br>
              <a:rPr lang="en-US" sz="2800" dirty="0"/>
            </a:br>
            <a:br>
              <a:rPr lang="en-US" sz="2800" dirty="0"/>
            </a:br>
            <a:r>
              <a:rPr lang="en-US" sz="2400" dirty="0"/>
              <a:t>Compared to before the workshop, how have your ideas changed about what needs to be done? (n=83)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1276350"/>
            <a:ext cx="8256760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2068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Comparison of self-reported current vs future activities (n=103)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57" y="1428750"/>
            <a:ext cx="8485144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6344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dirty="0">
                <a:solidFill>
                  <a:schemeClr val="tx2"/>
                </a:solidFill>
              </a:rPr>
              <a:t>How much confidence do you have that that the community will be able to improve the situation with dogs? (n=108)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" y="1200150"/>
            <a:ext cx="8889294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0938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Challenges to effective DPM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Efforts undermined or diverted by passionate single-solution advocates</a:t>
            </a:r>
          </a:p>
          <a:p>
            <a:r>
              <a:rPr lang="en-US" dirty="0"/>
              <a:t>Culture of NGO service provision dependency</a:t>
            </a:r>
          </a:p>
          <a:p>
            <a:r>
              <a:rPr lang="en-US" dirty="0"/>
              <a:t>Capacity attrition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648200" y="1030975"/>
            <a:ext cx="2133600" cy="1752600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We can’t afford scanners, but micro-chipping is the answer!!</a:t>
            </a:r>
          </a:p>
        </p:txBody>
      </p:sp>
      <p:sp>
        <p:nvSpPr>
          <p:cNvPr id="6" name="Rounded Rectangular Callout 5"/>
          <p:cNvSpPr/>
          <p:nvPr/>
        </p:nvSpPr>
        <p:spPr>
          <a:xfrm>
            <a:off x="7086600" y="1504950"/>
            <a:ext cx="1905000" cy="1943100"/>
          </a:xfrm>
          <a:prstGeom prst="wedgeRoundRectCallou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+mj-lt"/>
              </a:rPr>
              <a:t>Yes we want to be self-sufficient, but what are you going to give us?</a:t>
            </a:r>
          </a:p>
        </p:txBody>
      </p:sp>
      <p:sp>
        <p:nvSpPr>
          <p:cNvPr id="7" name="Cloud Callout 6"/>
          <p:cNvSpPr/>
          <p:nvPr/>
        </p:nvSpPr>
        <p:spPr>
          <a:xfrm>
            <a:off x="4343400" y="2846980"/>
            <a:ext cx="2743200" cy="1905000"/>
          </a:xfrm>
          <a:prstGeom prst="cloudCallou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+mj-lt"/>
              </a:rPr>
              <a:t>I can charge more for these new skills</a:t>
            </a:r>
          </a:p>
        </p:txBody>
      </p:sp>
    </p:spTree>
    <p:extLst>
      <p:ext uri="{BB962C8B-B14F-4D97-AF65-F5344CB8AC3E}">
        <p14:creationId xmlns:p14="http://schemas.microsoft.com/office/powerpoint/2010/main" val="19982554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Results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/>
              <a:t>The groups :</a:t>
            </a:r>
          </a:p>
          <a:p>
            <a:pPr>
              <a:buClr>
                <a:schemeClr val="accent1"/>
              </a:buClr>
            </a:pPr>
            <a:r>
              <a:rPr lang="en-US" dirty="0"/>
              <a:t>Develop humane solutions</a:t>
            </a:r>
          </a:p>
          <a:p>
            <a:pPr>
              <a:buClr>
                <a:schemeClr val="accent1"/>
              </a:buClr>
            </a:pPr>
            <a:r>
              <a:rPr lang="en-US" dirty="0"/>
              <a:t>Create plans with a very good chance of being locally sustainable </a:t>
            </a:r>
          </a:p>
          <a:p>
            <a:pPr>
              <a:buClr>
                <a:schemeClr val="accent1"/>
              </a:buClr>
            </a:pPr>
            <a:r>
              <a:rPr lang="en-US" dirty="0"/>
              <a:t>Are confident they have chosen the right solutions</a:t>
            </a:r>
          </a:p>
          <a:p>
            <a:pPr>
              <a:buClr>
                <a:schemeClr val="accent1"/>
              </a:buClr>
            </a:pPr>
            <a:r>
              <a:rPr lang="en-US" dirty="0"/>
              <a:t>Are personally committed </a:t>
            </a:r>
          </a:p>
          <a:p>
            <a:pPr>
              <a:buClr>
                <a:schemeClr val="accent1"/>
              </a:buClr>
            </a:pPr>
            <a:r>
              <a:rPr lang="en-US" dirty="0"/>
              <a:t>Feel optimistic</a:t>
            </a:r>
          </a:p>
        </p:txBody>
      </p:sp>
    </p:spTree>
    <p:extLst>
      <p:ext uri="{BB962C8B-B14F-4D97-AF65-F5344CB8AC3E}">
        <p14:creationId xmlns:p14="http://schemas.microsoft.com/office/powerpoint/2010/main" val="14444984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dogs together over a snack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7400" y="1047750"/>
            <a:ext cx="5156088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477098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4001" y="133350"/>
            <a:ext cx="5867400" cy="447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35214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all about the people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971550"/>
            <a:ext cx="778372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67344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444" y="1123950"/>
            <a:ext cx="7026343" cy="32980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95853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 Better World for People and Animals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44422" y="1018118"/>
            <a:ext cx="2994378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971550"/>
            <a:ext cx="1817511" cy="247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38800" y="1074419"/>
            <a:ext cx="2743200" cy="3394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427111" y="2918179"/>
            <a:ext cx="2590800" cy="2045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0357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85750"/>
            <a:ext cx="7772400" cy="857250"/>
          </a:xfrm>
        </p:spPr>
        <p:txBody>
          <a:bodyPr>
            <a:normAutofit/>
          </a:bodyPr>
          <a:lstStyle/>
          <a:p>
            <a:r>
              <a:rPr lang="en-US" dirty="0"/>
              <a:t>Our hypothesis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b="1" dirty="0"/>
              <a:t>Participation</a:t>
            </a:r>
            <a:r>
              <a:rPr lang="en-US" dirty="0"/>
              <a:t> leads to</a:t>
            </a:r>
          </a:p>
          <a:p>
            <a:pPr lvl="1"/>
            <a:r>
              <a:rPr lang="en-US" dirty="0"/>
              <a:t>Appropriate solutions for each community</a:t>
            </a:r>
          </a:p>
          <a:p>
            <a:pPr lvl="1"/>
            <a:r>
              <a:rPr lang="en-US" dirty="0"/>
              <a:t>Community owned initiatives</a:t>
            </a:r>
          </a:p>
          <a:p>
            <a:pPr lvl="1"/>
            <a:r>
              <a:rPr lang="en-US" dirty="0"/>
              <a:t>Resilience</a:t>
            </a:r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1276350"/>
            <a:ext cx="42291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08742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Humane Community Development</a:t>
            </a:r>
          </a:p>
        </p:txBody>
      </p:sp>
      <p:pic>
        <p:nvPicPr>
          <p:cNvPr id="5124" name="Picture 4" descr="D:\Videos from Bosnia\IFAW JAJCE\DAY ONE\MY9A1596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1060800"/>
            <a:ext cx="2409824" cy="16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D:\Videos from Bosnia\IFAW JAJCE\DAY ONE\MY9A159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9432" y="1060800"/>
            <a:ext cx="2666613" cy="1805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D:\Videos from Bosnia\IFAW JAJCE\DAY ONE\MY9A1644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3184" y="2703723"/>
            <a:ext cx="2592861" cy="1865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Users\rbrimley\Pictures\2014-07-09 Gradacac Jajce and Sanski Most June2014\Gradacac Jajce and Sanski Most June2014 403.JPG"/>
          <p:cNvPicPr>
            <a:picLocks noChangeAspect="1" noChangeArrowheads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458" b="-23952"/>
          <a:stretch/>
        </p:blipFill>
        <p:spPr bwMode="auto">
          <a:xfrm>
            <a:off x="914398" y="2721233"/>
            <a:ext cx="2783305" cy="2288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Users\rbrimley\Pictures\2014-04-15 Sarajevo  and Lopare 0414\Sarajevo  and Lopare 0414 265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8022" y="2688683"/>
            <a:ext cx="2495162" cy="1880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D:\Videos from Bosnia\IFAW JAJCE\DAY ONE\MY9A1589.JPG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12085" y="1060800"/>
            <a:ext cx="2471099" cy="166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78909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 lIns="51435" tIns="25718" rIns="51435"/>
          <a:lstStyle/>
          <a:p>
            <a:endParaRPr lang="en-US" altLang="en-US" dirty="0"/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51435" tIns="25718" rIns="51435" bIns="25718"/>
          <a:lstStyle/>
          <a:p>
            <a:pPr marL="421481"/>
            <a:endParaRPr lang="en-US" alt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019053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459</TotalTime>
  <Words>365</Words>
  <Application>Microsoft Office PowerPoint</Application>
  <PresentationFormat>On-screen Show (16:9)</PresentationFormat>
  <Paragraphs>75</Paragraphs>
  <Slides>32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40" baseType="lpstr">
      <vt:lpstr>Arial</vt:lpstr>
      <vt:lpstr>Calibri</vt:lpstr>
      <vt:lpstr>Franklin Gothic Book</vt:lpstr>
      <vt:lpstr>Perpetua</vt:lpstr>
      <vt:lpstr>Wingdings 2</vt:lpstr>
      <vt:lpstr>Equity</vt:lpstr>
      <vt:lpstr>Custom Design</vt:lpstr>
      <vt:lpstr>1_Custom Design</vt:lpstr>
      <vt:lpstr>A People-Centered Approach  to Humane Dog Population Management</vt:lpstr>
      <vt:lpstr>The International NGO Dilemma</vt:lpstr>
      <vt:lpstr>Challenges to effective DPM</vt:lpstr>
      <vt:lpstr>It’s all about the people</vt:lpstr>
      <vt:lpstr>PowerPoint Presentation</vt:lpstr>
      <vt:lpstr>A Better World for People and Animals</vt:lpstr>
      <vt:lpstr>Our hypothesis</vt:lpstr>
      <vt:lpstr>Humane Community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Pre-requisites</vt:lpstr>
      <vt:lpstr>Building A Humane Community Workshop</vt:lpstr>
      <vt:lpstr>Community Data Collection</vt:lpstr>
      <vt:lpstr>Action Planning Workshop</vt:lpstr>
      <vt:lpstr>Pilot testing</vt:lpstr>
      <vt:lpstr>Stakeholder working groups</vt:lpstr>
      <vt:lpstr>Results: Values</vt:lpstr>
      <vt:lpstr>Results: Strategies</vt:lpstr>
      <vt:lpstr>Key markers for sustainability</vt:lpstr>
      <vt:lpstr>Compared to before the workshop, how have your ideas changed about the problems with dogs? (n=83)</vt:lpstr>
      <vt:lpstr>   Compared to before the workshop, how have your ideas changed about what needs to be done? (n=83)</vt:lpstr>
      <vt:lpstr>Comparison of self-reported current vs future activities (n=103)</vt:lpstr>
      <vt:lpstr>How much confidence do you have that that the community will be able to improve the situation with dogs? (n=108)</vt:lpstr>
      <vt:lpstr>Results</vt:lpstr>
      <vt:lpstr>Bring dogs together over a snack</vt:lpstr>
      <vt:lpstr>PowerPoint Presentation</vt:lpstr>
    </vt:vector>
  </TitlesOfParts>
  <Company>IFAW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People-Centered Approach to Humane Dog Population Management</dc:title>
  <dc:creator>Brimley, Rebecca</dc:creator>
  <cp:lastModifiedBy>Ellie Parravani</cp:lastModifiedBy>
  <cp:revision>37</cp:revision>
  <dcterms:created xsi:type="dcterms:W3CDTF">2015-02-25T19:01:30Z</dcterms:created>
  <dcterms:modified xsi:type="dcterms:W3CDTF">2017-07-28T15:22:03Z</dcterms:modified>
</cp:coreProperties>
</file>