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5" r:id="rId3"/>
    <p:sldId id="257" r:id="rId4"/>
    <p:sldId id="259" r:id="rId5"/>
    <p:sldId id="296" r:id="rId6"/>
    <p:sldId id="297" r:id="rId7"/>
    <p:sldId id="309" r:id="rId8"/>
    <p:sldId id="294" r:id="rId9"/>
    <p:sldId id="307" r:id="rId10"/>
    <p:sldId id="300" r:id="rId11"/>
    <p:sldId id="305" r:id="rId12"/>
    <p:sldId id="302" r:id="rId13"/>
    <p:sldId id="299" r:id="rId14"/>
    <p:sldId id="287" r:id="rId15"/>
    <p:sldId id="284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CC3300"/>
    <a:srgbClr val="FF66FF"/>
    <a:srgbClr val="0D44B3"/>
    <a:srgbClr val="FF00FF"/>
    <a:srgbClr val="C3F6FD"/>
    <a:srgbClr val="8BDCE7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8" autoAdjust="0"/>
    <p:restoredTop sz="82570" autoAdjust="0"/>
  </p:normalViewPr>
  <p:slideViewPr>
    <p:cSldViewPr>
      <p:cViewPr varScale="1">
        <p:scale>
          <a:sx n="79" d="100"/>
          <a:sy n="79" d="100"/>
        </p:scale>
        <p:origin x="1248" y="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PM%202015%20presentations\Graphs%20-%20upto%20Q4%202014%20Ganga%20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PM%202015%20presentations\2012%20vs%202014%20data%20Gang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PM%202015%20presentations\2012%20vs%202014%20data%20Ganga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07199884106495"/>
          <c:y val="0.15982123423596445"/>
          <c:w val="0.67202105815890956"/>
          <c:h val="0.608830653534637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'Total '!$S$24</c:f>
              <c:strCache>
                <c:ptCount val="1"/>
                <c:pt idx="0">
                  <c:v>Projected</c:v>
                </c:pt>
              </c:strCache>
            </c:strRef>
          </c:tx>
          <c:spPr>
            <a:solidFill>
              <a:srgbClr val="ED4C3B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3E-4FBC-B234-BB997979AE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'Total '!$T$23:$AA$23</c:f>
              <c:numCache>
                <c:formatCode>0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'Total '!$T$24:$AA$24</c:f>
              <c:numCache>
                <c:formatCode>0</c:formatCode>
                <c:ptCount val="8"/>
                <c:pt idx="1">
                  <c:v>914</c:v>
                </c:pt>
                <c:pt idx="2">
                  <c:v>1113</c:v>
                </c:pt>
                <c:pt idx="3">
                  <c:v>1314</c:v>
                </c:pt>
                <c:pt idx="4">
                  <c:v>1550</c:v>
                </c:pt>
                <c:pt idx="5">
                  <c:v>1829</c:v>
                </c:pt>
                <c:pt idx="6">
                  <c:v>2159</c:v>
                </c:pt>
                <c:pt idx="7">
                  <c:v>2550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3E-4FBC-B234-BB997979AED0}"/>
            </c:ext>
          </c:extLst>
        </c:ser>
        <c:ser>
          <c:idx val="1"/>
          <c:order val="1"/>
          <c:tx>
            <c:strRef>
              <c:f>'Total '!$S$25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3"/>
              <c:layout>
                <c:manualLayout>
                  <c:x val="2.0906925222348712E-2"/>
                  <c:y val="2.03252032520332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3E-4FBC-B234-BB997979AED0}"/>
                </c:ext>
              </c:extLst>
            </c:dLbl>
            <c:dLbl>
              <c:idx val="4"/>
              <c:layout>
                <c:manualLayout>
                  <c:x val="2.0906925222348712E-2"/>
                  <c:y val="6.09756097560975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3E-4FBC-B234-BB997979AED0}"/>
                </c:ext>
              </c:extLst>
            </c:dLbl>
            <c:dLbl>
              <c:idx val="5"/>
              <c:layout>
                <c:manualLayout>
                  <c:x val="2.3229916913720804E-2"/>
                  <c:y val="6.09756097560975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3E-4FBC-B234-BB997979AED0}"/>
                </c:ext>
              </c:extLst>
            </c:dLbl>
            <c:dLbl>
              <c:idx val="7"/>
              <c:layout>
                <c:manualLayout>
                  <c:x val="3.484487537058119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3E-4FBC-B234-BB997979AE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'Total '!$T$23:$AA$23</c:f>
              <c:numCache>
                <c:formatCode>0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'Total '!$T$25:$AA$25</c:f>
              <c:numCache>
                <c:formatCode>General</c:formatCode>
                <c:ptCount val="8"/>
                <c:pt idx="0" formatCode="0">
                  <c:v>799</c:v>
                </c:pt>
                <c:pt idx="3" formatCode="0">
                  <c:v>901</c:v>
                </c:pt>
                <c:pt idx="4" formatCode="0">
                  <c:v>979</c:v>
                </c:pt>
                <c:pt idx="5" formatCode="0">
                  <c:v>914</c:v>
                </c:pt>
                <c:pt idx="7" formatCode="0">
                  <c:v>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3E-4FBC-B234-BB997979AE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682432"/>
        <c:axId val="83683968"/>
      </c:barChart>
      <c:catAx>
        <c:axId val="8368243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83683968"/>
        <c:crosses val="autoZero"/>
        <c:auto val="1"/>
        <c:lblAlgn val="ctr"/>
        <c:lblOffset val="100"/>
        <c:noMultiLvlLbl val="0"/>
      </c:catAx>
      <c:valAx>
        <c:axId val="8368396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3682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dirty="0"/>
              <a:t>Total dog counts in 3</a:t>
            </a:r>
            <a:r>
              <a:rPr lang="en-US" sz="2400" baseline="0" dirty="0"/>
              <a:t> categories</a:t>
            </a:r>
            <a:r>
              <a:rPr lang="en-US" sz="2400" dirty="0"/>
              <a:t>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Sheet1!$N$28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9900CC"/>
            </a:solidFill>
          </c:spPr>
          <c:invertIfNegative val="0"/>
          <c:cat>
            <c:strRef>
              <c:f>Sheet1!$M$29:$M$31</c:f>
              <c:strCache>
                <c:ptCount val="3"/>
                <c:pt idx="0">
                  <c:v>Left alone</c:v>
                </c:pt>
                <c:pt idx="1">
                  <c:v>Limited sterilisation</c:v>
                </c:pt>
                <c:pt idx="2">
                  <c:v>Removal+limited sterilisation</c:v>
                </c:pt>
              </c:strCache>
            </c:strRef>
          </c:cat>
          <c:val>
            <c:numRef>
              <c:f>Sheet1!$N$29:$N$31</c:f>
              <c:numCache>
                <c:formatCode>General</c:formatCode>
                <c:ptCount val="3"/>
                <c:pt idx="0">
                  <c:v>428</c:v>
                </c:pt>
                <c:pt idx="1">
                  <c:v>156</c:v>
                </c:pt>
                <c:pt idx="2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9-4AB2-939C-B2063A130ED0}"/>
            </c:ext>
          </c:extLst>
        </c:ser>
        <c:ser>
          <c:idx val="1"/>
          <c:order val="1"/>
          <c:tx>
            <c:strRef>
              <c:f>Sheet1!$O$28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cat>
            <c:strRef>
              <c:f>Sheet1!$M$29:$M$31</c:f>
              <c:strCache>
                <c:ptCount val="3"/>
                <c:pt idx="0">
                  <c:v>Left alone</c:v>
                </c:pt>
                <c:pt idx="1">
                  <c:v>Limited sterilisation</c:v>
                </c:pt>
                <c:pt idx="2">
                  <c:v>Removal+limited sterilisation</c:v>
                </c:pt>
              </c:strCache>
            </c:strRef>
          </c:cat>
          <c:val>
            <c:numRef>
              <c:f>Sheet1!$O$29:$O$31</c:f>
              <c:numCache>
                <c:formatCode>General</c:formatCode>
                <c:ptCount val="3"/>
                <c:pt idx="0">
                  <c:v>397</c:v>
                </c:pt>
                <c:pt idx="1">
                  <c:v>125</c:v>
                </c:pt>
                <c:pt idx="2">
                  <c:v>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A9-4AB2-939C-B2063A130E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820672"/>
        <c:axId val="35822208"/>
      </c:barChart>
      <c:catAx>
        <c:axId val="35820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en-US"/>
          </a:p>
        </c:txPr>
        <c:crossAx val="35822208"/>
        <c:crosses val="autoZero"/>
        <c:auto val="1"/>
        <c:lblAlgn val="ctr"/>
        <c:lblOffset val="100"/>
        <c:noMultiLvlLbl val="0"/>
      </c:catAx>
      <c:valAx>
        <c:axId val="35822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820672"/>
        <c:crosses val="autoZero"/>
        <c:crossBetween val="between"/>
      </c:valAx>
      <c:spPr>
        <a:solidFill>
          <a:schemeClr val="bg1"/>
        </a:solidFill>
      </c:spPr>
    </c:plotArea>
    <c:legend>
      <c:legendPos val="r"/>
      <c:legendEntry>
        <c:idx val="0"/>
        <c:txPr>
          <a:bodyPr/>
          <a:lstStyle/>
          <a:p>
            <a:pPr>
              <a:defRPr sz="20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/>
            </a:pPr>
            <a:endParaRPr lang="en-US"/>
          </a:p>
        </c:txPr>
      </c:legendEntry>
      <c:layout>
        <c:manualLayout>
          <c:xMode val="edge"/>
          <c:yMode val="edge"/>
          <c:x val="0.87454081911636061"/>
          <c:y val="0.49459284776902923"/>
          <c:w val="0.11504251421697292"/>
          <c:h val="0.2420121391076118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33202099737532E-2"/>
          <c:y val="0.11290855309752948"/>
          <c:w val="0.76319356955380679"/>
          <c:h val="0.76606075155239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Sheet1!$N$5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Sheet1!$M$6:$M$16</c:f>
              <c:strCache>
                <c:ptCount val="11"/>
                <c:pt idx="0">
                  <c:v>% sterilised</c:v>
                </c:pt>
                <c:pt idx="1">
                  <c:v>% lactating</c:v>
                </c:pt>
                <c:pt idx="2">
                  <c:v>% pups</c:v>
                </c:pt>
                <c:pt idx="4">
                  <c:v>% sterilised</c:v>
                </c:pt>
                <c:pt idx="5">
                  <c:v>% lactating</c:v>
                </c:pt>
                <c:pt idx="6">
                  <c:v>% pups</c:v>
                </c:pt>
                <c:pt idx="8">
                  <c:v>% sterilised</c:v>
                </c:pt>
                <c:pt idx="9">
                  <c:v>% lactating</c:v>
                </c:pt>
                <c:pt idx="10">
                  <c:v>% pups</c:v>
                </c:pt>
              </c:strCache>
            </c:strRef>
          </c:cat>
          <c:val>
            <c:numRef>
              <c:f>Sheet1!$N$6:$N$16</c:f>
              <c:numCache>
                <c:formatCode>0</c:formatCode>
                <c:ptCount val="11"/>
                <c:pt idx="0">
                  <c:v>86.473429951690832</c:v>
                </c:pt>
                <c:pt idx="1">
                  <c:v>2.3285024154589373</c:v>
                </c:pt>
                <c:pt idx="2">
                  <c:v>1.8691588785046727</c:v>
                </c:pt>
                <c:pt idx="4">
                  <c:v>93</c:v>
                </c:pt>
                <c:pt idx="5">
                  <c:v>2.88</c:v>
                </c:pt>
                <c:pt idx="6">
                  <c:v>9.615384615384631</c:v>
                </c:pt>
                <c:pt idx="8">
                  <c:v>88.481675392670155</c:v>
                </c:pt>
                <c:pt idx="9">
                  <c:v>0.98429319371727675</c:v>
                </c:pt>
                <c:pt idx="10">
                  <c:v>2.1212121212121207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EA-4DC0-99AA-1A59A3F80933}"/>
            </c:ext>
          </c:extLst>
        </c:ser>
        <c:ser>
          <c:idx val="1"/>
          <c:order val="1"/>
          <c:tx>
            <c:strRef>
              <c:f>Sheet1!$O$5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CC3300"/>
            </a:solidFill>
          </c:spPr>
          <c:invertIfNegative val="0"/>
          <c:cat>
            <c:strRef>
              <c:f>Sheet1!$M$6:$M$16</c:f>
              <c:strCache>
                <c:ptCount val="11"/>
                <c:pt idx="0">
                  <c:v>% sterilised</c:v>
                </c:pt>
                <c:pt idx="1">
                  <c:v>% lactating</c:v>
                </c:pt>
                <c:pt idx="2">
                  <c:v>% pups</c:v>
                </c:pt>
                <c:pt idx="4">
                  <c:v>% sterilised</c:v>
                </c:pt>
                <c:pt idx="5">
                  <c:v>% lactating</c:v>
                </c:pt>
                <c:pt idx="6">
                  <c:v>% pups</c:v>
                </c:pt>
                <c:pt idx="8">
                  <c:v>% sterilised</c:v>
                </c:pt>
                <c:pt idx="9">
                  <c:v>% lactating</c:v>
                </c:pt>
                <c:pt idx="10">
                  <c:v>% pups</c:v>
                </c:pt>
              </c:strCache>
            </c:strRef>
          </c:cat>
          <c:val>
            <c:numRef>
              <c:f>Sheet1!$O$6:$O$16</c:f>
              <c:numCache>
                <c:formatCode>0</c:formatCode>
                <c:ptCount val="11"/>
                <c:pt idx="0">
                  <c:v>57.21649484536082</c:v>
                </c:pt>
                <c:pt idx="1">
                  <c:v>4.1082474226804129</c:v>
                </c:pt>
                <c:pt idx="2">
                  <c:v>3.5264483627204033</c:v>
                </c:pt>
                <c:pt idx="4">
                  <c:v>61.038961038961062</c:v>
                </c:pt>
                <c:pt idx="5" formatCode="General">
                  <c:v>0</c:v>
                </c:pt>
                <c:pt idx="6">
                  <c:v>0.8</c:v>
                </c:pt>
                <c:pt idx="8">
                  <c:v>60.666666666666586</c:v>
                </c:pt>
                <c:pt idx="9">
                  <c:v>2.7333333333333352</c:v>
                </c:pt>
                <c:pt idx="10">
                  <c:v>3.6144578313253009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EA-4DC0-99AA-1A59A3F809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825024"/>
        <c:axId val="83826560"/>
      </c:barChart>
      <c:catAx>
        <c:axId val="83825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83826560"/>
        <c:crosses val="autoZero"/>
        <c:auto val="0"/>
        <c:lblAlgn val="ctr"/>
        <c:lblOffset val="100"/>
        <c:noMultiLvlLbl val="0"/>
      </c:catAx>
      <c:valAx>
        <c:axId val="8382656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8382502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0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/>
            </a:pPr>
            <a:endParaRPr lang="en-US"/>
          </a:p>
        </c:txPr>
      </c:legendEntry>
      <c:layout>
        <c:manualLayout>
          <c:xMode val="edge"/>
          <c:yMode val="edge"/>
          <c:x val="0.88248575347000535"/>
          <c:y val="0.46324611100441732"/>
          <c:w val="0.10850523752098568"/>
          <c:h val="0.19545899750336104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0.04181</cdr:x>
      <cdr:y>0.04898</cdr:y>
    </cdr:from>
    <cdr:to>
      <cdr:x>0.85714</cdr:x>
      <cdr:y>0.18367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1" y="306047"/>
          <a:ext cx="4457460" cy="8415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dirty="0"/>
            <a:t>Total roaming dog</a:t>
          </a:r>
          <a:r>
            <a:rPr lang="en-US" sz="2000" b="1" baseline="0" dirty="0"/>
            <a:t> population in all 10 sample wards</a:t>
          </a:r>
          <a:endParaRPr lang="en-US" sz="2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0.24444</cdr:x>
      <cdr:y>0.1</cdr:y>
    </cdr:from>
    <cdr:to>
      <cdr:x>0.43799</cdr:x>
      <cdr:y>0.175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76400" y="609600"/>
          <a:ext cx="1327355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/>
            <a:t>3.8%</a:t>
          </a:r>
        </a:p>
      </cdr:txBody>
    </cdr:sp>
  </cdr:relSizeAnchor>
  <cdr:relSizeAnchor xmlns:cdr="http://schemas.openxmlformats.org/drawingml/2006/chartDrawing">
    <cdr:from>
      <cdr:x>0.5</cdr:x>
      <cdr:y>0.575</cdr:y>
    </cdr:from>
    <cdr:to>
      <cdr:x>0.69355</cdr:x>
      <cdr:y>0.675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57600" y="3505200"/>
          <a:ext cx="1415845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/>
            <a:t>11.0%</a:t>
          </a:r>
        </a:p>
      </cdr:txBody>
    </cdr:sp>
  </cdr:relSizeAnchor>
  <cdr:relSizeAnchor xmlns:cdr="http://schemas.openxmlformats.org/drawingml/2006/chartDrawing">
    <cdr:from>
      <cdr:x>0.77083</cdr:x>
      <cdr:y>0.325</cdr:y>
    </cdr:from>
    <cdr:to>
      <cdr:x>0.96438</cdr:x>
      <cdr:y>0.4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638800" y="1981200"/>
          <a:ext cx="1415845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/>
            <a:t>14.0%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0.08108</cdr:x>
      <cdr:y>0.0137</cdr:y>
    </cdr:from>
    <cdr:to>
      <cdr:x>0.18919</cdr:x>
      <cdr:y>0.09589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5800" y="76200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dirty="0">
              <a:solidFill>
                <a:srgbClr val="00B050"/>
              </a:solidFill>
            </a:rPr>
            <a:t>Left alone</a:t>
          </a:r>
        </a:p>
      </cdr:txBody>
    </cdr:sp>
  </cdr:relSizeAnchor>
  <cdr:relSizeAnchor xmlns:cdr="http://schemas.openxmlformats.org/drawingml/2006/chartDrawing">
    <cdr:from>
      <cdr:x>0.63063</cdr:x>
      <cdr:y>0</cdr:y>
    </cdr:from>
    <cdr:to>
      <cdr:x>0.73874</cdr:x>
      <cdr:y>0.08219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334000" y="0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000" b="1" dirty="0">
              <a:solidFill>
                <a:srgbClr val="FF0000"/>
              </a:solidFill>
            </a:rPr>
            <a:t>Removal +</a:t>
          </a:r>
        </a:p>
        <a:p xmlns:a="http://schemas.openxmlformats.org/drawingml/2006/main">
          <a:r>
            <a:rPr lang="en-US" sz="2000" b="1" dirty="0">
              <a:solidFill>
                <a:srgbClr val="FF0000"/>
              </a:solidFill>
            </a:rPr>
            <a:t>Limited sterilization</a:t>
          </a:r>
        </a:p>
      </cdr:txBody>
    </cdr:sp>
  </cdr:relSizeAnchor>
  <cdr:relSizeAnchor xmlns:cdr="http://schemas.openxmlformats.org/drawingml/2006/chartDrawing">
    <cdr:from>
      <cdr:x>0.33333</cdr:x>
      <cdr:y>0.0137</cdr:y>
    </cdr:from>
    <cdr:to>
      <cdr:x>0.44144</cdr:x>
      <cdr:y>0.09589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819400" y="76200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000" b="1" dirty="0">
              <a:solidFill>
                <a:srgbClr val="0070C0"/>
              </a:solidFill>
            </a:rPr>
            <a:t>Limited sterilization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9E800-D4DA-4212-8751-0F25D2C51C8B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4CBBE-D9C3-427A-A0AA-26ED6530F1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7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CBBE-D9C3-427A-A0AA-26ED6530F13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CBBE-D9C3-427A-A0AA-26ED6530F13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CBBE-D9C3-427A-A0AA-26ED6530F13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CBBE-D9C3-427A-A0AA-26ED6530F13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CBBE-D9C3-427A-A0AA-26ED6530F13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CBBE-D9C3-427A-A0AA-26ED6530F13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CBBE-D9C3-427A-A0AA-26ED6530F13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CBBE-D9C3-427A-A0AA-26ED6530F13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71450"/>
            <a:ext cx="8610600" cy="1200150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9900CC"/>
                </a:solidFill>
              </a:rPr>
              <a:t>Implications of sterilizing 80% of female dog population</a:t>
            </a:r>
            <a:br>
              <a:rPr lang="en-US" sz="3600" b="1" dirty="0">
                <a:solidFill>
                  <a:srgbClr val="9900CC"/>
                </a:solidFill>
              </a:rPr>
            </a:br>
            <a:endParaRPr lang="en-US" sz="2700" b="1" dirty="0">
              <a:solidFill>
                <a:srgbClr val="9900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29050"/>
            <a:ext cx="6400800" cy="1314450"/>
          </a:xfrm>
        </p:spPr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Dr. </a:t>
            </a:r>
            <a:r>
              <a:rPr lang="en-US" sz="2800" b="1" dirty="0" err="1">
                <a:solidFill>
                  <a:schemeClr val="tx1"/>
                </a:solidFill>
              </a:rPr>
              <a:t>Ganga</a:t>
            </a:r>
            <a:r>
              <a:rPr lang="en-US" sz="2800" b="1" dirty="0">
                <a:solidFill>
                  <a:schemeClr val="tx1"/>
                </a:solidFill>
              </a:rPr>
              <a:t> de Silva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Blue Paw Trust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Sri Lanka</a:t>
            </a:r>
          </a:p>
          <a:p>
            <a:endParaRPr lang="en-US" b="1" dirty="0">
              <a:solidFill>
                <a:srgbClr val="9900CC"/>
              </a:solidFill>
            </a:endParaRPr>
          </a:p>
          <a:p>
            <a:endParaRPr lang="en-US" b="1" dirty="0">
              <a:solidFill>
                <a:srgbClr val="9900CC"/>
              </a:solidFill>
            </a:endParaRPr>
          </a:p>
          <a:p>
            <a:endParaRPr lang="en-US" b="1" dirty="0">
              <a:solidFill>
                <a:srgbClr val="9900CC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sterilized dog with green collar"/>
          <p:cNvPicPr>
            <a:picLocks noChangeAspect="1" noChangeArrowheads="1"/>
          </p:cNvPicPr>
          <p:nvPr/>
        </p:nvPicPr>
        <p:blipFill>
          <a:blip r:embed="rId3" cstate="screen">
            <a:lum bright="30000" contras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0" y="1485900"/>
            <a:ext cx="4458357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Chart 9"/>
          <p:cNvGraphicFramePr/>
          <p:nvPr/>
        </p:nvGraphicFramePr>
        <p:xfrm>
          <a:off x="1143000" y="285750"/>
          <a:ext cx="7315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2819400" y="800100"/>
            <a:ext cx="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724400" y="2971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705600" y="1657350"/>
            <a:ext cx="0" cy="628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Chart 10"/>
          <p:cNvGraphicFramePr/>
          <p:nvPr/>
        </p:nvGraphicFramePr>
        <p:xfrm>
          <a:off x="228600" y="228600"/>
          <a:ext cx="84582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1451"/>
            <a:ext cx="7696200" cy="51435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9900CC"/>
                </a:solidFill>
              </a:rPr>
              <a:t>Discussion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http://4.bp.blogspot.com/-IamUY_ADwGY/T2AnhlizWHI/AAAAAAAAG1k/2ErpIYLPrT0/s320/Metro_Colombo_Urban_Development_Project_Map_Sri_Lanka_Ministrty_of_Defence_and_Urban_Development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628650"/>
            <a:ext cx="2819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PM 2015\Picture1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5400" y="628650"/>
            <a:ext cx="1066800" cy="222885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8600" y="36576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Left alone wards - Evidence of dumping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Limited sterilization - Good population control</a:t>
            </a:r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Removal &amp; limited sterilization - Migrating from adjoining  MC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7150"/>
            <a:ext cx="7772400" cy="51435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9900CC"/>
                </a:solidFill>
              </a:rPr>
              <a:t>Conclusion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600200" y="2266950"/>
            <a:ext cx="6248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Effective in reducing total population</a:t>
            </a:r>
          </a:p>
          <a:p>
            <a:r>
              <a:rPr lang="en-US" sz="2800" dirty="0"/>
              <a:t>	        </a:t>
            </a:r>
            <a:r>
              <a:rPr lang="en-US" sz="2000" dirty="0">
                <a:solidFill>
                  <a:srgbClr val="00B050"/>
                </a:solidFill>
              </a:rPr>
              <a:t>Reduced sterilized %</a:t>
            </a:r>
          </a:p>
          <a:p>
            <a:r>
              <a:rPr lang="en-US" sz="2000" dirty="0">
                <a:solidFill>
                  <a:srgbClr val="00B050"/>
                </a:solidFill>
              </a:rPr>
              <a:t>	           Increased lactating %</a:t>
            </a:r>
          </a:p>
          <a:p>
            <a:r>
              <a:rPr lang="en-US" sz="2000" dirty="0">
                <a:solidFill>
                  <a:srgbClr val="00B050"/>
                </a:solidFill>
              </a:rPr>
              <a:t>	           Increased pup%</a:t>
            </a:r>
          </a:p>
          <a:p>
            <a:r>
              <a:rPr lang="en-US" sz="2800" dirty="0">
                <a:solidFill>
                  <a:srgbClr val="00B050"/>
                </a:solidFill>
              </a:rPr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66675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80% sterilization	       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4038600" y="1200150"/>
            <a:ext cx="408432" cy="1143000"/>
          </a:xfrm>
          <a:prstGeom prst="downArrow">
            <a:avLst/>
          </a:prstGeom>
          <a:solidFill>
            <a:srgbClr val="99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9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112395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Breeding</a:t>
            </a:r>
          </a:p>
          <a:p>
            <a:r>
              <a:rPr lang="en-US" sz="2000"/>
              <a:t>Migrating</a:t>
            </a:r>
          </a:p>
          <a:p>
            <a:r>
              <a:rPr lang="en-US" sz="2000"/>
              <a:t>Dumping</a:t>
            </a:r>
          </a:p>
          <a:p>
            <a:r>
              <a:rPr lang="en-US" sz="2000"/>
              <a:t>Removing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1428750"/>
            <a:ext cx="1509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After 2 years</a:t>
            </a:r>
          </a:p>
        </p:txBody>
      </p:sp>
      <p:sp>
        <p:nvSpPr>
          <p:cNvPr id="9" name="Down Arrow 8"/>
          <p:cNvSpPr/>
          <p:nvPr/>
        </p:nvSpPr>
        <p:spPr>
          <a:xfrm>
            <a:off x="4038600" y="3867150"/>
            <a:ext cx="408432" cy="571500"/>
          </a:xfrm>
          <a:prstGeom prst="downArrow">
            <a:avLst/>
          </a:prstGeom>
          <a:solidFill>
            <a:srgbClr val="99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9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4171950"/>
            <a:ext cx="14686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C00000"/>
                </a:solidFill>
              </a:rPr>
              <a:t>???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772400" cy="120015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9900CC"/>
                </a:solidFill>
              </a:rPr>
              <a:t>Thank you!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Users\Hp\Desktop\images[5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143000"/>
            <a:ext cx="5410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438401" y="4400550"/>
            <a:ext cx="4197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gangadesilva@hotmail.com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8001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9900CC"/>
                </a:solidFill>
              </a:rPr>
              <a:t>Acknowledgement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1143000"/>
            <a:ext cx="82296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>
                <a:solidFill>
                  <a:srgbClr val="9900CC"/>
                </a:solidFill>
              </a:rPr>
              <a:t> IFAW for sponsoring my participation at this conference; specially  Dr. Kate </a:t>
            </a:r>
            <a:r>
              <a:rPr lang="en-US" sz="2400" dirty="0" err="1">
                <a:solidFill>
                  <a:srgbClr val="9900CC"/>
                </a:solidFill>
              </a:rPr>
              <a:t>Atema</a:t>
            </a:r>
            <a:endParaRPr lang="en-US" sz="2400" dirty="0">
              <a:solidFill>
                <a:srgbClr val="9900CC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sz="2400" dirty="0">
              <a:solidFill>
                <a:srgbClr val="9900CC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solidFill>
                  <a:srgbClr val="9900CC"/>
                </a:solidFill>
              </a:rPr>
              <a:t> Colombo community and its dogs</a:t>
            </a:r>
          </a:p>
          <a:p>
            <a:pPr>
              <a:buFont typeface="Wingdings" pitchFamily="2" charset="2"/>
              <a:buChar char="ü"/>
            </a:pPr>
            <a:endParaRPr lang="en-US" sz="2400" dirty="0">
              <a:solidFill>
                <a:srgbClr val="9900CC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solidFill>
                  <a:srgbClr val="9900CC"/>
                </a:solidFill>
              </a:rPr>
              <a:t>Blue Paw Trust, specially  Dr. </a:t>
            </a:r>
            <a:r>
              <a:rPr lang="en-US" sz="2400" dirty="0" err="1">
                <a:solidFill>
                  <a:srgbClr val="9900CC"/>
                </a:solidFill>
              </a:rPr>
              <a:t>Nalinika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Obeyesekere</a:t>
            </a:r>
            <a:endParaRPr lang="en-US" sz="2400" dirty="0">
              <a:solidFill>
                <a:srgbClr val="9900CC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sz="2400" dirty="0">
              <a:solidFill>
                <a:srgbClr val="9900CC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solidFill>
                  <a:srgbClr val="9900CC"/>
                </a:solidFill>
              </a:rPr>
              <a:t>All others who have helped through out</a:t>
            </a:r>
          </a:p>
          <a:p>
            <a:pPr>
              <a:buFont typeface="Wingdings" pitchFamily="2" charset="2"/>
              <a:buChar char="ü"/>
            </a:pPr>
            <a:endParaRPr lang="en-US" sz="2400" dirty="0">
              <a:solidFill>
                <a:srgbClr val="9900CC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"/>
            <a:ext cx="8077200" cy="62865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2800" dirty="0">
                <a:solidFill>
                  <a:srgbClr val="9900CC"/>
                </a:solidFill>
              </a:rPr>
              <a:t>Significance of the study</a:t>
            </a:r>
            <a:br>
              <a:rPr lang="en-US" sz="2800" dirty="0">
                <a:solidFill>
                  <a:srgbClr val="9900CC"/>
                </a:solidFill>
              </a:rPr>
            </a:br>
            <a:endParaRPr lang="en-US" sz="2800" dirty="0">
              <a:solidFill>
                <a:srgbClr val="9900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00100"/>
            <a:ext cx="8915400" cy="4343400"/>
          </a:xfrm>
        </p:spPr>
        <p:txBody>
          <a:bodyPr>
            <a:normAutofit/>
          </a:bodyPr>
          <a:lstStyle/>
          <a:p>
            <a:pPr lvl="1" algn="l"/>
            <a:endParaRPr lang="en-US" dirty="0">
              <a:solidFill>
                <a:srgbClr val="9900CC"/>
              </a:solidFill>
            </a:endParaRPr>
          </a:p>
          <a:p>
            <a:pPr lvl="1" algn="l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 To know if 80% sterilization is effective</a:t>
            </a:r>
          </a:p>
          <a:p>
            <a:pPr lvl="1" algn="l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 Effect of nuisance for rabies control and impact of     	sterilization.</a:t>
            </a:r>
          </a:p>
          <a:p>
            <a:pPr lvl="2" algn="l"/>
            <a:r>
              <a:rPr lang="en-US" dirty="0">
                <a:solidFill>
                  <a:schemeClr val="tx1"/>
                </a:solidFill>
              </a:rPr>
              <a:t>	poor animal welfare</a:t>
            </a:r>
          </a:p>
          <a:p>
            <a:pPr lvl="2" algn="l"/>
            <a:r>
              <a:rPr lang="en-US" dirty="0">
                <a:solidFill>
                  <a:schemeClr val="tx1"/>
                </a:solidFill>
              </a:rPr>
              <a:t>	 culling </a:t>
            </a:r>
          </a:p>
          <a:p>
            <a:pPr lvl="1" algn="l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 Impact of sterilization on achieving herd immunity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	 	 </a:t>
            </a:r>
            <a:r>
              <a:rPr lang="en-US" sz="2400" dirty="0">
                <a:solidFill>
                  <a:schemeClr val="tx1"/>
                </a:solidFill>
              </a:rPr>
              <a:t>large dog populations</a:t>
            </a:r>
          </a:p>
          <a:p>
            <a:pPr lvl="1" algn="l"/>
            <a:r>
              <a:rPr lang="en-US" sz="2400" dirty="0">
                <a:solidFill>
                  <a:schemeClr val="tx1"/>
                </a:solidFill>
              </a:rPr>
              <a:t>		 limited man power</a:t>
            </a:r>
          </a:p>
          <a:p>
            <a:pPr lvl="1" algn="l"/>
            <a:endParaRPr lang="en-US" dirty="0">
              <a:solidFill>
                <a:schemeClr val="tx1"/>
              </a:solidFill>
            </a:endParaRPr>
          </a:p>
          <a:p>
            <a:pPr lvl="1" algn="l"/>
            <a:endParaRPr lang="en-US" dirty="0">
              <a:solidFill>
                <a:schemeClr val="tx1"/>
              </a:solidFill>
            </a:endParaRPr>
          </a:p>
          <a:p>
            <a:pPr lvl="1" algn="l"/>
            <a:endParaRPr lang="en-US" dirty="0">
              <a:solidFill>
                <a:schemeClr val="tx1"/>
              </a:solidFill>
            </a:endParaRPr>
          </a:p>
          <a:p>
            <a:pPr lvl="1" algn="l"/>
            <a:endParaRPr lang="en-US" dirty="0">
              <a:solidFill>
                <a:srgbClr val="9900CC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1451"/>
            <a:ext cx="7772400" cy="51435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9900CC"/>
                </a:solidFill>
              </a:rPr>
              <a:t>Introduction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 descr="http://geology.com/world/world-map.gif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800100"/>
            <a:ext cx="4953000" cy="2171700"/>
          </a:xfrm>
          <a:prstGeom prst="rect">
            <a:avLst/>
          </a:prstGeom>
          <a:noFill/>
        </p:spPr>
      </p:pic>
      <p:pic>
        <p:nvPicPr>
          <p:cNvPr id="16390" name="Picture 6" descr="http://www.a1srilankahotels.com/images/sri-lanka-map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1943100"/>
            <a:ext cx="3429000" cy="2057400"/>
          </a:xfrm>
          <a:prstGeom prst="rect">
            <a:avLst/>
          </a:prstGeom>
          <a:noFill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886200" y="3200400"/>
            <a:ext cx="1295400" cy="17716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4267201" y="3943350"/>
            <a:ext cx="8985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/>
              <a:t>37 km</a:t>
            </a:r>
            <a:r>
              <a:rPr lang="en-US" b="1" baseline="30000" dirty="0"/>
              <a:t>2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5257800" y="3429000"/>
            <a:ext cx="1524000" cy="74295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38600" y="371475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Colombo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77000" y="222885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65,610 km</a:t>
            </a:r>
            <a:r>
              <a:rPr lang="en-US" b="1" baseline="30000" dirty="0"/>
              <a:t>2</a:t>
            </a:r>
          </a:p>
          <a:p>
            <a:pPr algn="r"/>
            <a:r>
              <a:rPr lang="en-US" b="1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4600" y="1600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Sri Lanka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400050"/>
            <a:ext cx="9144000" cy="861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/>
            <a:r>
              <a:rPr lang="en-US" sz="3200" b="1" dirty="0">
                <a:solidFill>
                  <a:srgbClr val="9900CC"/>
                </a:solidFill>
              </a:rPr>
              <a:t>Roaming dog population control in Colombo</a:t>
            </a: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r>
              <a:rPr lang="en-US" sz="2800" b="1" dirty="0">
                <a:solidFill>
                  <a:srgbClr val="9900CC"/>
                </a:solidFill>
              </a:rPr>
              <a:t>	</a:t>
            </a: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r>
              <a:rPr lang="en-US" sz="2800" b="1" dirty="0">
                <a:solidFill>
                  <a:srgbClr val="9900CC"/>
                </a:solidFill>
              </a:rPr>
              <a:t>			Before 2006</a:t>
            </a:r>
          </a:p>
          <a:p>
            <a:pPr marL="971550" lvl="1" indent="-514350"/>
            <a:r>
              <a:rPr lang="en-US" sz="2800" b="1" dirty="0"/>
              <a:t>		</a:t>
            </a:r>
          </a:p>
          <a:p>
            <a:pPr marL="971550" lvl="1" indent="-514350"/>
            <a:r>
              <a:rPr lang="en-US" sz="2800" b="1" dirty="0">
                <a:solidFill>
                  <a:srgbClr val="9900CC"/>
                </a:solidFill>
              </a:rPr>
              <a:t>			From 2007 to 2012</a:t>
            </a:r>
          </a:p>
          <a:p>
            <a:pPr marL="971550" lvl="1" indent="-514350"/>
            <a:r>
              <a:rPr lang="en-US" sz="2800" b="1" dirty="0"/>
              <a:t>	</a:t>
            </a:r>
          </a:p>
          <a:p>
            <a:pPr marL="971550" lvl="1" indent="-514350"/>
            <a:r>
              <a:rPr lang="en-US" sz="2800" b="1" dirty="0">
                <a:solidFill>
                  <a:srgbClr val="9900CC"/>
                </a:solidFill>
              </a:rPr>
              <a:t>			After 2012</a:t>
            </a:r>
          </a:p>
          <a:p>
            <a:pPr marL="971550" lvl="1" indent="-514350"/>
            <a:r>
              <a:rPr lang="en-US" sz="2800" b="1" dirty="0">
                <a:solidFill>
                  <a:srgbClr val="9900CC"/>
                </a:solidFill>
              </a:rPr>
              <a:t>	</a:t>
            </a: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r>
              <a:rPr lang="en-US" dirty="0">
                <a:solidFill>
                  <a:srgbClr val="9900CC"/>
                </a:solidFill>
              </a:rPr>
              <a:t> </a:t>
            </a:r>
            <a:endParaRPr lang="en-US" sz="2400" dirty="0">
              <a:solidFill>
                <a:srgbClr val="9900C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29400" y="0"/>
            <a:ext cx="2291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Introduction</a:t>
            </a:r>
            <a:r>
              <a:rPr lang="en-US" sz="2800" dirty="0"/>
              <a:t> </a:t>
            </a:r>
            <a:r>
              <a:rPr lang="en-US" dirty="0"/>
              <a:t>cont.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400050"/>
            <a:ext cx="9144000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r>
              <a:rPr lang="en-US" sz="2800" b="1" dirty="0">
                <a:solidFill>
                  <a:srgbClr val="9900CC"/>
                </a:solidFill>
              </a:rPr>
              <a:t>Before 2006</a:t>
            </a:r>
          </a:p>
          <a:p>
            <a:pPr marL="971550" lvl="1" indent="-514350"/>
            <a:r>
              <a:rPr lang="en-US" sz="2800" b="1" dirty="0"/>
              <a:t>	</a:t>
            </a:r>
            <a:r>
              <a:rPr lang="en-US" sz="2400" dirty="0"/>
              <a:t>Mass culling (nooses + gas) for &gt; 100 years</a:t>
            </a:r>
          </a:p>
          <a:p>
            <a:pPr marL="971550" lvl="1" indent="-514350"/>
            <a:r>
              <a:rPr lang="en-US" sz="2400" dirty="0"/>
              <a:t>	</a:t>
            </a:r>
          </a:p>
          <a:p>
            <a:pPr marL="971550" lvl="1" indent="-514350"/>
            <a:r>
              <a:rPr lang="en-US" sz="2400" dirty="0"/>
              <a:t>	“No-kill Policy” introduced in 2006 by H.E. President		</a:t>
            </a:r>
          </a:p>
          <a:p>
            <a:pPr marL="971550" lvl="1" indent="-514350"/>
            <a:r>
              <a:rPr lang="en-US" sz="2400" dirty="0"/>
              <a:t>	</a:t>
            </a:r>
            <a:r>
              <a:rPr lang="en-US" sz="2800" b="1" dirty="0"/>
              <a:t>	</a:t>
            </a: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r>
              <a:rPr lang="en-US" dirty="0">
                <a:solidFill>
                  <a:srgbClr val="9900CC"/>
                </a:solidFill>
              </a:rPr>
              <a:t> </a:t>
            </a:r>
            <a:endParaRPr lang="en-US" sz="2400" dirty="0">
              <a:solidFill>
                <a:srgbClr val="9900C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29400" y="0"/>
            <a:ext cx="2291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Introduction</a:t>
            </a:r>
            <a:r>
              <a:rPr lang="en-US" sz="2800" dirty="0"/>
              <a:t> </a:t>
            </a:r>
            <a:r>
              <a:rPr lang="en-US" dirty="0"/>
              <a:t>cont.</a:t>
            </a:r>
          </a:p>
        </p:txBody>
      </p:sp>
      <p:pic>
        <p:nvPicPr>
          <p:cNvPr id="10" name="Picture 4" descr="C:\Users\Hp\Desktop\Pic\Picture 079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1" y="3143250"/>
            <a:ext cx="30003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ogs%20colombo1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4400" y="3143250"/>
            <a:ext cx="3080032" cy="155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400050"/>
            <a:ext cx="9144000" cy="1052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r>
              <a:rPr lang="en-US" sz="2800" b="1" dirty="0">
                <a:solidFill>
                  <a:srgbClr val="9900CC"/>
                </a:solidFill>
              </a:rPr>
              <a:t>From 2007 to 2012</a:t>
            </a:r>
          </a:p>
          <a:p>
            <a:pPr marL="971550" lvl="1" indent="-514350"/>
            <a:r>
              <a:rPr lang="en-US" sz="2800" b="1" dirty="0"/>
              <a:t>	</a:t>
            </a:r>
            <a:r>
              <a:rPr lang="en-US" sz="2400" dirty="0"/>
              <a:t>Humane Dog Population &amp; Rabies Management Project</a:t>
            </a:r>
          </a:p>
          <a:p>
            <a:pPr marL="971550" lvl="1" indent="-514350"/>
            <a:endParaRPr lang="en-US" sz="2400" b="1" dirty="0"/>
          </a:p>
          <a:p>
            <a:pPr marL="971550" lvl="1" indent="-514350"/>
            <a:r>
              <a:rPr lang="en-US" sz="2800" b="1" dirty="0"/>
              <a:t>By December 2012</a:t>
            </a:r>
          </a:p>
          <a:p>
            <a:pPr marL="971550" lvl="1" indent="-514350">
              <a:buFont typeface="Wingdings" pitchFamily="2" charset="2"/>
              <a:buChar char="ü"/>
            </a:pPr>
            <a:r>
              <a:rPr lang="en-US" sz="2400" dirty="0"/>
              <a:t>More than</a:t>
            </a:r>
            <a:r>
              <a:rPr lang="en-US" sz="2400" b="1" dirty="0"/>
              <a:t> </a:t>
            </a:r>
            <a:r>
              <a:rPr lang="en-US" sz="2400" dirty="0"/>
              <a:t>80% of females sterilized in all 47 wards</a:t>
            </a:r>
          </a:p>
          <a:p>
            <a:pPr marL="971550" lvl="1" indent="-514350">
              <a:buFont typeface="Wingdings" pitchFamily="2" charset="2"/>
              <a:buChar char="ü"/>
            </a:pPr>
            <a:r>
              <a:rPr lang="en-US" sz="2400" dirty="0"/>
              <a:t>Population that was increasing at 18%  in 2007</a:t>
            </a:r>
          </a:p>
          <a:p>
            <a:pPr marL="971550" lvl="1" indent="-514350"/>
            <a:r>
              <a:rPr lang="en-US" sz="2400" dirty="0"/>
              <a:t>		was declining at a rate of 09% in 2012</a:t>
            </a:r>
          </a:p>
          <a:p>
            <a:pPr marL="971550" lvl="1" indent="-514350">
              <a:buFont typeface="Wingdings" pitchFamily="2" charset="2"/>
              <a:buChar char="ü"/>
            </a:pPr>
            <a:r>
              <a:rPr lang="en-US" sz="2400" dirty="0"/>
              <a:t> </a:t>
            </a:r>
            <a:r>
              <a:rPr lang="en-US" sz="2400" dirty="0" err="1"/>
              <a:t>MoU</a:t>
            </a:r>
            <a:r>
              <a:rPr lang="en-US" sz="2400" dirty="0"/>
              <a:t> ended</a:t>
            </a:r>
          </a:p>
          <a:p>
            <a:pPr lvl="1"/>
            <a:r>
              <a:rPr lang="en-US" sz="2400" dirty="0"/>
              <a:t>		WSPA stopped funding + interest</a:t>
            </a:r>
          </a:p>
          <a:p>
            <a:pPr lvl="1"/>
            <a:r>
              <a:rPr lang="en-US" sz="2400" dirty="0"/>
              <a:t>		New Chief Vet at CMC </a:t>
            </a:r>
          </a:p>
          <a:p>
            <a:pPr lvl="1"/>
            <a:r>
              <a:rPr lang="en-US" sz="2400" dirty="0"/>
              <a:t>		BPT lacks jurisdiction to continue </a:t>
            </a:r>
          </a:p>
          <a:p>
            <a:pPr marL="971550" lvl="1" indent="-514350"/>
            <a:endParaRPr lang="en-US" sz="2400" b="1" dirty="0"/>
          </a:p>
          <a:p>
            <a:pPr marL="971550" lvl="1" indent="-514350"/>
            <a:endParaRPr lang="en-US" sz="2800" b="1" dirty="0"/>
          </a:p>
          <a:p>
            <a:pPr marL="971550" lvl="1" indent="-514350"/>
            <a:r>
              <a:rPr lang="en-US" sz="2400" dirty="0">
                <a:solidFill>
                  <a:srgbClr val="9900CC"/>
                </a:solidFill>
              </a:rPr>
              <a:t>	</a:t>
            </a: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endParaRPr lang="en-US" sz="2800" b="1" dirty="0">
              <a:solidFill>
                <a:srgbClr val="9900CC"/>
              </a:solidFill>
            </a:endParaRPr>
          </a:p>
          <a:p>
            <a:pPr marL="971550" lvl="1" indent="-514350"/>
            <a:r>
              <a:rPr lang="en-US" dirty="0">
                <a:solidFill>
                  <a:srgbClr val="9900CC"/>
                </a:solidFill>
              </a:rPr>
              <a:t> </a:t>
            </a:r>
            <a:endParaRPr lang="en-US" sz="2400" dirty="0">
              <a:solidFill>
                <a:srgbClr val="9900C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29400" y="0"/>
            <a:ext cx="2291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Introduction</a:t>
            </a:r>
            <a:r>
              <a:rPr lang="en-US" sz="2800" dirty="0"/>
              <a:t> </a:t>
            </a:r>
            <a:r>
              <a:rPr lang="en-US" dirty="0"/>
              <a:t>cont.</a:t>
            </a:r>
          </a:p>
        </p:txBody>
      </p:sp>
      <p:pic>
        <p:nvPicPr>
          <p:cNvPr id="7" name="Picture 6" descr="G:\deiwala\DSC05410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2775" y="2981325"/>
            <a:ext cx="1724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Chart 6"/>
          <p:cNvGraphicFramePr/>
          <p:nvPr/>
        </p:nvGraphicFramePr>
        <p:xfrm>
          <a:off x="1219200" y="228600"/>
          <a:ext cx="6553200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57200"/>
            <a:ext cx="8915400" cy="4686300"/>
          </a:xfrm>
        </p:spPr>
        <p:txBody>
          <a:bodyPr>
            <a:normAutofit fontScale="47500" lnSpcReduction="20000"/>
          </a:bodyPr>
          <a:lstStyle/>
          <a:p>
            <a:pPr lvl="1" algn="l"/>
            <a:endParaRPr lang="en-US" sz="3000" dirty="0">
              <a:solidFill>
                <a:srgbClr val="9900CC"/>
              </a:solidFill>
            </a:endParaRPr>
          </a:p>
          <a:p>
            <a:pPr lvl="1" algn="l"/>
            <a:r>
              <a:rPr lang="en-US" sz="5100" b="1" dirty="0">
                <a:solidFill>
                  <a:srgbClr val="9900CC"/>
                </a:solidFill>
              </a:rPr>
              <a:t>After 2012 </a:t>
            </a:r>
          </a:p>
          <a:p>
            <a:pPr lvl="1"/>
            <a:r>
              <a:rPr lang="en-US" sz="4500" dirty="0">
                <a:solidFill>
                  <a:srgbClr val="C00000"/>
                </a:solidFill>
              </a:rPr>
              <a:t>Intervention Influenced by ward</a:t>
            </a:r>
          </a:p>
          <a:p>
            <a:pPr lvl="1" algn="l"/>
            <a:endParaRPr lang="en-US" sz="3000" dirty="0">
              <a:solidFill>
                <a:srgbClr val="9900CC"/>
              </a:solidFill>
            </a:endParaRPr>
          </a:p>
          <a:p>
            <a:pPr lvl="1" algn="l"/>
            <a:r>
              <a:rPr lang="en-US" sz="4000" b="1" dirty="0">
                <a:solidFill>
                  <a:srgbClr val="FF0000"/>
                </a:solidFill>
              </a:rPr>
              <a:t>Important wards (Economic Hub)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3400" dirty="0">
                <a:solidFill>
                  <a:schemeClr val="tx1"/>
                </a:solidFill>
              </a:rPr>
              <a:t>Dogs disappear as part of “City Beautification” </a:t>
            </a:r>
          </a:p>
          <a:p>
            <a:pPr lvl="1" algn="l"/>
            <a:r>
              <a:rPr lang="en-US" sz="3400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</a:rPr>
              <a:t>	</a:t>
            </a:r>
            <a:endParaRPr lang="en-US" sz="2400" dirty="0">
              <a:solidFill>
                <a:schemeClr val="tx1"/>
              </a:solidFill>
            </a:endParaRPr>
          </a:p>
          <a:p>
            <a:pPr lvl="1" algn="l"/>
            <a:r>
              <a:rPr lang="en-US" sz="4000" b="1" dirty="0">
                <a:solidFill>
                  <a:srgbClr val="0070C0"/>
                </a:solidFill>
              </a:rPr>
              <a:t>Convenient wards (Close proximity to CMC &amp; BPT)</a:t>
            </a:r>
          </a:p>
          <a:p>
            <a:pPr lvl="1" algn="l"/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3400" dirty="0">
                <a:solidFill>
                  <a:schemeClr val="tx1"/>
                </a:solidFill>
              </a:rPr>
              <a:t>CMC catch and sterilize to continue Colombo Project</a:t>
            </a:r>
          </a:p>
          <a:p>
            <a:pPr lvl="1" algn="l"/>
            <a:r>
              <a:rPr lang="en-US" sz="3400" dirty="0">
                <a:solidFill>
                  <a:schemeClr val="tx1"/>
                </a:solidFill>
              </a:rPr>
              <a:t>	BPT catch and sterilize to teach students</a:t>
            </a:r>
          </a:p>
          <a:p>
            <a:pPr lvl="1" algn="l"/>
            <a:endParaRPr lang="en-US" sz="2400" dirty="0">
              <a:solidFill>
                <a:schemeClr val="tx1"/>
              </a:solidFill>
            </a:endParaRPr>
          </a:p>
          <a:p>
            <a:pPr lvl="1" algn="l"/>
            <a:r>
              <a:rPr lang="en-US" sz="4000" b="1" dirty="0">
                <a:solidFill>
                  <a:srgbClr val="00B050"/>
                </a:solidFill>
              </a:rPr>
              <a:t>Unimportant wards (Distant and under privileged)</a:t>
            </a:r>
          </a:p>
          <a:p>
            <a:pPr lvl="1" algn="l"/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3800" dirty="0">
                <a:solidFill>
                  <a:schemeClr val="tx1"/>
                </a:solidFill>
              </a:rPr>
              <a:t>No disappearance, no sterilization</a:t>
            </a:r>
          </a:p>
          <a:p>
            <a:pPr lvl="1" algn="l"/>
            <a:r>
              <a:rPr lang="en-US" sz="3800" dirty="0">
                <a:solidFill>
                  <a:schemeClr val="tx1"/>
                </a:solidFill>
              </a:rPr>
              <a:t>	Considered as  left alone</a:t>
            </a:r>
          </a:p>
          <a:p>
            <a:pPr lvl="1" algn="l"/>
            <a:r>
              <a:rPr lang="en-US" sz="3800" dirty="0">
                <a:solidFill>
                  <a:schemeClr val="tx1"/>
                </a:solidFill>
              </a:rPr>
              <a:t>	</a:t>
            </a:r>
          </a:p>
          <a:p>
            <a:pPr lvl="1" algn="l"/>
            <a:endParaRPr lang="en-US" sz="2400" dirty="0">
              <a:solidFill>
                <a:schemeClr val="tx1"/>
              </a:solidFill>
            </a:endParaRPr>
          </a:p>
          <a:p>
            <a:pPr lvl="1" algn="l"/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lvl="1" algn="l"/>
            <a:endParaRPr lang="en-US" dirty="0">
              <a:solidFill>
                <a:schemeClr val="tx1"/>
              </a:solidFill>
            </a:endParaRPr>
          </a:p>
          <a:p>
            <a:pPr lvl="1" algn="l"/>
            <a:endParaRPr lang="en-US" dirty="0">
              <a:solidFill>
                <a:schemeClr val="tx1"/>
              </a:solidFill>
            </a:endParaRPr>
          </a:p>
          <a:p>
            <a:pPr lvl="1" algn="l"/>
            <a:endParaRPr lang="en-US" dirty="0">
              <a:solidFill>
                <a:schemeClr val="tx1"/>
              </a:solidFill>
            </a:endParaRPr>
          </a:p>
          <a:p>
            <a:pPr lvl="1" algn="l"/>
            <a:endParaRPr lang="en-US" dirty="0">
              <a:solidFill>
                <a:srgbClr val="9900CC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852026" y="0"/>
            <a:ext cx="2291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Introduction</a:t>
            </a:r>
            <a:r>
              <a:rPr lang="en-US" sz="2800" dirty="0"/>
              <a:t> </a:t>
            </a:r>
            <a:r>
              <a:rPr lang="en-US" dirty="0"/>
              <a:t>cont.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028700"/>
            <a:ext cx="8153400" cy="371475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</a:rPr>
              <a:t>Sample Wards</a:t>
            </a:r>
          </a:p>
          <a:p>
            <a:pPr algn="l"/>
            <a:r>
              <a:rPr lang="en-US" sz="2400" b="1" dirty="0">
                <a:solidFill>
                  <a:srgbClr val="00B050"/>
                </a:solidFill>
              </a:rPr>
              <a:t>Ward 01</a:t>
            </a:r>
          </a:p>
          <a:p>
            <a:pPr algn="l"/>
            <a:r>
              <a:rPr lang="en-US" sz="2400" b="1" dirty="0">
                <a:solidFill>
                  <a:srgbClr val="00B050"/>
                </a:solidFill>
              </a:rPr>
              <a:t>Ward 02</a:t>
            </a:r>
          </a:p>
          <a:p>
            <a:pPr algn="l"/>
            <a:r>
              <a:rPr lang="en-US" sz="2400" b="1" dirty="0">
                <a:solidFill>
                  <a:srgbClr val="00B050"/>
                </a:solidFill>
              </a:rPr>
              <a:t>Ward 07 </a:t>
            </a:r>
          </a:p>
          <a:p>
            <a:pPr algn="l"/>
            <a:r>
              <a:rPr lang="en-US" sz="2400" b="1" dirty="0">
                <a:solidFill>
                  <a:srgbClr val="00B050"/>
                </a:solidFill>
              </a:rPr>
              <a:t>Ward 47</a:t>
            </a:r>
          </a:p>
          <a:p>
            <a:pPr algn="l"/>
            <a:r>
              <a:rPr lang="en-US" sz="2400" b="1" dirty="0">
                <a:solidFill>
                  <a:srgbClr val="0070C0"/>
                </a:solidFill>
              </a:rPr>
              <a:t>Ward 14</a:t>
            </a:r>
          </a:p>
          <a:p>
            <a:pPr algn="l"/>
            <a:r>
              <a:rPr lang="en-US" sz="2400" b="1" dirty="0">
                <a:solidFill>
                  <a:srgbClr val="0070C0"/>
                </a:solidFill>
              </a:rPr>
              <a:t>Ward 15</a:t>
            </a:r>
          </a:p>
          <a:p>
            <a:pPr algn="l"/>
            <a:r>
              <a:rPr lang="en-US" sz="2400" b="1" dirty="0">
                <a:solidFill>
                  <a:srgbClr val="FF0000"/>
                </a:solidFill>
              </a:rPr>
              <a:t>Ward 31</a:t>
            </a:r>
          </a:p>
          <a:p>
            <a:pPr algn="l"/>
            <a:r>
              <a:rPr lang="en-US" sz="2400" b="1" dirty="0">
                <a:solidFill>
                  <a:srgbClr val="FF0000"/>
                </a:solidFill>
              </a:rPr>
              <a:t>Ward 33</a:t>
            </a:r>
          </a:p>
          <a:p>
            <a:pPr algn="l"/>
            <a:r>
              <a:rPr lang="en-US" sz="2400" b="1" dirty="0">
                <a:solidFill>
                  <a:srgbClr val="FF0000"/>
                </a:solidFill>
              </a:rPr>
              <a:t>Ward 39</a:t>
            </a:r>
            <a:endParaRPr lang="en-US" sz="2400" dirty="0">
              <a:solidFill>
                <a:srgbClr val="FF0000"/>
              </a:solidFill>
            </a:endParaRPr>
          </a:p>
          <a:p>
            <a:pPr algn="l"/>
            <a:r>
              <a:rPr lang="en-US" sz="2400" b="1" dirty="0">
                <a:solidFill>
                  <a:srgbClr val="FF0000"/>
                </a:solidFill>
              </a:rPr>
              <a:t>Ward 41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6252" y="4519614"/>
            <a:ext cx="80774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Brace 6"/>
          <p:cNvSpPr/>
          <p:nvPr/>
        </p:nvSpPr>
        <p:spPr>
          <a:xfrm>
            <a:off x="1524000" y="1485900"/>
            <a:ext cx="3810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1600200" y="2743200"/>
            <a:ext cx="304800" cy="571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1600200" y="3486150"/>
            <a:ext cx="3048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81200" y="1543050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Left alone</a:t>
            </a:r>
          </a:p>
          <a:p>
            <a:r>
              <a:rPr lang="en-US" sz="2400" dirty="0">
                <a:solidFill>
                  <a:srgbClr val="00B050"/>
                </a:solidFill>
              </a:rPr>
              <a:t>(Unimportant wards)</a:t>
            </a:r>
          </a:p>
          <a:p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268605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Limited sterilization by CMC + BPT</a:t>
            </a:r>
          </a:p>
          <a:p>
            <a:r>
              <a:rPr lang="en-US" sz="2400" dirty="0">
                <a:solidFill>
                  <a:srgbClr val="0070C0"/>
                </a:solidFill>
              </a:rPr>
              <a:t>(Convenient wards) </a:t>
            </a:r>
          </a:p>
          <a:p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81200" y="3657600"/>
            <a:ext cx="335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Removal &amp;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Limited sterilization</a:t>
            </a:r>
          </a:p>
          <a:p>
            <a:r>
              <a:rPr lang="en-US" sz="2400" dirty="0">
                <a:solidFill>
                  <a:srgbClr val="FF0000"/>
                </a:solidFill>
              </a:rPr>
              <a:t>(Important wards)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1" y="137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C:\DPM 2015\Pictur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1" y="0"/>
            <a:ext cx="2952533" cy="5143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3296</TotalTime>
  <Words>252</Words>
  <Application>Microsoft Office PowerPoint</Application>
  <PresentationFormat>On-screen Show (16:9)</PresentationFormat>
  <Paragraphs>180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Implications of sterilizing 80% of female dog population </vt:lpstr>
      <vt:lpstr>Significance of the study 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</vt:lpstr>
      <vt:lpstr>Conclusion</vt:lpstr>
      <vt:lpstr>Thank you!</vt:lpstr>
      <vt:lpstr>Acknowledgement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Animal Ownership: A practical method in reducing roaming dog population</dc:title>
  <dc:creator>Ganga</dc:creator>
  <cp:lastModifiedBy>Ellie Parravani</cp:lastModifiedBy>
  <cp:revision>351</cp:revision>
  <dcterms:created xsi:type="dcterms:W3CDTF">2006-08-16T00:00:00Z</dcterms:created>
  <dcterms:modified xsi:type="dcterms:W3CDTF">2017-07-28T15:20:36Z</dcterms:modified>
</cp:coreProperties>
</file>