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5" r:id="rId2"/>
    <p:sldId id="266" r:id="rId3"/>
    <p:sldId id="269" r:id="rId4"/>
    <p:sldId id="268" r:id="rId5"/>
    <p:sldId id="313" r:id="rId6"/>
    <p:sldId id="294" r:id="rId7"/>
    <p:sldId id="260" r:id="rId8"/>
    <p:sldId id="276" r:id="rId9"/>
    <p:sldId id="317" r:id="rId10"/>
    <p:sldId id="300" r:id="rId11"/>
    <p:sldId id="301" r:id="rId12"/>
    <p:sldId id="306" r:id="rId13"/>
    <p:sldId id="292" r:id="rId14"/>
    <p:sldId id="312" r:id="rId15"/>
    <p:sldId id="307" r:id="rId16"/>
    <p:sldId id="318" r:id="rId17"/>
    <p:sldId id="286" r:id="rId18"/>
    <p:sldId id="271" r:id="rId19"/>
    <p:sldId id="314" r:id="rId20"/>
    <p:sldId id="265" r:id="rId21"/>
    <p:sldId id="303" r:id="rId22"/>
    <p:sldId id="309" r:id="rId23"/>
    <p:sldId id="302" r:id="rId2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1652" autoAdjust="0"/>
  </p:normalViewPr>
  <p:slideViewPr>
    <p:cSldViewPr>
      <p:cViewPr varScale="1">
        <p:scale>
          <a:sx n="87" d="100"/>
          <a:sy n="87" d="100"/>
        </p:scale>
        <p:origin x="25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642CDDBC-20DD-45FF-A918-56239800F6FE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D7C6D53C-713A-42A0-AF1F-2CB713DFC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444E-A255-4EDB-B277-82D987FFF3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D53C-713A-42A0-AF1F-2CB713DFCA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D53C-713A-42A0-AF1F-2CB713DFCA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E408E-D4BB-421D-81DE-7238AAAB9D92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C8765-2B9F-4837-8F11-23E6B97E7B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ja-JP" sz="3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8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F9155-4EFB-45FA-AF1B-478C25DD9D57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0ACAF-EF27-4278-A63A-48D93874FFE1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42784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4DCFC-22C6-407A-BF2A-863FBD9A2425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8D9E9-A995-4BE5-A405-1B718783624B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132197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075BE-00B1-4D6F-AAC1-4C161AA45467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781550"/>
            <a:ext cx="2133600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B27F5026-C3D1-46DE-837B-DE343AC31BF3}" type="slidenum">
              <a:rPr lang="vi-VN" altLang="ja-JP" smtClean="0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39871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6917"/>
            <a:ext cx="8229600" cy="5941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958455"/>
            <a:ext cx="4038600" cy="3287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958455"/>
            <a:ext cx="4038600" cy="3287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77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D3961-B12E-486F-A4A6-EE0440F4F121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12506"/>
            <a:ext cx="2133600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FA2F35F-1B2E-40D3-8EBA-204F766940C2}" type="slidenum">
              <a:rPr lang="vi-VN" altLang="ja-JP" smtClean="0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17109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CEFB4-E34B-4E33-8BC1-466BA0B813DE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5345F-E584-4AA0-B799-CE55E15520C5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280584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CC00-1528-426E-ACE0-087D278C7A18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57587-3E11-40A7-9715-AB23C12A1FE7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24721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1B44A3-CBAC-43FB-809B-0497803CA464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BE1E-13FE-41ED-9477-FE01C93995B2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10239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921DF-8A46-4DC7-A969-2BA9F3F6FB85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5C113-22FF-449C-863B-987B04BBB91B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207513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022D9-2066-41BD-96E1-F1FFA4CE173C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D77F2-3BED-41DC-91B8-C4D62BDC6868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265885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E891D-CA9C-4098-8A6A-3D1ADA0181DD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5676C-0F0D-4060-9623-C5BFC30A0666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41810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8FE5D-F5DF-45B8-BF06-53718628647E}" type="datetime1">
              <a:rPr lang="vi-VN" altLang="ja-JP" smtClean="0"/>
              <a:pPr/>
              <a:t>28/07/2017</a:t>
            </a:fld>
            <a:endParaRPr lang="vi-VN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5A0C8-6E65-449F-BE18-E04B82D9DC24}" type="slidenum">
              <a:rPr lang="vi-VN" altLang="ja-JP"/>
              <a:pPr/>
              <a:t>‹#›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363720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149841-0DED-430F-9385-44C7AE4EC2D0}" type="datetime1">
              <a:rPr lang="vi-VN" altLang="ja-JP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28/07/2017</a:t>
            </a:fld>
            <a:endParaRPr lang="vi-VN" altLang="ja-JP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D429FE-7D28-4832-9BB3-700C79116858}" type="slidenum">
              <a:rPr lang="vi-VN" altLang="ja-JP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ja-JP">
              <a:cs typeface="Arial" pitchFamily="34" charset="0"/>
            </a:endParaRPr>
          </a:p>
        </p:txBody>
      </p:sp>
      <p:pic>
        <p:nvPicPr>
          <p:cNvPr id="1031" name="Picture 11" descr="ECTAD_sli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2743200" y="4693444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>
                <a:solidFill>
                  <a:prstClr val="white"/>
                </a:solidFill>
                <a:latin typeface="Helvetica Neue Black Condensed"/>
                <a:ea typeface="Helvetica Neue Black Condensed"/>
                <a:cs typeface="Helvetica Neue Black Condensed"/>
              </a:rPr>
              <a:t>Viet Nam</a:t>
            </a:r>
          </a:p>
        </p:txBody>
      </p:sp>
    </p:spTree>
    <p:extLst>
      <p:ext uri="{BB962C8B-B14F-4D97-AF65-F5344CB8AC3E}">
        <p14:creationId xmlns:p14="http://schemas.microsoft.com/office/powerpoint/2010/main" val="36214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.vn/imgres?start=235&amp;sa=X&amp;biw=1170&amp;bih=593&amp;tbm=isch&amp;tbnid=E7OXPLdFnFWunM:&amp;imgrefurl=http://ngoisao.net/tin-tuc/goc-doc-gia/thi-anh/cac-em-be-de-thuong-chup-cung-thu-cung-2647621.html&amp;docid=O1tcBJiIX2OhtM&amp;imgurl=http://c0.f22.img.vnecdn.net/2012/05/06/lucky-196936-1368224614_500x0.jpg&amp;w=500&amp;h=750&amp;ei=bWt4Us7FOsmyiQem5YGoAw&amp;zoom=1&amp;ved=1t:3588,r:36,s:200,i:112&amp;iact=rc&amp;page=16&amp;tbnh=174&amp;tbnw=104&amp;ndsp=15&amp;tx=46&amp;ty=8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990600" y="2"/>
            <a:ext cx="7620000" cy="44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.VnArial" pitchFamily="34" charset="0"/>
              </a:rPr>
              <a:t>Dog population management </a:t>
            </a:r>
          </a:p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.VnArial" pitchFamily="34" charset="0"/>
              </a:rPr>
              <a:t>in Vietnam </a:t>
            </a:r>
            <a:endParaRPr lang="en-US" sz="4000" b="1" dirty="0">
              <a:solidFill>
                <a:srgbClr val="0070C0"/>
              </a:solidFill>
              <a:latin typeface=".VnArial" pitchFamily="34" charset="0"/>
            </a:endParaRPr>
          </a:p>
          <a:p>
            <a:endParaRPr lang="en-US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cs typeface="Arial" pitchFamily="34" charset="0"/>
              </a:rPr>
              <a:t>Dr. Van Dang Ky - </a:t>
            </a:r>
            <a:r>
              <a:rPr lang="en-US" sz="2800" b="1" dirty="0">
                <a:solidFill>
                  <a:schemeClr val="accent1"/>
                </a:solidFill>
              </a:rPr>
              <a:t>National rabies consultant </a:t>
            </a:r>
          </a:p>
          <a:p>
            <a:r>
              <a:rPr lang="en-US" sz="2000" b="1" dirty="0">
                <a:solidFill>
                  <a:schemeClr val="accent1"/>
                </a:solidFill>
                <a:cs typeface="Arial" pitchFamily="34" charset="0"/>
              </a:rPr>
              <a:t>Dr. Scott Newman- Senior Technical Coordinator</a:t>
            </a:r>
          </a:p>
          <a:p>
            <a:r>
              <a:rPr lang="en-US" sz="2000" b="1" dirty="0">
                <a:solidFill>
                  <a:schemeClr val="accent1"/>
                </a:solidFill>
                <a:cs typeface="Arial" pitchFamily="34" charset="0"/>
              </a:rPr>
              <a:t>Ms. Hang NguyenThuy - </a:t>
            </a:r>
            <a:r>
              <a:rPr lang="en-US" sz="2000" b="1" dirty="0">
                <a:solidFill>
                  <a:schemeClr val="accent1"/>
                </a:solidFill>
              </a:rPr>
              <a:t>National communications consultant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FAO ECTAD Viet Nam</a:t>
            </a:r>
          </a:p>
          <a:p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nguyenthuy\Documents\901 Project\Admin\LOGOS\4. FAO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99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https://encrypted-tbn3.gstatic.com/images?q=tbn:ANd9GcRbFUcS5sGGN5GENXAi7DpAC0BXJh7aFsN4Z_QVkyCFbzuVcF_QMQ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952750"/>
            <a:ext cx="1219200" cy="170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51" y="3028950"/>
            <a:ext cx="1137097" cy="16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5026-C3D1-46DE-837B-DE343AC31BF3}" type="slidenum">
              <a:rPr lang="vi-VN" altLang="ja-JP" smtClean="0"/>
              <a:pPr/>
              <a:t>1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109287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779"/>
            <a:ext cx="9220200" cy="9941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National Program on Rabies prevention          &amp; control (2011-2015)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763000" cy="3581400"/>
          </a:xfrm>
        </p:spPr>
        <p:txBody>
          <a:bodyPr>
            <a:no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latin typeface="+mj-lt"/>
              </a:rPr>
              <a:t>Overall: National Program - Minster of MARD 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latin typeface="+mj-lt"/>
              </a:rPr>
              <a:t>Government budget</a:t>
            </a:r>
            <a:r>
              <a:rPr lang="nl-NL" sz="2400" b="1" dirty="0">
                <a:latin typeface="+mj-lt"/>
              </a:rPr>
              <a:t>:  $11.6 million USD </a:t>
            </a:r>
            <a:r>
              <a:rPr lang="nl-NL" sz="2400" dirty="0">
                <a:latin typeface="+mj-lt"/>
              </a:rPr>
              <a:t>( 233.114 billion VND)</a:t>
            </a:r>
          </a:p>
          <a:p>
            <a:pPr lvl="1"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Central Government: </a:t>
            </a:r>
            <a:r>
              <a:rPr lang="nl-NL" sz="22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$1.3 million USD </a:t>
            </a:r>
            <a:r>
              <a:rPr lang="nl-NL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of which MARD 0.8 million USD &amp; MOH: 0.5 </a:t>
            </a:r>
            <a:r>
              <a:rPr lang="nl-NL" sz="2200" dirty="0">
                <a:solidFill>
                  <a:srgbClr val="000000"/>
                </a:solidFill>
                <a:cs typeface="Arial" pitchFamily="34" charset="0"/>
              </a:rPr>
              <a:t>million USD </a:t>
            </a:r>
          </a:p>
          <a:p>
            <a:pPr lvl="1"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Local Government: </a:t>
            </a:r>
            <a:r>
              <a:rPr lang="nl-NL" sz="22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$10.3 millions USD</a:t>
            </a:r>
            <a:r>
              <a:rPr lang="nl-NL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 of which MARD 6.5 </a:t>
            </a:r>
            <a:r>
              <a:rPr lang="nl-NL" sz="2200" dirty="0">
                <a:solidFill>
                  <a:srgbClr val="000000"/>
                </a:solidFill>
                <a:cs typeface="Arial" pitchFamily="34" charset="0"/>
              </a:rPr>
              <a:t>million USD </a:t>
            </a:r>
            <a:r>
              <a:rPr lang="nl-NL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&amp; MOH 3.8 </a:t>
            </a:r>
            <a:r>
              <a:rPr lang="nl-NL" sz="2200" dirty="0">
                <a:solidFill>
                  <a:srgbClr val="000000"/>
                </a:solidFill>
                <a:cs typeface="Arial" pitchFamily="34" charset="0"/>
              </a:rPr>
              <a:t>million USD </a:t>
            </a:r>
            <a:endParaRPr lang="nl-NL" sz="22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latin typeface="+mj-lt"/>
              </a:rPr>
              <a:t>Privates/dogs owners: vaccine and vaccination fees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latin typeface="+mj-lt"/>
              </a:rPr>
              <a:t>MOET (education), MIC (communication); MPS (Pub. Security), MARD &amp; MOH Institutions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10</a:t>
            </a:fld>
            <a:endParaRPr lang="vi-VN" altLang="ja-JP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National Program: Objectives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69927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Increase public awareness of the risk of rabies and methods for rabies control &amp; prevention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Improve MARD &amp; MOH rabies monitoring &amp; surveillance systems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 80% of dog population will be managed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 80% of dog population will be vaccinated against rabies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 70% of Provinces will be free from rabies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 The rabies case fatility rate (CFR) will decrease about 30% compared to the average CFR in period 2006-2010</a:t>
            </a:r>
          </a:p>
          <a:p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11</a:t>
            </a:fld>
            <a:endParaRPr lang="vi-VN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Major Support Provided by International Organizations on Rabies Prevention &amp; Control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458200" cy="3733799"/>
          </a:xfrm>
        </p:spPr>
        <p:txBody>
          <a:bodyPr>
            <a:noAutofit/>
          </a:bodyPr>
          <a:lstStyle/>
          <a:p>
            <a:pPr marL="339725" indent="-339725" algn="just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ASEAN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countries nominated Vietnam as lead for South-East Asia Rabies Strategy (SEARS) to control &amp; eliminate rabies by 2020</a:t>
            </a:r>
          </a:p>
          <a:p>
            <a:pPr marL="339725" indent="-339725" algn="just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2012,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funded Knowledge-Attitude-Practices project aiming to better understand the ecological characteristics of dogs and minimize the risk rabies in humans and animals</a:t>
            </a:r>
          </a:p>
          <a:p>
            <a:pPr marL="339725" indent="-339725" algn="just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Identify difficulties and gaps in the rabies policies - Phu Tho province – the pilot province</a:t>
            </a:r>
          </a:p>
          <a:p>
            <a:pPr marL="339725" indent="-339725" algn="just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Evaluate two models for improved dog registration at local - village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12</a:t>
            </a:fld>
            <a:endParaRPr lang="vi-VN" altLang="ja-JP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8888" y="250031"/>
          <a:ext cx="6912768" cy="490344"/>
        </p:xfrm>
        <a:graphic>
          <a:graphicData uri="http://schemas.openxmlformats.org/drawingml/2006/table">
            <a:tbl>
              <a:tblPr/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344">
                <a:tc>
                  <a:txBody>
                    <a:bodyPr/>
                    <a:lstStyle/>
                    <a:p>
                      <a:pPr algn="ctr" fontAlgn="b"/>
                      <a:endParaRPr lang="vi-VN" sz="2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76203" y="1153507"/>
            <a:ext cx="4964113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96%  are aware of rabies 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90%  are aware that dogs are the main reservoir of </a:t>
            </a:r>
            <a:r>
              <a:rPr lang="en-US" sz="20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rabies transmission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humans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94 % know that dog rabies can be prevented by vaccination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83 % know that human rabies can be prevented by vaccinating dogs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4288" y="1074331"/>
            <a:ext cx="397351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people leave their dogs roaming &amp; unchained increasing risk of exposure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8 % report dog bites or suspected rabid dogs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24 % vaccinate their dogs for rabies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32.2% register their dogs</a:t>
            </a:r>
          </a:p>
        </p:txBody>
      </p:sp>
      <p:sp>
        <p:nvSpPr>
          <p:cNvPr id="8200" name="Title 1"/>
          <p:cNvSpPr txBox="1">
            <a:spLocks/>
          </p:cNvSpPr>
          <p:nvPr/>
        </p:nvSpPr>
        <p:spPr bwMode="auto">
          <a:xfrm>
            <a:off x="457200" y="91678"/>
            <a:ext cx="8229600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Key findings of KAP research</a:t>
            </a:r>
            <a:endParaRPr lang="vi-VN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28651"/>
            <a:ext cx="8686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Knowledge and Attitude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Practices for prevention</a:t>
            </a:r>
          </a:p>
          <a:p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13</a:t>
            </a:fld>
            <a:endParaRPr lang="vi-VN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48326"/>
            <a:ext cx="8229600" cy="442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vi-VN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Dog registration trial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78" y="608172"/>
            <a:ext cx="89210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itchFamily="34" charset="0"/>
                <a:cs typeface="Arial" pitchFamily="34" charset="0"/>
              </a:rPr>
              <a:t>Model 1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Village leader go dog owners to collect data for dog population and provide the registration certificate 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for the dog owners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600" dirty="0">
                <a:latin typeface="Arial" pitchFamily="34" charset="0"/>
                <a:cs typeface="Arial" pitchFamily="34" charset="0"/>
              </a:rPr>
              <a:t>In Cat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commune : 396 / 607 dog households (65.24 %) registered </a:t>
            </a:r>
          </a:p>
          <a:p>
            <a:pPr lvl="1"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   518 dogs were registered ( 39 households / day).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Huong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Lung commune : 665 / 865 dog households (78.9 %) </a:t>
            </a:r>
          </a:p>
          <a:p>
            <a:pPr lvl="1"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          1280 dogs were registered (67 households / day)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600" dirty="0">
                <a:latin typeface="Arial" pitchFamily="34" charset="0"/>
                <a:cs typeface="Arial" pitchFamily="34" charset="0"/>
              </a:rPr>
              <a:t>Summary :  1.061 (72.8 %) dog household registered </a:t>
            </a:r>
          </a:p>
          <a:p>
            <a:pPr lvl="1"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     1.798 dogs (81.6 %) were registered</a:t>
            </a:r>
            <a:endParaRPr lang="vi-V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12469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Model 2 </a:t>
            </a:r>
            <a:r>
              <a:rPr lang="vi-VN" sz="1600" dirty="0"/>
              <a:t>Dog owners go to register for dog keeping with Village header</a:t>
            </a:r>
            <a:r>
              <a:rPr lang="en-US" sz="1600" dirty="0"/>
              <a:t>. </a:t>
            </a:r>
          </a:p>
          <a:p>
            <a:r>
              <a:rPr lang="en-US" sz="1600" dirty="0"/>
              <a:t>                    </a:t>
            </a:r>
            <a:r>
              <a:rPr lang="vi-VN" sz="1600" dirty="0"/>
              <a:t>Village header </a:t>
            </a:r>
            <a:r>
              <a:rPr lang="en-US" sz="1600" dirty="0"/>
              <a:t>provide the registration certificate  </a:t>
            </a:r>
            <a:r>
              <a:rPr lang="vi-VN" sz="1600" dirty="0"/>
              <a:t>to the dog owners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Bến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Gót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commune: 11/193 dog households ( 5,70% ) registered 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              11 dogs were registered (01 household /day). 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 Van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Phu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commune:   306/995 dog households (24,82% ) registered 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                 527 dogs were registered ( 31 household /day)</a:t>
            </a:r>
          </a:p>
          <a:p>
            <a:pPr lvl="0" algn="just"/>
            <a:r>
              <a:rPr lang="en-US" sz="1600" b="1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Sumary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Tri city :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317 (28.9%)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dog household registered </a:t>
            </a:r>
          </a:p>
          <a:p>
            <a:pPr lvl="0" algn="just"/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538 (32.2%) were registered </a:t>
            </a:r>
            <a:endParaRPr lang="vi-V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14</a:t>
            </a:fld>
            <a:endParaRPr lang="vi-VN" altLang="ja-JP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Major Support Provided by International Organizations on Rabies Prevention &amp;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477"/>
            <a:ext cx="8686800" cy="3546873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Arial" pitchFamily="34" charset="0"/>
                <a:cs typeface="Arial" pitchFamily="34" charset="0"/>
              </a:rPr>
              <a:t>May 2013: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FAO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CMC-AH mission team deployed to support the Government of Viet Nam to respond to the rabies situation in the country and recommend interventions for improved rabies prevention and control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2014: Memorandum of Understanding (MOU) signed between the MARD, MOH and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WSPA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foster &amp; further strengthen the cooperation through exchange of information, exchange of expertise &amp; coordinate a program to build the overall prevention of rabies at national level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15</a:t>
            </a:fld>
            <a:endParaRPr lang="vi-VN" altLang="ja-JP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8"/>
            <a:ext cx="9067800" cy="114657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Major Support Provided by International Organizations on Rabies Prevention &amp; Control</a:t>
            </a: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49"/>
            <a:ext cx="8686800" cy="324207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2013-2015: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 TCP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 to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“Strengthening institutional capacity for and Improving inter-sectoral collaboration, coordination, and communication for effective prevention and control rabies in Vietnam” -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US$ 386,000 +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kind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complimentary donor (WSPA) funding</a:t>
            </a:r>
          </a:p>
          <a:p>
            <a:pPr marL="339725" indent="-339725" algn="just">
              <a:lnSpc>
                <a:spcPct val="90000"/>
              </a:lnSpc>
              <a:spcBef>
                <a:spcPts val="575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 &amp; 2014: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donated 200,000 &amp; 500,000 doses of rabies vaccine for emergency use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16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6969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72100" y="205979"/>
            <a:ext cx="3848100" cy="8417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FAO </a:t>
            </a:r>
            <a:b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en-US" sz="28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0375"/>
            <a:ext cx="5884813" cy="3394075"/>
          </a:xfrm>
          <a:noFill/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86500" y="1200150"/>
            <a:ext cx="2667000" cy="2590800"/>
          </a:xfrm>
          <a:noFill/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3486150"/>
            <a:ext cx="586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Participants from FAO, Ministry of Health, Ministry of Agriculture and Rural Development, Provincial Departments of Agriculture and Rural Development, and Department of Health in Son La, Yen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Bai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Phu Tho and Thai Nguyen province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6096000" y="379095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1. An instructor showing how to capture, vaccinate and put a collar mark on a dog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17</a:t>
            </a:fld>
            <a:endParaRPr lang="vi-VN" altLang="ja-JP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Activities of the FAO TCP Rabies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75473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3 Training of trainers (TOT) courses for dog catching, vaccination, and rabies prevention &amp; control - 75 Participants </a:t>
            </a: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Trainings coordinated between DAH and FAO</a:t>
            </a: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6 policy advocacy meetings in the 6 District models in two pilot project provinces (Phu Tho and Thai Nguyen)</a:t>
            </a: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13 communes levels advocacy meetings in the 6 districts in model of  2 provinces (Phu Tho and Thai Nguyen province).</a:t>
            </a: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Cross-sectoral Communication materials produced via collaboration amongst  FAO, OIE, WSPA, DAH, GDPM, WHO</a:t>
            </a:r>
          </a:p>
          <a:p>
            <a:pPr lvl="1" algn="just"/>
            <a:r>
              <a:rPr lang="en-US" sz="1800" dirty="0">
                <a:latin typeface="Arial" pitchFamily="34" charset="0"/>
                <a:cs typeface="Arial" pitchFamily="34" charset="0"/>
              </a:rPr>
              <a:t> Posters, leaflets, world rabies day fact sheets and materials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18</a:t>
            </a:fld>
            <a:endParaRPr lang="vi-VN" altLang="ja-JP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596632"/>
              </p:ext>
            </p:extLst>
          </p:nvPr>
        </p:nvGraphicFramePr>
        <p:xfrm>
          <a:off x="0" y="119990"/>
          <a:ext cx="9144000" cy="4953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Policy and Coordination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Workshop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Workshop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of Trainers (TOT)</a:t>
                      </a:r>
                    </a:p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Guideline</a:t>
                      </a:r>
                      <a:r>
                        <a:rPr lang="en-US" sz="1400" b="1" baseline="0" dirty="0"/>
                        <a:t> for trainers</a:t>
                      </a:r>
                      <a:endParaRPr lang="en-US" sz="1400" b="1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I:\DCIM\136___07\IMG_486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71500"/>
            <a:ext cx="4038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:\DCIM\138___09\IMG_527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914650"/>
            <a:ext cx="396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:\DCIM\138___09\IMG_512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914650"/>
            <a:ext cx="4038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:\DCIM\136___07\IMG_477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571503"/>
            <a:ext cx="3962400" cy="20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19</a:t>
            </a:fld>
            <a:endParaRPr lang="vi-VN" altLang="ja-JP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Overview of dog management in Vietnam</a:t>
            </a:r>
          </a:p>
          <a:p>
            <a:r>
              <a:rPr lang="en-US" dirty="0"/>
              <a:t>Rabies situation</a:t>
            </a:r>
          </a:p>
          <a:p>
            <a:r>
              <a:rPr lang="en-US" dirty="0"/>
              <a:t>Activities prevent and control rabies in Viet Nam</a:t>
            </a:r>
          </a:p>
          <a:p>
            <a:r>
              <a:rPr lang="en-US" dirty="0"/>
              <a:t>Support by intentional organizations in rabies prevention and control</a:t>
            </a:r>
          </a:p>
          <a:p>
            <a:pPr lvl="0"/>
            <a:r>
              <a:rPr lang="en-US" dirty="0"/>
              <a:t>Lessons learned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2</a:t>
            </a:fld>
            <a:endParaRPr lang="vi-VN" altLang="ja-JP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Recent Dog Management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3677"/>
            <a:ext cx="8534400" cy="377547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35 Provinces have improved management practices:</a:t>
            </a:r>
          </a:p>
          <a:p>
            <a:pPr lvl="1" algn="just"/>
            <a:r>
              <a:rPr lang="en-US" sz="2200" dirty="0">
                <a:latin typeface="Arial" pitchFamily="34" charset="0"/>
                <a:cs typeface="Arial" pitchFamily="34" charset="0"/>
              </a:rPr>
              <a:t>dogs chained up &amp; annual registration &amp; vaccinations  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22 Provinces implemented free roaming dog captures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Ongoing pilot approach to focused dog registration &amp; vaccination program with increased public awareness in 18 communes in 6 districts of the two provinces models (Phu Tho and Thai Nguyen province)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Pilot grade school rabies communication training ongoing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Rabies surveillance in Phu Tho &amp; Dong Nai province-CDC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20</a:t>
            </a:fld>
            <a:endParaRPr lang="vi-VN" altLang="ja-JP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8991600" cy="392787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KAP survey necessary to understand what decsions people make and why</a:t>
            </a:r>
          </a:p>
          <a:p>
            <a:pPr algn="just">
              <a:buFont typeface="Arial" charset="0"/>
              <a:buChar char="•"/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Central, Provincial and Local government support (human &amp; financial) and committment is necessary to succeed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Behavior Change Communication for proper dog management is important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Local enforcement of legislation &amp; regulations is important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 effective rabies prevention, control, and response program requires close collaboration among MARD &amp; MOH &amp; MOET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21</a:t>
            </a:fld>
            <a:endParaRPr lang="vi-VN" altLang="ja-JP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52400" y="205979"/>
            <a:ext cx="9296400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ONE HEALTH  </a:t>
            </a:r>
            <a:b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World Rabies Day in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Binh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province</a:t>
            </a:r>
          </a:p>
        </p:txBody>
      </p:sp>
      <p:pic>
        <p:nvPicPr>
          <p:cNvPr id="27651" name="Picture 2" descr="\\VNSRV2\workgroups\General\ECTAD Dec 2012\Photos - Films &amp; Partner Logos\Seminar, ceremony, workshop\2014 Sep 28_World Rabies Day\IMG_6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8809"/>
            <a:ext cx="4343400" cy="2582141"/>
          </a:xfrm>
          <a:noFill/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Anh Da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079" y="2190750"/>
            <a:ext cx="4674919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22</a:t>
            </a:fld>
            <a:endParaRPr lang="vi-VN" altLang="ja-JP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2495549"/>
            <a:ext cx="8229600" cy="209907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 YOU FOR YOU ATTENTION!</a:t>
            </a:r>
            <a:endParaRPr lang="vi-VN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SC000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14350"/>
            <a:ext cx="4191000" cy="235743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23</a:t>
            </a:fld>
            <a:endParaRPr lang="vi-VN" altLang="ja-JP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536971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Dog management in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3851673"/>
          </a:xfrm>
        </p:spPr>
        <p:txBody>
          <a:bodyPr>
            <a:noAutofit/>
          </a:bodyPr>
          <a:lstStyle/>
          <a:p>
            <a:r>
              <a:rPr lang="en-US" sz="2400" dirty="0"/>
              <a:t>Domestic dogs population distributed in North, Central &amp; South VN</a:t>
            </a:r>
          </a:p>
          <a:p>
            <a:r>
              <a:rPr lang="en-US" sz="2400" dirty="0"/>
              <a:t>Higher densities in lowland provinces, cities, towns and townships</a:t>
            </a:r>
          </a:p>
          <a:p>
            <a:r>
              <a:rPr lang="en-US" sz="2400" dirty="0"/>
              <a:t>Majority of dogs are native &amp; raised for protecting homes or property, and for consumption (dog meat) </a:t>
            </a:r>
          </a:p>
          <a:p>
            <a:r>
              <a:rPr lang="en-US" sz="2400" dirty="0"/>
              <a:t>A smaller number of dogs are imported &amp; raised in urban cities </a:t>
            </a:r>
          </a:p>
          <a:p>
            <a:r>
              <a:rPr lang="nl-NL" sz="2400" dirty="0"/>
              <a:t>Normally, a family keeps one dog, but somtimes 3 or 4 and up to 8 in more rural locations - many families have both dog and cat.</a:t>
            </a:r>
            <a:endParaRPr lang="en-US" sz="2400" dirty="0"/>
          </a:p>
          <a:p>
            <a:r>
              <a:rPr lang="en-US" sz="2400" dirty="0"/>
              <a:t>Dog population in VN estimated to be approximately 8- 9 million but a more accurate population count is needed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3</a:t>
            </a:fld>
            <a:endParaRPr lang="vi-VN" altLang="ja-JP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Dog management in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8991600" cy="3851673"/>
          </a:xfrm>
        </p:spPr>
        <p:txBody>
          <a:bodyPr>
            <a:noAutofit/>
          </a:bodyPr>
          <a:lstStyle/>
          <a:p>
            <a:r>
              <a:rPr lang="en-US" sz="2400" dirty="0"/>
              <a:t>The management of dog population is quite poor at all levels</a:t>
            </a:r>
          </a:p>
          <a:p>
            <a:r>
              <a:rPr lang="en-US" sz="2400" dirty="0"/>
              <a:t>Most dogs are free-ranging &amp; roaming, not kept on chains or leashes </a:t>
            </a:r>
          </a:p>
          <a:p>
            <a:r>
              <a:rPr lang="en-US" sz="2400" dirty="0"/>
              <a:t>Roaming dogs do not have muzzles</a:t>
            </a:r>
          </a:p>
          <a:p>
            <a:r>
              <a:rPr lang="en-US" sz="2400" dirty="0"/>
              <a:t>Most dogs are not vaccinated against rabies </a:t>
            </a:r>
          </a:p>
          <a:p>
            <a:r>
              <a:rPr lang="en-US" sz="2400" dirty="0"/>
              <a:t>Most dogs are not registered with local veterinary services resulting in the dog census not obtaining accurate dog population numbers </a:t>
            </a:r>
          </a:p>
          <a:p>
            <a:r>
              <a:rPr lang="en-US" sz="2400" dirty="0"/>
              <a:t>Some big cities (HCMC, Hanoi and Hai </a:t>
            </a:r>
            <a:r>
              <a:rPr lang="en-US" sz="2400" dirty="0" err="1"/>
              <a:t>Phong</a:t>
            </a:r>
            <a:r>
              <a:rPr lang="en-US" sz="2400" dirty="0"/>
              <a:t>) have conducted dog census, and made efforts to have most dogs registered so they have more accurate and updated figures for dog (and cat) populations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4</a:t>
            </a:fld>
            <a:endParaRPr lang="vi-VN" altLang="ja-JP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239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Situation of Rabies in Viet Nam</a:t>
            </a:r>
          </a:p>
        </p:txBody>
      </p:sp>
      <p:pic>
        <p:nvPicPr>
          <p:cNvPr id="9220" name="Content Placeholder 4" descr="Rabies_map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76350"/>
            <a:ext cx="2088977" cy="339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514600" y="666750"/>
            <a:ext cx="6553200" cy="3960226"/>
          </a:xfrm>
        </p:spPr>
        <p:txBody>
          <a:bodyPr rtlCol="0">
            <a:no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2000" dirty="0"/>
              <a:t>Rabies has existed and circulated in Vietnam for many years. It occurs at any time in the year. 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2000" dirty="0"/>
              <a:t>In 1990s- rabies declining; 2004 - today rabies increasing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2000" dirty="0"/>
              <a:t>Rabies in people is almost exclusively caused by dog bites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2000" dirty="0"/>
              <a:t>According to the Ministry of Health report from the rabies prevention and control committee: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2000" dirty="0"/>
              <a:t>&gt;300,000 people suffered dog bites &amp; are given vaccine yearly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2000" dirty="0"/>
              <a:t>Human deaths from rabid dog bites is on the rise (average per year of about 100 people die of rabies)</a:t>
            </a:r>
          </a:p>
          <a:p>
            <a:pPr marL="0" indent="0" algn="just">
              <a:lnSpc>
                <a:spcPct val="114000"/>
              </a:lnSpc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-152400" y="687973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Figure: Rabies incidence risk in Viet Nam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5</a:t>
            </a:fld>
            <a:endParaRPr lang="vi-VN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Document of Government and MARD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99273"/>
          </a:xfrm>
        </p:spPr>
        <p:txBody>
          <a:bodyPr/>
          <a:lstStyle/>
          <a:p>
            <a:r>
              <a:rPr lang="en-GB" dirty="0"/>
              <a:t>Dog management is regulated in: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Decree 05 /2007/NĐ – CP/ on rabies control and prevention of rabies in animals issued by Prime Minister on 9 January 2007 (</a:t>
            </a:r>
            <a:r>
              <a:rPr lang="en-US" sz="2200" i="1" dirty="0"/>
              <a:t>Article 6 provides for management of dog</a:t>
            </a:r>
            <a:r>
              <a:rPr lang="en-US" sz="2200" dirty="0"/>
              <a:t>)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Ministry of Agriculture and Rural Development issued Circular guidelines on rabies prevention No:48/2009/TT-BNNPTNT dated 04/08/2009 (</a:t>
            </a:r>
            <a:r>
              <a:rPr lang="en-US" sz="2200" i="1" dirty="0"/>
              <a:t>Article 4 of the guidelines on the management of dogs</a:t>
            </a:r>
            <a:r>
              <a:rPr lang="en-US" sz="2200" dirty="0"/>
              <a:t>)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Animal Health Law will be </a:t>
            </a:r>
            <a:r>
              <a:rPr lang="en-US" sz="2200" dirty="0"/>
              <a:t> </a:t>
            </a:r>
            <a:r>
              <a:rPr lang="vi-VN" sz="2200" dirty="0"/>
              <a:t>signe</a:t>
            </a:r>
            <a:r>
              <a:rPr lang="en-US" sz="2200" dirty="0"/>
              <a:t>d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May, 2015 </a:t>
            </a:r>
            <a:r>
              <a:rPr lang="en-US" sz="220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6</a:t>
            </a:fld>
            <a:endParaRPr lang="vi-VN" altLang="ja-JP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1317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Rabies situation in Vietnam from 2008 to present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68643"/>
              </p:ext>
            </p:extLst>
          </p:nvPr>
        </p:nvGraphicFramePr>
        <p:xfrm>
          <a:off x="914400" y="742949"/>
          <a:ext cx="7162800" cy="339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Inf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Provinces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Inf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District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Inf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unes</a:t>
                      </a:r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Rabi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vi-VN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cases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0" marR="0" marT="3402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3402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3402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3402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0" marR="0" marT="3402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0" marR="0" marT="3402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0" marR="0" marT="3402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5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90601" marR="90601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0601" marR="90601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0601" marR="90601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0601" marR="9060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90601" marR="90601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4248150"/>
            <a:ext cx="7162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Epidemiology Division, Department of Animal Health,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7</a:t>
            </a:fld>
            <a:endParaRPr lang="vi-VN" altLang="ja-JP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6096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Situation of Rabies in Viet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763000" cy="381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Most cases occur in the northern mountainous provinces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Most outbreaks were detected in humans before dogs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Since dogs are not managed carefully, numbers of dog cases may not be accurately counted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 rabies vaccination rounds annually: April-May and Sept-October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 urban areas, more than 80% of pets was vaccinated while in rural and remote areas, vaccination percentage was less than 50%. </a:t>
            </a:r>
          </a:p>
          <a:p>
            <a:pPr>
              <a:spcBef>
                <a:spcPts val="0"/>
              </a:spcBef>
            </a:pPr>
            <a:r>
              <a:rPr lang="en-US" sz="2400" u="sng" dirty="0"/>
              <a:t>Most Important Feature in Viet Nam: </a:t>
            </a:r>
            <a:r>
              <a:rPr lang="en-US" sz="2400" i="1" dirty="0"/>
              <a:t>People not fully aware of the dangerous nature of rabies nor proper dog management practices including dog vaccination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8</a:t>
            </a:fld>
            <a:endParaRPr lang="vi-VN" altLang="ja-JP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9067800" cy="914399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 challenges for controlling human           &amp; canine cases in Viet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9067800" cy="3657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People do not think it is important to vaccinate their dogs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Difficult to reach desired 70% vaccination rate of dog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 most dogs roam in large numbers with other dogs, one infected dog can easily spread disease to other dogs in the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Rabies vaccination too expensive for some families to treat their dogs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People do not get post-exposure vaccination if they are bitten because: a) they do not think it is necessary, b) they do not have access to medical facilities with the vaccine, or c) it is too expensive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F35F-1B2E-40D3-8EBA-204F766940C2}" type="slidenum">
              <a:rPr lang="vi-VN" altLang="ja-JP" smtClean="0"/>
              <a:pPr/>
              <a:t>9</a:t>
            </a:fld>
            <a:endParaRPr lang="vi-VN" altLang="ja-JP"/>
          </a:p>
        </p:txBody>
      </p:sp>
    </p:spTree>
    <p:extLst>
      <p:ext uri="{BB962C8B-B14F-4D97-AF65-F5344CB8AC3E}">
        <p14:creationId xmlns:p14="http://schemas.microsoft.com/office/powerpoint/2010/main" val="2637733512"/>
      </p:ext>
    </p:extLst>
  </p:cSld>
  <p:clrMapOvr>
    <a:masterClrMapping/>
  </p:clrMapOvr>
</p:sld>
</file>

<file path=ppt/theme/theme1.xml><?xml version="1.0" encoding="utf-8"?>
<a:theme xmlns:a="http://schemas.openxmlformats.org/drawingml/2006/main" name="ECTA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</TotalTime>
  <Words>1670</Words>
  <Application>Microsoft Office PowerPoint</Application>
  <PresentationFormat>On-screen Show (16:9)</PresentationFormat>
  <Paragraphs>208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.VnArial</vt:lpstr>
      <vt:lpstr>Arial</vt:lpstr>
      <vt:lpstr>Calibri</vt:lpstr>
      <vt:lpstr>Helvetica Neue Black Condensed</vt:lpstr>
      <vt:lpstr>Times New Roman</vt:lpstr>
      <vt:lpstr>Wingdings</vt:lpstr>
      <vt:lpstr>ECTAD template</vt:lpstr>
      <vt:lpstr>PowerPoint Presentation</vt:lpstr>
      <vt:lpstr>Contents</vt:lpstr>
      <vt:lpstr>Dog management in Vietnam</vt:lpstr>
      <vt:lpstr>Dog management in Vietnam</vt:lpstr>
      <vt:lpstr>Situation of Rabies in Viet Nam</vt:lpstr>
      <vt:lpstr>The Document of Government and MARD </vt:lpstr>
      <vt:lpstr>Rabies situation in Vietnam from 2008 to present</vt:lpstr>
      <vt:lpstr>Situation of Rabies in Viet Nam</vt:lpstr>
      <vt:lpstr>Main challenges for controlling human           &amp; canine cases in Viet Nam</vt:lpstr>
      <vt:lpstr>National Program on Rabies prevention          &amp; control (2011-2015)</vt:lpstr>
      <vt:lpstr>The National Program: Objectives</vt:lpstr>
      <vt:lpstr>Major Support Provided by International Organizations on Rabies Prevention &amp; Control</vt:lpstr>
      <vt:lpstr>PowerPoint Presentation</vt:lpstr>
      <vt:lpstr>PowerPoint Presentation</vt:lpstr>
      <vt:lpstr>Major Support Provided by International Organizations on Rabies Prevention &amp; Control</vt:lpstr>
      <vt:lpstr>Major Support Provided by International Organizations on Rabies Prevention &amp; Control</vt:lpstr>
      <vt:lpstr>FAO  Project</vt:lpstr>
      <vt:lpstr>Activities of the FAO TCP Rabies Project</vt:lpstr>
      <vt:lpstr>PowerPoint Presentation</vt:lpstr>
      <vt:lpstr>Recent Dog Management Improvements</vt:lpstr>
      <vt:lpstr>Lessons Learned</vt:lpstr>
      <vt:lpstr>ONE HEALTH   the World Rabies Day in Hoa Binh province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population management in Vietnam</dc:title>
  <dc:creator>vand</dc:creator>
  <cp:lastModifiedBy>Ellie Parravani</cp:lastModifiedBy>
  <cp:revision>226</cp:revision>
  <dcterms:created xsi:type="dcterms:W3CDTF">2015-02-13T02:27:03Z</dcterms:created>
  <dcterms:modified xsi:type="dcterms:W3CDTF">2017-07-28T15:20:13Z</dcterms:modified>
</cp:coreProperties>
</file>